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6" r:id="rId4"/>
    <p:sldMasterId id="2147483746" r:id="rId5"/>
  </p:sldMasterIdLst>
  <p:notesMasterIdLst>
    <p:notesMasterId r:id="rId22"/>
  </p:notesMasterIdLst>
  <p:handoutMasterIdLst>
    <p:handoutMasterId r:id="rId23"/>
  </p:handoutMasterIdLst>
  <p:sldIdLst>
    <p:sldId id="256" r:id="rId6"/>
    <p:sldId id="260" r:id="rId7"/>
    <p:sldId id="2145706057" r:id="rId8"/>
    <p:sldId id="2145706073" r:id="rId9"/>
    <p:sldId id="2145706062" r:id="rId10"/>
    <p:sldId id="2145706074" r:id="rId11"/>
    <p:sldId id="266" r:id="rId12"/>
    <p:sldId id="2145706063" r:id="rId13"/>
    <p:sldId id="2145706064" r:id="rId14"/>
    <p:sldId id="2145706065" r:id="rId15"/>
    <p:sldId id="2145706066" r:id="rId16"/>
    <p:sldId id="2145706067" r:id="rId17"/>
    <p:sldId id="2145706068" r:id="rId18"/>
    <p:sldId id="2145706075" r:id="rId19"/>
    <p:sldId id="2145706072" r:id="rId20"/>
    <p:sldId id="21457060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146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iu, Cheng (IFPRI)" initials="QC(" lastIdx="1" clrIdx="0"/>
  <p:cmAuthor id="2" name="de Brauw, Alan (IFPRI)" initials="dBA("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5464"/>
    <a:srgbClr val="62BB46"/>
    <a:srgbClr val="439E2E"/>
    <a:srgbClr val="000000"/>
    <a:srgbClr val="89A527"/>
    <a:srgbClr val="EE283B"/>
    <a:srgbClr val="748B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97" autoAdjust="0"/>
    <p:restoredTop sz="88693" autoAdjust="0"/>
  </p:normalViewPr>
  <p:slideViewPr>
    <p:cSldViewPr snapToGrid="0">
      <p:cViewPr varScale="1">
        <p:scale>
          <a:sx n="69" d="100"/>
          <a:sy n="69" d="100"/>
        </p:scale>
        <p:origin x="668" y="44"/>
      </p:cViewPr>
      <p:guideLst>
        <p:guide orient="horz" pos="2160"/>
        <p:guide pos="1464"/>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118" d="100"/>
          <a:sy n="118" d="100"/>
        </p:scale>
        <p:origin x="4984" y="2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HarvestPlus\OFSP%20impact\Uganda\Resurvey\Analysis\gender%20assets%20and%20adoption\GAAP%20paper%20resultsxlsx.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a:t>"Who</a:t>
            </a:r>
            <a:r>
              <a:rPr lang="en-US" sz="1800" baseline="0"/>
              <a:t> decided what to grow on this parcel?"</a:t>
            </a:r>
            <a:endParaRPr lang="en-US" sz="1800"/>
          </a:p>
        </c:rich>
      </c:tx>
      <c:overlay val="0"/>
    </c:title>
    <c:autoTitleDeleted val="0"/>
    <c:plotArea>
      <c:layout/>
      <c:barChart>
        <c:barDir val="col"/>
        <c:grouping val="clustered"/>
        <c:varyColors val="0"/>
        <c:ser>
          <c:idx val="0"/>
          <c:order val="0"/>
          <c:tx>
            <c:strRef>
              <c:f>'Parcel controls stats'!$A$22</c:f>
              <c:strCache>
                <c:ptCount val="1"/>
                <c:pt idx="0">
                  <c:v>Females only</c:v>
                </c:pt>
              </c:strCache>
            </c:strRef>
          </c:tx>
          <c:invertIfNegative val="0"/>
          <c:cat>
            <c:strRef>
              <c:f>'Parcel controls stats'!$B$21:$E$21</c:f>
              <c:strCache>
                <c:ptCount val="4"/>
                <c:pt idx="0">
                  <c:v>Full sample</c:v>
                </c:pt>
                <c:pt idx="1">
                  <c:v>Kamuli</c:v>
                </c:pt>
                <c:pt idx="2">
                  <c:v>Bukedea</c:v>
                </c:pt>
                <c:pt idx="3">
                  <c:v>Mukono</c:v>
                </c:pt>
              </c:strCache>
            </c:strRef>
          </c:cat>
          <c:val>
            <c:numRef>
              <c:f>'Parcel controls stats'!$B$22:$E$22</c:f>
              <c:numCache>
                <c:formatCode>General</c:formatCode>
                <c:ptCount val="4"/>
                <c:pt idx="0">
                  <c:v>0.19900000000000001</c:v>
                </c:pt>
                <c:pt idx="1">
                  <c:v>0.253</c:v>
                </c:pt>
                <c:pt idx="2">
                  <c:v>0.10500000000000001</c:v>
                </c:pt>
                <c:pt idx="3">
                  <c:v>0.2960000000000001</c:v>
                </c:pt>
              </c:numCache>
            </c:numRef>
          </c:val>
          <c:extLst>
            <c:ext xmlns:c16="http://schemas.microsoft.com/office/drawing/2014/chart" uri="{C3380CC4-5D6E-409C-BE32-E72D297353CC}">
              <c16:uniqueId val="{00000000-C37C-471F-B7F6-5C6460567D35}"/>
            </c:ext>
          </c:extLst>
        </c:ser>
        <c:ser>
          <c:idx val="1"/>
          <c:order val="1"/>
          <c:tx>
            <c:strRef>
              <c:f>'Parcel controls stats'!$A$23</c:f>
              <c:strCache>
                <c:ptCount val="1"/>
                <c:pt idx="0">
                  <c:v>Males only</c:v>
                </c:pt>
              </c:strCache>
            </c:strRef>
          </c:tx>
          <c:invertIfNegative val="0"/>
          <c:cat>
            <c:strRef>
              <c:f>'Parcel controls stats'!$B$21:$E$21</c:f>
              <c:strCache>
                <c:ptCount val="4"/>
                <c:pt idx="0">
                  <c:v>Full sample</c:v>
                </c:pt>
                <c:pt idx="1">
                  <c:v>Kamuli</c:v>
                </c:pt>
                <c:pt idx="2">
                  <c:v>Bukedea</c:v>
                </c:pt>
                <c:pt idx="3">
                  <c:v>Mukono</c:v>
                </c:pt>
              </c:strCache>
            </c:strRef>
          </c:cat>
          <c:val>
            <c:numRef>
              <c:f>'Parcel controls stats'!$B$23:$E$23</c:f>
              <c:numCache>
                <c:formatCode>General</c:formatCode>
                <c:ptCount val="4"/>
                <c:pt idx="0">
                  <c:v>4.5000000000000005E-2</c:v>
                </c:pt>
                <c:pt idx="1">
                  <c:v>7.3000000000000009E-2</c:v>
                </c:pt>
                <c:pt idx="2">
                  <c:v>3.1000000000000003E-2</c:v>
                </c:pt>
                <c:pt idx="3">
                  <c:v>3.7999999999999999E-2</c:v>
                </c:pt>
              </c:numCache>
            </c:numRef>
          </c:val>
          <c:extLst>
            <c:ext xmlns:c16="http://schemas.microsoft.com/office/drawing/2014/chart" uri="{C3380CC4-5D6E-409C-BE32-E72D297353CC}">
              <c16:uniqueId val="{00000001-C37C-471F-B7F6-5C6460567D35}"/>
            </c:ext>
          </c:extLst>
        </c:ser>
        <c:ser>
          <c:idx val="2"/>
          <c:order val="2"/>
          <c:tx>
            <c:strRef>
              <c:f>'Parcel controls stats'!$A$24</c:f>
              <c:strCache>
                <c:ptCount val="1"/>
                <c:pt idx="0">
                  <c:v>Joint, females first</c:v>
                </c:pt>
              </c:strCache>
            </c:strRef>
          </c:tx>
          <c:invertIfNegative val="0"/>
          <c:cat>
            <c:strRef>
              <c:f>'Parcel controls stats'!$B$21:$E$21</c:f>
              <c:strCache>
                <c:ptCount val="4"/>
                <c:pt idx="0">
                  <c:v>Full sample</c:v>
                </c:pt>
                <c:pt idx="1">
                  <c:v>Kamuli</c:v>
                </c:pt>
                <c:pt idx="2">
                  <c:v>Bukedea</c:v>
                </c:pt>
                <c:pt idx="3">
                  <c:v>Mukono</c:v>
                </c:pt>
              </c:strCache>
            </c:strRef>
          </c:cat>
          <c:val>
            <c:numRef>
              <c:f>'Parcel controls stats'!$B$24:$E$24</c:f>
              <c:numCache>
                <c:formatCode>General</c:formatCode>
                <c:ptCount val="4"/>
                <c:pt idx="0">
                  <c:v>0.16400000000000001</c:v>
                </c:pt>
                <c:pt idx="1">
                  <c:v>0.255</c:v>
                </c:pt>
                <c:pt idx="2">
                  <c:v>5.6000000000000001E-2</c:v>
                </c:pt>
                <c:pt idx="3">
                  <c:v>0.24900000000000003</c:v>
                </c:pt>
              </c:numCache>
            </c:numRef>
          </c:val>
          <c:extLst>
            <c:ext xmlns:c16="http://schemas.microsoft.com/office/drawing/2014/chart" uri="{C3380CC4-5D6E-409C-BE32-E72D297353CC}">
              <c16:uniqueId val="{00000002-C37C-471F-B7F6-5C6460567D35}"/>
            </c:ext>
          </c:extLst>
        </c:ser>
        <c:ser>
          <c:idx val="3"/>
          <c:order val="3"/>
          <c:tx>
            <c:strRef>
              <c:f>'Parcel controls stats'!$A$25</c:f>
              <c:strCache>
                <c:ptCount val="1"/>
                <c:pt idx="0">
                  <c:v>Joint, males first</c:v>
                </c:pt>
              </c:strCache>
            </c:strRef>
          </c:tx>
          <c:spPr>
            <a:solidFill>
              <a:srgbClr val="002060"/>
            </a:solidFill>
          </c:spPr>
          <c:invertIfNegative val="0"/>
          <c:cat>
            <c:strRef>
              <c:f>'Parcel controls stats'!$B$21:$E$21</c:f>
              <c:strCache>
                <c:ptCount val="4"/>
                <c:pt idx="0">
                  <c:v>Full sample</c:v>
                </c:pt>
                <c:pt idx="1">
                  <c:v>Kamuli</c:v>
                </c:pt>
                <c:pt idx="2">
                  <c:v>Bukedea</c:v>
                </c:pt>
                <c:pt idx="3">
                  <c:v>Mukono</c:v>
                </c:pt>
              </c:strCache>
            </c:strRef>
          </c:cat>
          <c:val>
            <c:numRef>
              <c:f>'Parcel controls stats'!$B$25:$E$25</c:f>
              <c:numCache>
                <c:formatCode>General</c:formatCode>
                <c:ptCount val="4"/>
                <c:pt idx="0">
                  <c:v>0.58699999999999997</c:v>
                </c:pt>
                <c:pt idx="1">
                  <c:v>0.40900000000000003</c:v>
                </c:pt>
                <c:pt idx="2">
                  <c:v>0.80800000000000005</c:v>
                </c:pt>
                <c:pt idx="3">
                  <c:v>0.40700000000000003</c:v>
                </c:pt>
              </c:numCache>
            </c:numRef>
          </c:val>
          <c:extLst>
            <c:ext xmlns:c16="http://schemas.microsoft.com/office/drawing/2014/chart" uri="{C3380CC4-5D6E-409C-BE32-E72D297353CC}">
              <c16:uniqueId val="{00000003-C37C-471F-B7F6-5C6460567D35}"/>
            </c:ext>
          </c:extLst>
        </c:ser>
        <c:dLbls>
          <c:showLegendKey val="0"/>
          <c:showVal val="0"/>
          <c:showCatName val="0"/>
          <c:showSerName val="0"/>
          <c:showPercent val="0"/>
          <c:showBubbleSize val="0"/>
        </c:dLbls>
        <c:gapWidth val="150"/>
        <c:axId val="229117928"/>
        <c:axId val="229112440"/>
      </c:barChart>
      <c:catAx>
        <c:axId val="229117928"/>
        <c:scaling>
          <c:orientation val="minMax"/>
        </c:scaling>
        <c:delete val="0"/>
        <c:axPos val="b"/>
        <c:numFmt formatCode="General" sourceLinked="0"/>
        <c:majorTickMark val="none"/>
        <c:minorTickMark val="none"/>
        <c:tickLblPos val="nextTo"/>
        <c:txPr>
          <a:bodyPr/>
          <a:lstStyle/>
          <a:p>
            <a:pPr>
              <a:defRPr sz="1400"/>
            </a:pPr>
            <a:endParaRPr lang="en-US"/>
          </a:p>
        </c:txPr>
        <c:crossAx val="229112440"/>
        <c:crosses val="autoZero"/>
        <c:auto val="1"/>
        <c:lblAlgn val="ctr"/>
        <c:lblOffset val="100"/>
        <c:noMultiLvlLbl val="0"/>
      </c:catAx>
      <c:valAx>
        <c:axId val="229112440"/>
        <c:scaling>
          <c:orientation val="minMax"/>
        </c:scaling>
        <c:delete val="0"/>
        <c:axPos val="l"/>
        <c:majorGridlines/>
        <c:numFmt formatCode="General" sourceLinked="1"/>
        <c:majorTickMark val="none"/>
        <c:minorTickMark val="none"/>
        <c:tickLblPos val="nextTo"/>
        <c:txPr>
          <a:bodyPr/>
          <a:lstStyle/>
          <a:p>
            <a:pPr>
              <a:defRPr sz="1400"/>
            </a:pPr>
            <a:endParaRPr lang="en-US"/>
          </a:p>
        </c:txPr>
        <c:crossAx val="229117928"/>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436206-08FA-3F49-A9A2-E39D99F8BF68}" type="datetimeFigureOut">
              <a:rPr lang="en-US" smtClean="0"/>
              <a:t>2/16/2022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009C9F-CDE2-6649-9DC9-F2DCDF47AB8D}" type="slidenum">
              <a:rPr lang="en-US" smtClean="0"/>
              <a:t>‹#›</a:t>
            </a:fld>
            <a:endParaRPr lang="en-US"/>
          </a:p>
        </p:txBody>
      </p:sp>
    </p:spTree>
    <p:extLst>
      <p:ext uri="{BB962C8B-B14F-4D97-AF65-F5344CB8AC3E}">
        <p14:creationId xmlns:p14="http://schemas.microsoft.com/office/powerpoint/2010/main" val="1877821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A3BBB4-83BA-4922-A4DB-9F70F816F70F}" type="datetimeFigureOut">
              <a:rPr lang="en-US" smtClean="0"/>
              <a:t>2/16/2022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AA323-5059-4D56-8340-1C4053A31499}" type="slidenum">
              <a:rPr lang="en-US" smtClean="0"/>
              <a:t>‹#›</a:t>
            </a:fld>
            <a:endParaRPr lang="en-US"/>
          </a:p>
        </p:txBody>
      </p:sp>
    </p:spTree>
    <p:extLst>
      <p:ext uri="{BB962C8B-B14F-4D97-AF65-F5344CB8AC3E}">
        <p14:creationId xmlns:p14="http://schemas.microsoft.com/office/powerpoint/2010/main" val="3013067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AA323-5059-4D56-8340-1C4053A31499}" type="slidenum">
              <a:rPr lang="en-US" smtClean="0"/>
              <a:t>2</a:t>
            </a:fld>
            <a:endParaRPr lang="en-US"/>
          </a:p>
        </p:txBody>
      </p:sp>
    </p:spTree>
    <p:extLst>
      <p:ext uri="{BB962C8B-B14F-4D97-AF65-F5344CB8AC3E}">
        <p14:creationId xmlns:p14="http://schemas.microsoft.com/office/powerpoint/2010/main" val="139857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2AA323-5059-4D56-8340-1C4053A314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092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FPRI Title Pag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E8C8E32-FB53-C847-8428-DDA9C96708B6}"/>
              </a:ext>
            </a:extLst>
          </p:cNvPr>
          <p:cNvSpPr/>
          <p:nvPr userDrawn="1"/>
        </p:nvSpPr>
        <p:spPr>
          <a:xfrm>
            <a:off x="0" y="0"/>
            <a:ext cx="1745861" cy="6858000"/>
          </a:xfrm>
          <a:prstGeom prst="rect">
            <a:avLst/>
          </a:prstGeom>
          <a:solidFill>
            <a:srgbClr val="62BB4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dirty="0"/>
          </a:p>
        </p:txBody>
      </p:sp>
      <p:pic>
        <p:nvPicPr>
          <p:cNvPr id="8" name="Picture 7"/>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421397" y="990600"/>
            <a:ext cx="914403" cy="1676403"/>
          </a:xfrm>
          <a:prstGeom prst="rect">
            <a:avLst/>
          </a:prstGeom>
          <a:noFill/>
        </p:spPr>
      </p:pic>
      <p:sp>
        <p:nvSpPr>
          <p:cNvPr id="2" name="TextBox 1">
            <a:extLst>
              <a:ext uri="{FF2B5EF4-FFF2-40B4-BE49-F238E27FC236}">
                <a16:creationId xmlns:a16="http://schemas.microsoft.com/office/drawing/2014/main" id="{01BCF8A2-83B5-D242-8DE9-5BF0DBC72068}"/>
              </a:ext>
            </a:extLst>
          </p:cNvPr>
          <p:cNvSpPr txBox="1"/>
          <p:nvPr userDrawn="1"/>
        </p:nvSpPr>
        <p:spPr>
          <a:xfrm>
            <a:off x="2610196" y="1130531"/>
            <a:ext cx="7680960" cy="1296785"/>
          </a:xfrm>
          <a:prstGeom prst="rect">
            <a:avLst/>
          </a:prstGeom>
        </p:spPr>
        <p:txBody>
          <a:bodyPr wrap="square" rtlCol="0">
            <a:noAutofit/>
          </a:bodyPr>
          <a:lstStyle/>
          <a:p>
            <a:pPr algn="r"/>
            <a:endParaRPr lang="en-US" sz="4400" dirty="0">
              <a:solidFill>
                <a:srgbClr val="62BB46"/>
              </a:solidFill>
            </a:endParaRP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t Title Page">
    <p:spTree>
      <p:nvGrpSpPr>
        <p:cNvPr id="1" name=""/>
        <p:cNvGrpSpPr/>
        <p:nvPr/>
      </p:nvGrpSpPr>
      <p:grpSpPr>
        <a:xfrm>
          <a:off x="0" y="0"/>
          <a:ext cx="0" cy="0"/>
          <a:chOff x="0" y="0"/>
          <a:chExt cx="0" cy="0"/>
        </a:xfrm>
      </p:grpSpPr>
      <p:sp>
        <p:nvSpPr>
          <p:cNvPr id="8" name="Rectangle 7"/>
          <p:cNvSpPr/>
          <p:nvPr userDrawn="1"/>
        </p:nvSpPr>
        <p:spPr>
          <a:xfrm>
            <a:off x="195872" y="-1"/>
            <a:ext cx="288477" cy="5943601"/>
          </a:xfrm>
          <a:prstGeom prst="rect">
            <a:avLst/>
          </a:prstGeom>
          <a:gradFill>
            <a:gsLst>
              <a:gs pos="0">
                <a:srgbClr val="62BB46">
                  <a:alpha val="0"/>
                </a:srgbClr>
              </a:gs>
              <a:gs pos="100000">
                <a:srgbClr val="62BB46"/>
              </a:gs>
            </a:gsLst>
            <a:lin ang="54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solidFill>
                <a:srgbClr val="62BB46"/>
              </a:solidFill>
            </a:endParaRPr>
          </a:p>
        </p:txBody>
      </p:sp>
      <p:pic>
        <p:nvPicPr>
          <p:cNvPr id="13" name="Picture 12">
            <a:extLst>
              <a:ext uri="{FF2B5EF4-FFF2-40B4-BE49-F238E27FC236}">
                <a16:creationId xmlns:a16="http://schemas.microsoft.com/office/drawing/2014/main" id="{F1D143E7-9B4A-9847-921F-76BEA406ED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872" y="6161183"/>
            <a:ext cx="301111" cy="545255"/>
          </a:xfrm>
          <a:prstGeom prst="rect">
            <a:avLst/>
          </a:prstGeom>
        </p:spPr>
      </p:pic>
    </p:spTree>
    <p:extLst>
      <p:ext uri="{BB962C8B-B14F-4D97-AF65-F5344CB8AC3E}">
        <p14:creationId xmlns:p14="http://schemas.microsoft.com/office/powerpoint/2010/main" val="234343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4NH">
    <p:spTree>
      <p:nvGrpSpPr>
        <p:cNvPr id="1" name=""/>
        <p:cNvGrpSpPr/>
        <p:nvPr/>
      </p:nvGrpSpPr>
      <p:grpSpPr>
        <a:xfrm>
          <a:off x="0" y="0"/>
          <a:ext cx="0" cy="0"/>
          <a:chOff x="0" y="0"/>
          <a:chExt cx="0" cy="0"/>
        </a:xfrm>
      </p:grpSpPr>
      <p:sp>
        <p:nvSpPr>
          <p:cNvPr id="7" name="Rectangle 6"/>
          <p:cNvSpPr/>
          <p:nvPr userDrawn="1"/>
        </p:nvSpPr>
        <p:spPr>
          <a:xfrm>
            <a:off x="0" y="0"/>
            <a:ext cx="1745861" cy="6858000"/>
          </a:xfrm>
          <a:prstGeom prst="rect">
            <a:avLst/>
          </a:prstGeom>
          <a:solidFill>
            <a:srgbClr val="62BB4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pic>
        <p:nvPicPr>
          <p:cNvPr id="8" name="Picture 7"/>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421397" y="990600"/>
            <a:ext cx="914403" cy="1676403"/>
          </a:xfrm>
          <a:prstGeom prst="rect">
            <a:avLst/>
          </a:prstGeom>
          <a:noFill/>
        </p:spPr>
      </p:pic>
      <p:sp>
        <p:nvSpPr>
          <p:cNvPr id="5" name="Subtitle 2"/>
          <p:cNvSpPr txBox="1">
            <a:spLocks/>
          </p:cNvSpPr>
          <p:nvPr userDrawn="1"/>
        </p:nvSpPr>
        <p:spPr>
          <a:xfrm>
            <a:off x="2167255" y="2503273"/>
            <a:ext cx="9412445" cy="864634"/>
          </a:xfrm>
          <a:prstGeom prst="rect">
            <a:avLst/>
          </a:prstGeom>
        </p:spPr>
        <p:txBody>
          <a:bodyPr>
            <a:normAutofit/>
          </a:bodyPr>
          <a:lstStyle>
            <a:lvl1pPr marL="0" indent="0" algn="l" defTabSz="914400" rtl="0" eaLnBrk="1" latinLnBrk="0" hangingPunct="1">
              <a:lnSpc>
                <a:spcPct val="90000"/>
              </a:lnSpc>
              <a:spcBef>
                <a:spcPts val="1000"/>
              </a:spcBef>
              <a:buFont typeface="Wingdings" charset="2"/>
              <a:buNone/>
              <a:defRPr sz="2800" b="0" i="0" kern="1200" baseline="0">
                <a:solidFill>
                  <a:schemeClr val="tx1">
                    <a:lumMod val="75000"/>
                    <a:lumOff val="25000"/>
                  </a:schemeClr>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Courier New" charset="0"/>
              <a:buNone/>
              <a:defRPr sz="2000" b="0" i="0" kern="1200">
                <a:solidFill>
                  <a:srgbClr val="435464"/>
                </a:solidFill>
                <a:latin typeface="Arial" charset="0"/>
                <a:ea typeface="Arial" charset="0"/>
                <a:cs typeface="Arial" charset="0"/>
              </a:defRPr>
            </a:lvl2pPr>
            <a:lvl3pPr marL="914400" indent="0" algn="ctr" defTabSz="914400" rtl="0" eaLnBrk="1" latinLnBrk="0" hangingPunct="1">
              <a:lnSpc>
                <a:spcPct val="90000"/>
              </a:lnSpc>
              <a:spcBef>
                <a:spcPts val="500"/>
              </a:spcBef>
              <a:buFont typeface="Courier New" charset="0"/>
              <a:buNone/>
              <a:defRPr sz="1800" b="0" i="0" kern="1200">
                <a:solidFill>
                  <a:srgbClr val="435464"/>
                </a:solidFill>
                <a:latin typeface="Arial" charset="0"/>
                <a:ea typeface="Arial" charset="0"/>
                <a:cs typeface="Arial" charset="0"/>
              </a:defRPr>
            </a:lvl3pPr>
            <a:lvl4pPr marL="1371600" indent="0" algn="ctr" defTabSz="914400" rtl="0" eaLnBrk="1" latinLnBrk="0" hangingPunct="1">
              <a:lnSpc>
                <a:spcPct val="90000"/>
              </a:lnSpc>
              <a:spcBef>
                <a:spcPts val="500"/>
              </a:spcBef>
              <a:buFont typeface="Courier New" charset="0"/>
              <a:buNone/>
              <a:defRPr sz="1600" b="0" i="0" kern="1200">
                <a:solidFill>
                  <a:srgbClr val="435464"/>
                </a:solidFill>
                <a:latin typeface="Arial" charset="0"/>
                <a:ea typeface="Arial" charset="0"/>
                <a:cs typeface="Arial" charset="0"/>
              </a:defRPr>
            </a:lvl4pPr>
            <a:lvl5pPr marL="1828800" indent="0" algn="ctr" defTabSz="914400" rtl="0" eaLnBrk="1" latinLnBrk="0" hangingPunct="1">
              <a:lnSpc>
                <a:spcPct val="90000"/>
              </a:lnSpc>
              <a:spcBef>
                <a:spcPts val="500"/>
              </a:spcBef>
              <a:buFont typeface="Courier New" charset="0"/>
              <a:buNone/>
              <a:defRPr sz="1600" b="0" i="0" kern="1200">
                <a:solidFill>
                  <a:srgbClr val="435464"/>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endParaRPr lang="en-US" dirty="0"/>
          </a:p>
        </p:txBody>
      </p:sp>
      <p:sp>
        <p:nvSpPr>
          <p:cNvPr id="6" name="Subtitle 2"/>
          <p:cNvSpPr txBox="1">
            <a:spLocks/>
          </p:cNvSpPr>
          <p:nvPr userDrawn="1"/>
        </p:nvSpPr>
        <p:spPr>
          <a:xfrm>
            <a:off x="2167255" y="4334495"/>
            <a:ext cx="9412445" cy="2101932"/>
          </a:xfrm>
          <a:prstGeom prst="rect">
            <a:avLst/>
          </a:prstGeom>
        </p:spPr>
        <p:txBody>
          <a:bodyPr>
            <a:noAutofit/>
          </a:bodyPr>
          <a:lstStyle>
            <a:lvl1pPr marL="0" indent="0" algn="l" defTabSz="914400" rtl="0" eaLnBrk="1" latinLnBrk="0" hangingPunct="1">
              <a:lnSpc>
                <a:spcPct val="90000"/>
              </a:lnSpc>
              <a:spcBef>
                <a:spcPts val="1000"/>
              </a:spcBef>
              <a:buFont typeface="Wingdings" charset="2"/>
              <a:buNone/>
              <a:defRPr sz="2800" b="0" i="0" kern="1200" baseline="0">
                <a:solidFill>
                  <a:schemeClr val="tx1">
                    <a:lumMod val="75000"/>
                    <a:lumOff val="25000"/>
                  </a:schemeClr>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Courier New" charset="0"/>
              <a:buNone/>
              <a:defRPr sz="2000" b="0" i="0" kern="1200">
                <a:solidFill>
                  <a:srgbClr val="435464"/>
                </a:solidFill>
                <a:latin typeface="Arial" charset="0"/>
                <a:ea typeface="Arial" charset="0"/>
                <a:cs typeface="Arial" charset="0"/>
              </a:defRPr>
            </a:lvl2pPr>
            <a:lvl3pPr marL="914400" indent="0" algn="ctr" defTabSz="914400" rtl="0" eaLnBrk="1" latinLnBrk="0" hangingPunct="1">
              <a:lnSpc>
                <a:spcPct val="90000"/>
              </a:lnSpc>
              <a:spcBef>
                <a:spcPts val="500"/>
              </a:spcBef>
              <a:buFont typeface="Courier New" charset="0"/>
              <a:buNone/>
              <a:defRPr sz="1800" b="0" i="0" kern="1200">
                <a:solidFill>
                  <a:srgbClr val="435464"/>
                </a:solidFill>
                <a:latin typeface="Arial" charset="0"/>
                <a:ea typeface="Arial" charset="0"/>
                <a:cs typeface="Arial" charset="0"/>
              </a:defRPr>
            </a:lvl3pPr>
            <a:lvl4pPr marL="1371600" indent="0" algn="ctr" defTabSz="914400" rtl="0" eaLnBrk="1" latinLnBrk="0" hangingPunct="1">
              <a:lnSpc>
                <a:spcPct val="90000"/>
              </a:lnSpc>
              <a:spcBef>
                <a:spcPts val="500"/>
              </a:spcBef>
              <a:buFont typeface="Courier New" charset="0"/>
              <a:buNone/>
              <a:defRPr sz="1600" b="0" i="0" kern="1200">
                <a:solidFill>
                  <a:srgbClr val="435464"/>
                </a:solidFill>
                <a:latin typeface="Arial" charset="0"/>
                <a:ea typeface="Arial" charset="0"/>
                <a:cs typeface="Arial" charset="0"/>
              </a:defRPr>
            </a:lvl4pPr>
            <a:lvl5pPr marL="1828800" indent="0" algn="ctr" defTabSz="914400" rtl="0" eaLnBrk="1" latinLnBrk="0" hangingPunct="1">
              <a:lnSpc>
                <a:spcPct val="90000"/>
              </a:lnSpc>
              <a:spcBef>
                <a:spcPts val="500"/>
              </a:spcBef>
              <a:buFont typeface="Courier New" charset="0"/>
              <a:buNone/>
              <a:defRPr sz="1600" b="0" i="0" kern="1200">
                <a:solidFill>
                  <a:srgbClr val="435464"/>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endParaRPr lang="en-US" sz="1400" dirty="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09610" y="4543733"/>
            <a:ext cx="3243116" cy="1816458"/>
          </a:xfrm>
          <a:prstGeom prst="rect">
            <a:avLst/>
          </a:prstGeom>
        </p:spPr>
      </p:pic>
    </p:spTree>
    <p:extLst>
      <p:ext uri="{BB962C8B-B14F-4D97-AF65-F5344CB8AC3E}">
        <p14:creationId xmlns:p14="http://schemas.microsoft.com/office/powerpoint/2010/main" val="402956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4NH">
    <p:spTree>
      <p:nvGrpSpPr>
        <p:cNvPr id="1" name=""/>
        <p:cNvGrpSpPr/>
        <p:nvPr/>
      </p:nvGrpSpPr>
      <p:grpSpPr>
        <a:xfrm>
          <a:off x="0" y="0"/>
          <a:ext cx="0" cy="0"/>
          <a:chOff x="0" y="0"/>
          <a:chExt cx="0" cy="0"/>
        </a:xfrm>
      </p:grpSpPr>
      <p:sp>
        <p:nvSpPr>
          <p:cNvPr id="7" name="Rectangle 6"/>
          <p:cNvSpPr/>
          <p:nvPr userDrawn="1"/>
        </p:nvSpPr>
        <p:spPr>
          <a:xfrm>
            <a:off x="0" y="0"/>
            <a:ext cx="1745861" cy="6858000"/>
          </a:xfrm>
          <a:prstGeom prst="rect">
            <a:avLst/>
          </a:prstGeom>
          <a:solidFill>
            <a:srgbClr val="62BB4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pic>
        <p:nvPicPr>
          <p:cNvPr id="8" name="Picture 7"/>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421397" y="990600"/>
            <a:ext cx="914403" cy="1676403"/>
          </a:xfrm>
          <a:prstGeom prst="rect">
            <a:avLst/>
          </a:prstGeom>
          <a:noFill/>
        </p:spPr>
      </p:pic>
      <p:sp>
        <p:nvSpPr>
          <p:cNvPr id="5" name="Subtitle 2"/>
          <p:cNvSpPr txBox="1">
            <a:spLocks/>
          </p:cNvSpPr>
          <p:nvPr userDrawn="1"/>
        </p:nvSpPr>
        <p:spPr>
          <a:xfrm>
            <a:off x="2167255" y="2503273"/>
            <a:ext cx="9412445" cy="864634"/>
          </a:xfrm>
          <a:prstGeom prst="rect">
            <a:avLst/>
          </a:prstGeom>
        </p:spPr>
        <p:txBody>
          <a:bodyPr>
            <a:normAutofit/>
          </a:bodyPr>
          <a:lstStyle>
            <a:lvl1pPr marL="0" indent="0" algn="l" defTabSz="914400" rtl="0" eaLnBrk="1" latinLnBrk="0" hangingPunct="1">
              <a:lnSpc>
                <a:spcPct val="90000"/>
              </a:lnSpc>
              <a:spcBef>
                <a:spcPts val="1000"/>
              </a:spcBef>
              <a:buFont typeface="Wingdings" charset="2"/>
              <a:buNone/>
              <a:defRPr sz="2800" b="0" i="0" kern="1200" baseline="0">
                <a:solidFill>
                  <a:schemeClr val="tx1">
                    <a:lumMod val="75000"/>
                    <a:lumOff val="25000"/>
                  </a:schemeClr>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Courier New" charset="0"/>
              <a:buNone/>
              <a:defRPr sz="2000" b="0" i="0" kern="1200">
                <a:solidFill>
                  <a:srgbClr val="435464"/>
                </a:solidFill>
                <a:latin typeface="Arial" charset="0"/>
                <a:ea typeface="Arial" charset="0"/>
                <a:cs typeface="Arial" charset="0"/>
              </a:defRPr>
            </a:lvl2pPr>
            <a:lvl3pPr marL="914400" indent="0" algn="ctr" defTabSz="914400" rtl="0" eaLnBrk="1" latinLnBrk="0" hangingPunct="1">
              <a:lnSpc>
                <a:spcPct val="90000"/>
              </a:lnSpc>
              <a:spcBef>
                <a:spcPts val="500"/>
              </a:spcBef>
              <a:buFont typeface="Courier New" charset="0"/>
              <a:buNone/>
              <a:defRPr sz="1800" b="0" i="0" kern="1200">
                <a:solidFill>
                  <a:srgbClr val="435464"/>
                </a:solidFill>
                <a:latin typeface="Arial" charset="0"/>
                <a:ea typeface="Arial" charset="0"/>
                <a:cs typeface="Arial" charset="0"/>
              </a:defRPr>
            </a:lvl3pPr>
            <a:lvl4pPr marL="1371600" indent="0" algn="ctr" defTabSz="914400" rtl="0" eaLnBrk="1" latinLnBrk="0" hangingPunct="1">
              <a:lnSpc>
                <a:spcPct val="90000"/>
              </a:lnSpc>
              <a:spcBef>
                <a:spcPts val="500"/>
              </a:spcBef>
              <a:buFont typeface="Courier New" charset="0"/>
              <a:buNone/>
              <a:defRPr sz="1600" b="0" i="0" kern="1200">
                <a:solidFill>
                  <a:srgbClr val="435464"/>
                </a:solidFill>
                <a:latin typeface="Arial" charset="0"/>
                <a:ea typeface="Arial" charset="0"/>
                <a:cs typeface="Arial" charset="0"/>
              </a:defRPr>
            </a:lvl4pPr>
            <a:lvl5pPr marL="1828800" indent="0" algn="ctr" defTabSz="914400" rtl="0" eaLnBrk="1" latinLnBrk="0" hangingPunct="1">
              <a:lnSpc>
                <a:spcPct val="90000"/>
              </a:lnSpc>
              <a:spcBef>
                <a:spcPts val="500"/>
              </a:spcBef>
              <a:buFont typeface="Courier New" charset="0"/>
              <a:buNone/>
              <a:defRPr sz="1600" b="0" i="0" kern="1200">
                <a:solidFill>
                  <a:srgbClr val="435464"/>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endParaRPr lang="en-US" dirty="0"/>
          </a:p>
        </p:txBody>
      </p:sp>
      <p:sp>
        <p:nvSpPr>
          <p:cNvPr id="6" name="Subtitle 2"/>
          <p:cNvSpPr txBox="1">
            <a:spLocks/>
          </p:cNvSpPr>
          <p:nvPr userDrawn="1"/>
        </p:nvSpPr>
        <p:spPr>
          <a:xfrm>
            <a:off x="2167255" y="4334495"/>
            <a:ext cx="9412445" cy="2101932"/>
          </a:xfrm>
          <a:prstGeom prst="rect">
            <a:avLst/>
          </a:prstGeom>
        </p:spPr>
        <p:txBody>
          <a:bodyPr>
            <a:noAutofit/>
          </a:bodyPr>
          <a:lstStyle>
            <a:lvl1pPr marL="0" indent="0" algn="l" defTabSz="914400" rtl="0" eaLnBrk="1" latinLnBrk="0" hangingPunct="1">
              <a:lnSpc>
                <a:spcPct val="90000"/>
              </a:lnSpc>
              <a:spcBef>
                <a:spcPts val="1000"/>
              </a:spcBef>
              <a:buFont typeface="Wingdings" charset="2"/>
              <a:buNone/>
              <a:defRPr sz="2800" b="0" i="0" kern="1200" baseline="0">
                <a:solidFill>
                  <a:schemeClr val="tx1">
                    <a:lumMod val="75000"/>
                    <a:lumOff val="25000"/>
                  </a:schemeClr>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Courier New" charset="0"/>
              <a:buNone/>
              <a:defRPr sz="2000" b="0" i="0" kern="1200">
                <a:solidFill>
                  <a:srgbClr val="435464"/>
                </a:solidFill>
                <a:latin typeface="Arial" charset="0"/>
                <a:ea typeface="Arial" charset="0"/>
                <a:cs typeface="Arial" charset="0"/>
              </a:defRPr>
            </a:lvl2pPr>
            <a:lvl3pPr marL="914400" indent="0" algn="ctr" defTabSz="914400" rtl="0" eaLnBrk="1" latinLnBrk="0" hangingPunct="1">
              <a:lnSpc>
                <a:spcPct val="90000"/>
              </a:lnSpc>
              <a:spcBef>
                <a:spcPts val="500"/>
              </a:spcBef>
              <a:buFont typeface="Courier New" charset="0"/>
              <a:buNone/>
              <a:defRPr sz="1800" b="0" i="0" kern="1200">
                <a:solidFill>
                  <a:srgbClr val="435464"/>
                </a:solidFill>
                <a:latin typeface="Arial" charset="0"/>
                <a:ea typeface="Arial" charset="0"/>
                <a:cs typeface="Arial" charset="0"/>
              </a:defRPr>
            </a:lvl3pPr>
            <a:lvl4pPr marL="1371600" indent="0" algn="ctr" defTabSz="914400" rtl="0" eaLnBrk="1" latinLnBrk="0" hangingPunct="1">
              <a:lnSpc>
                <a:spcPct val="90000"/>
              </a:lnSpc>
              <a:spcBef>
                <a:spcPts val="500"/>
              </a:spcBef>
              <a:buFont typeface="Courier New" charset="0"/>
              <a:buNone/>
              <a:defRPr sz="1600" b="0" i="0" kern="1200">
                <a:solidFill>
                  <a:srgbClr val="435464"/>
                </a:solidFill>
                <a:latin typeface="Arial" charset="0"/>
                <a:ea typeface="Arial" charset="0"/>
                <a:cs typeface="Arial" charset="0"/>
              </a:defRPr>
            </a:lvl4pPr>
            <a:lvl5pPr marL="1828800" indent="0" algn="ctr" defTabSz="914400" rtl="0" eaLnBrk="1" latinLnBrk="0" hangingPunct="1">
              <a:lnSpc>
                <a:spcPct val="90000"/>
              </a:lnSpc>
              <a:spcBef>
                <a:spcPts val="500"/>
              </a:spcBef>
              <a:buFont typeface="Courier New" charset="0"/>
              <a:buNone/>
              <a:defRPr sz="1600" b="0" i="0" kern="1200">
                <a:solidFill>
                  <a:srgbClr val="435464"/>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endParaRPr lang="en-US" sz="1400" dirty="0"/>
          </a:p>
        </p:txBody>
      </p:sp>
      <p:pic>
        <p:nvPicPr>
          <p:cNvPr id="10" name="Picture 9">
            <a:extLst>
              <a:ext uri="{FF2B5EF4-FFF2-40B4-BE49-F238E27FC236}">
                <a16:creationId xmlns:a16="http://schemas.microsoft.com/office/drawing/2014/main" id="{B488B86A-79E0-F341-B57E-74C2EFDCF6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54850" y="4665371"/>
            <a:ext cx="2812890" cy="1588176"/>
          </a:xfrm>
          <a:prstGeom prst="rect">
            <a:avLst/>
          </a:prstGeom>
        </p:spPr>
      </p:pic>
    </p:spTree>
    <p:extLst>
      <p:ext uri="{BB962C8B-B14F-4D97-AF65-F5344CB8AC3E}">
        <p14:creationId xmlns:p14="http://schemas.microsoft.com/office/powerpoint/2010/main" val="1274435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lvl1pPr>
          </a:lstStyle>
          <a:p>
            <a:endParaRPr lang="en-US" dirty="0"/>
          </a:p>
        </p:txBody>
      </p:sp>
      <p:sp>
        <p:nvSpPr>
          <p:cNvPr id="3" name="Content Placeholder 2"/>
          <p:cNvSpPr>
            <a:spLocks noGrp="1"/>
          </p:cNvSpPr>
          <p:nvPr>
            <p:ph idx="1"/>
          </p:nvPr>
        </p:nvSpPr>
        <p:spPr/>
        <p:txBody>
          <a:bodyPr/>
          <a:lstStyle>
            <a:lvl1pPr>
              <a:defRPr baseline="0">
                <a:solidFill>
                  <a:schemeClr val="tx1">
                    <a:lumMod val="75000"/>
                    <a:lumOff val="25000"/>
                  </a:schemeClr>
                </a:solidFill>
              </a:defRPr>
            </a:lvl1pPr>
            <a:lvl2pPr marL="685800" indent="-228600">
              <a:buFont typeface="Courier New" charset="0"/>
              <a:buChar char="o"/>
              <a:defRPr baseline="0">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endParaRPr lang="en-US" dirty="0"/>
          </a:p>
        </p:txBody>
      </p:sp>
      <p:sp>
        <p:nvSpPr>
          <p:cNvPr id="6" name="Rectangle 5">
            <a:extLst>
              <a:ext uri="{FF2B5EF4-FFF2-40B4-BE49-F238E27FC236}">
                <a16:creationId xmlns:a16="http://schemas.microsoft.com/office/drawing/2014/main" id="{6F10282C-5301-AC42-A8D7-FD6828BD00B8}"/>
              </a:ext>
            </a:extLst>
          </p:cNvPr>
          <p:cNvSpPr/>
          <p:nvPr userDrawn="1"/>
        </p:nvSpPr>
        <p:spPr>
          <a:xfrm>
            <a:off x="195872" y="-1"/>
            <a:ext cx="288477" cy="5943601"/>
          </a:xfrm>
          <a:prstGeom prst="rect">
            <a:avLst/>
          </a:prstGeom>
          <a:gradFill>
            <a:gsLst>
              <a:gs pos="0">
                <a:srgbClr val="62BB46">
                  <a:alpha val="0"/>
                </a:srgbClr>
              </a:gs>
              <a:gs pos="100000">
                <a:srgbClr val="62BB46"/>
              </a:gs>
            </a:gsLst>
            <a:lin ang="54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solidFill>
                <a:srgbClr val="62BB46"/>
              </a:solidFill>
            </a:endParaRPr>
          </a:p>
        </p:txBody>
      </p:sp>
      <p:pic>
        <p:nvPicPr>
          <p:cNvPr id="9" name="Picture 8">
            <a:extLst>
              <a:ext uri="{FF2B5EF4-FFF2-40B4-BE49-F238E27FC236}">
                <a16:creationId xmlns:a16="http://schemas.microsoft.com/office/drawing/2014/main" id="{8BA6ACBA-351D-274F-9729-78A15C50D3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872" y="6161183"/>
            <a:ext cx="301111" cy="545255"/>
          </a:xfrm>
          <a:prstGeom prst="rect">
            <a:avLst/>
          </a:prstGeom>
        </p:spPr>
      </p:pic>
    </p:spTree>
    <p:extLst>
      <p:ext uri="{BB962C8B-B14F-4D97-AF65-F5344CB8AC3E}">
        <p14:creationId xmlns:p14="http://schemas.microsoft.com/office/powerpoint/2010/main" val="915173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itle and Content 2 Co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4A24BE-4181-E148-AB5A-D1EDC3E9398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872" y="6161183"/>
            <a:ext cx="301111" cy="545255"/>
          </a:xfrm>
          <a:prstGeom prst="rect">
            <a:avLst/>
          </a:prstGeom>
        </p:spPr>
      </p:pic>
      <p:sp>
        <p:nvSpPr>
          <p:cNvPr id="2" name="Title 1"/>
          <p:cNvSpPr>
            <a:spLocks noGrp="1"/>
          </p:cNvSpPr>
          <p:nvPr>
            <p:ph type="title"/>
          </p:nvPr>
        </p:nvSpPr>
        <p:spPr/>
        <p:txBody>
          <a:bodyPr>
            <a:normAutofit/>
          </a:bodyPr>
          <a:lstStyle>
            <a:lvl1pPr>
              <a:defRPr sz="2800" b="1">
                <a:solidFill>
                  <a:srgbClr val="435464"/>
                </a:solidFill>
              </a:defRPr>
            </a:lvl1pPr>
          </a:lstStyle>
          <a:p>
            <a:endParaRPr lang="en-US" dirty="0"/>
          </a:p>
        </p:txBody>
      </p:sp>
      <p:sp>
        <p:nvSpPr>
          <p:cNvPr id="3" name="Content Placeholder 2"/>
          <p:cNvSpPr>
            <a:spLocks noGrp="1"/>
          </p:cNvSpPr>
          <p:nvPr>
            <p:ph sz="half" idx="1"/>
          </p:nvPr>
        </p:nvSpPr>
        <p:spPr>
          <a:xfrm>
            <a:off x="838200" y="1825625"/>
            <a:ext cx="5181600" cy="4351338"/>
          </a:xfrm>
        </p:spPr>
        <p:txBody>
          <a:bodyPr/>
          <a:lstStyle>
            <a:lvl1pPr>
              <a:defRPr baseline="0"/>
            </a:lvl1pPr>
            <a:lvl2pPr>
              <a:defRPr baseline="0"/>
            </a:lvl2pPr>
          </a:lstStyle>
          <a:p>
            <a:pPr lvl="0"/>
            <a:endParaRPr lang="en-US" dirty="0"/>
          </a:p>
        </p:txBody>
      </p:sp>
      <p:sp>
        <p:nvSpPr>
          <p:cNvPr id="4" name="Content Placeholder 3"/>
          <p:cNvSpPr>
            <a:spLocks noGrp="1"/>
          </p:cNvSpPr>
          <p:nvPr>
            <p:ph sz="half" idx="2"/>
          </p:nvPr>
        </p:nvSpPr>
        <p:spPr>
          <a:xfrm>
            <a:off x="6172200" y="1825625"/>
            <a:ext cx="5181600" cy="4351338"/>
          </a:xfrm>
        </p:spPr>
        <p:txBody>
          <a:bodyPr/>
          <a:lstStyle>
            <a:lvl1pPr>
              <a:defRPr baseline="0"/>
            </a:lvl1pPr>
            <a:lvl2pPr>
              <a:defRPr baseline="0"/>
            </a:lvl2pPr>
          </a:lstStyle>
          <a:p>
            <a:pPr lvl="0"/>
            <a:endParaRPr lang="en-US" dirty="0"/>
          </a:p>
        </p:txBody>
      </p:sp>
      <p:sp>
        <p:nvSpPr>
          <p:cNvPr id="7" name="Rectangle 6">
            <a:extLst>
              <a:ext uri="{FF2B5EF4-FFF2-40B4-BE49-F238E27FC236}">
                <a16:creationId xmlns:a16="http://schemas.microsoft.com/office/drawing/2014/main" id="{449814A2-92E0-454C-B6E9-63A5015EE9F8}"/>
              </a:ext>
            </a:extLst>
          </p:cNvPr>
          <p:cNvSpPr/>
          <p:nvPr userDrawn="1"/>
        </p:nvSpPr>
        <p:spPr>
          <a:xfrm>
            <a:off x="195872" y="-1"/>
            <a:ext cx="288477" cy="5943601"/>
          </a:xfrm>
          <a:prstGeom prst="rect">
            <a:avLst/>
          </a:prstGeom>
          <a:gradFill>
            <a:gsLst>
              <a:gs pos="0">
                <a:srgbClr val="62BB46">
                  <a:alpha val="0"/>
                </a:srgbClr>
              </a:gs>
              <a:gs pos="100000">
                <a:srgbClr val="62BB46"/>
              </a:gs>
            </a:gsLst>
            <a:lin ang="54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solidFill>
                <a:srgbClr val="62BB46"/>
              </a:solidFill>
            </a:endParaRPr>
          </a:p>
        </p:txBody>
      </p:sp>
    </p:spTree>
    <p:extLst>
      <p:ext uri="{BB962C8B-B14F-4D97-AF65-F5344CB8AC3E}">
        <p14:creationId xmlns:p14="http://schemas.microsoft.com/office/powerpoint/2010/main" val="576659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Alt 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14D0C3-878E-B74A-BD6E-C6F4CF1432F9}"/>
              </a:ext>
            </a:extLst>
          </p:cNvPr>
          <p:cNvSpPr/>
          <p:nvPr userDrawn="1"/>
        </p:nvSpPr>
        <p:spPr>
          <a:xfrm>
            <a:off x="195872" y="-1"/>
            <a:ext cx="288477" cy="5943601"/>
          </a:xfrm>
          <a:prstGeom prst="rect">
            <a:avLst/>
          </a:prstGeom>
          <a:gradFill>
            <a:gsLst>
              <a:gs pos="0">
                <a:srgbClr val="62BB46">
                  <a:alpha val="0"/>
                </a:srgbClr>
              </a:gs>
              <a:gs pos="100000">
                <a:srgbClr val="62BB46"/>
              </a:gs>
            </a:gsLst>
            <a:lin ang="54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solidFill>
                <a:srgbClr val="62BB46"/>
              </a:solidFill>
            </a:endParaRPr>
          </a:p>
        </p:txBody>
      </p:sp>
      <p:pic>
        <p:nvPicPr>
          <p:cNvPr id="5" name="Picture 4">
            <a:extLst>
              <a:ext uri="{FF2B5EF4-FFF2-40B4-BE49-F238E27FC236}">
                <a16:creationId xmlns:a16="http://schemas.microsoft.com/office/drawing/2014/main" id="{0613391B-7487-D74E-97D1-390AD8391E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5872" y="6161183"/>
            <a:ext cx="301111" cy="545255"/>
          </a:xfrm>
          <a:prstGeom prst="rect">
            <a:avLst/>
          </a:prstGeom>
        </p:spPr>
      </p:pic>
    </p:spTree>
    <p:extLst>
      <p:ext uri="{BB962C8B-B14F-4D97-AF65-F5344CB8AC3E}">
        <p14:creationId xmlns:p14="http://schemas.microsoft.com/office/powerpoint/2010/main" val="3416902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27739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23372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4635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7561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473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7022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9583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2366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5829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1205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0932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4A5AFE-9A4C-9443-92D6-A4D7FDF824DC}" type="datetimeFigureOut">
              <a:rPr lang="en-US" smtClean="0"/>
              <a:t>2/16/2022</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14C31E-DA4C-F44D-B44A-157C5C055EA1}" type="slidenum">
              <a:rPr lang="en-US" smtClean="0"/>
              <a:t>‹#›</a:t>
            </a:fld>
            <a:endParaRPr lang="en-US"/>
          </a:p>
        </p:txBody>
      </p:sp>
    </p:spTree>
    <p:extLst>
      <p:ext uri="{BB962C8B-B14F-4D97-AF65-F5344CB8AC3E}">
        <p14:creationId xmlns:p14="http://schemas.microsoft.com/office/powerpoint/2010/main" val="2066195230"/>
      </p:ext>
    </p:extLst>
  </p:cSld>
  <p:clrMap bg1="lt1" tx1="dk1" bg2="lt2" tx2="dk2" accent1="accent1" accent2="accent2" accent3="accent3" accent4="accent4" accent5="accent5" accent6="accent6" hlink="hlink" folHlink="folHlink"/>
  <p:sldLayoutIdLst>
    <p:sldLayoutId id="2147483717" r:id="rId1"/>
    <p:sldLayoutId id="2147483742" r:id="rId2"/>
    <p:sldLayoutId id="2147483744" r:id="rId3"/>
    <p:sldLayoutId id="2147483745" r:id="rId4"/>
    <p:sldLayoutId id="2147483718" r:id="rId5"/>
    <p:sldLayoutId id="2147483723" r:id="rId6"/>
    <p:sldLayoutId id="2147483743" r:id="rId7"/>
  </p:sldLayoutIdLst>
  <p:txStyles>
    <p:titleStyle>
      <a:lvl1pPr algn="l" defTabSz="914400" rtl="0" eaLnBrk="1" latinLnBrk="0" hangingPunct="1">
        <a:lnSpc>
          <a:spcPct val="90000"/>
        </a:lnSpc>
        <a:spcBef>
          <a:spcPct val="0"/>
        </a:spcBef>
        <a:buNone/>
        <a:defRPr sz="4000" b="0" i="0" kern="1200">
          <a:solidFill>
            <a:srgbClr val="435464"/>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Wingdings" charset="2"/>
        <a:buChar char="§"/>
        <a:defRPr sz="2400" b="0" i="0" kern="1200">
          <a:solidFill>
            <a:srgbClr val="435464"/>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Courier New" charset="0"/>
        <a:buChar char="o"/>
        <a:defRPr sz="2400" b="0" i="0" kern="1200">
          <a:solidFill>
            <a:srgbClr val="435464"/>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Courier New" charset="0"/>
        <a:buChar char="o"/>
        <a:defRPr sz="2400" b="0" i="0" kern="1200">
          <a:solidFill>
            <a:srgbClr val="435464"/>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Courier New" charset="0"/>
        <a:buChar char="o"/>
        <a:defRPr sz="2400" b="0" i="0" kern="1200">
          <a:solidFill>
            <a:srgbClr val="435464"/>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Courier New" charset="0"/>
        <a:buChar char="o"/>
        <a:defRPr sz="2400" b="0" i="0" kern="1200">
          <a:solidFill>
            <a:srgbClr val="435464"/>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2/16/2022</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4894805"/>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womenandclimate.ifpri.info/files/2014/09/PN_2014_GCC_04_replaced_web.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s://www3.weforum.org/docs/WEF_GGGR_2021.pdf" TargetMode="External"/><Relationship Id="rId5" Type="http://schemas.openxmlformats.org/officeDocument/2006/relationships/hyperlink" Target="https://dx.doi.org/10.48565/scfss2021-1q69" TargetMode="External"/><Relationship Id="rId4" Type="http://schemas.openxmlformats.org/officeDocument/2006/relationships/hyperlink" Target="https://doi.org/10.1016/j.foodpol.2020.1019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B71EBD-7A01-2B49-BB17-FC778A67CD9E}"/>
              </a:ext>
            </a:extLst>
          </p:cNvPr>
          <p:cNvSpPr txBox="1"/>
          <p:nvPr/>
        </p:nvSpPr>
        <p:spPr>
          <a:xfrm>
            <a:off x="2324099" y="940526"/>
            <a:ext cx="9065623" cy="1358537"/>
          </a:xfrm>
          <a:prstGeom prst="rect">
            <a:avLst/>
          </a:prstGeom>
        </p:spPr>
        <p:txBody>
          <a:bodyPr wrap="square" rtlCol="0">
            <a:noAutofit/>
          </a:bodyPr>
          <a:lstStyle/>
          <a:p>
            <a:r>
              <a:rPr lang="en-US" sz="3200" b="1" dirty="0">
                <a:solidFill>
                  <a:srgbClr val="62BB46"/>
                </a:solidFill>
              </a:rPr>
              <a:t>Using Rigorous Impact Evaluations to Understand How Gender Shapes the Effectiveness of CGIAR Innovations</a:t>
            </a:r>
          </a:p>
        </p:txBody>
      </p:sp>
      <p:sp>
        <p:nvSpPr>
          <p:cNvPr id="4" name="TextBox 3">
            <a:extLst>
              <a:ext uri="{FF2B5EF4-FFF2-40B4-BE49-F238E27FC236}">
                <a16:creationId xmlns:a16="http://schemas.microsoft.com/office/drawing/2014/main" id="{3029D2D6-44E3-9944-8FD9-B7AF54BC6BAB}"/>
              </a:ext>
            </a:extLst>
          </p:cNvPr>
          <p:cNvSpPr txBox="1"/>
          <p:nvPr/>
        </p:nvSpPr>
        <p:spPr>
          <a:xfrm>
            <a:off x="2324099" y="3644538"/>
            <a:ext cx="7716883" cy="2747554"/>
          </a:xfrm>
          <a:prstGeom prst="rect">
            <a:avLst/>
          </a:prstGeom>
        </p:spPr>
        <p:txBody>
          <a:bodyPr wrap="square" rtlCol="0">
            <a:noAutofit/>
          </a:bodyPr>
          <a:lstStyle/>
          <a:p>
            <a:endParaRPr lang="en-US" sz="2400" dirty="0">
              <a:solidFill>
                <a:schemeClr val="tx1">
                  <a:lumMod val="65000"/>
                  <a:lumOff val="35000"/>
                </a:schemeClr>
              </a:solidFill>
            </a:endParaRPr>
          </a:p>
          <a:p>
            <a:r>
              <a:rPr lang="en-US" sz="2400" dirty="0">
                <a:solidFill>
                  <a:schemeClr val="tx1">
                    <a:lumMod val="65000"/>
                    <a:lumOff val="35000"/>
                  </a:schemeClr>
                </a:solidFill>
              </a:rPr>
              <a:t>Dan Gilligan</a:t>
            </a:r>
          </a:p>
          <a:p>
            <a:pPr>
              <a:spcBef>
                <a:spcPts val="300"/>
              </a:spcBef>
            </a:pPr>
            <a:r>
              <a:rPr lang="en-US" sz="2000" dirty="0">
                <a:solidFill>
                  <a:schemeClr val="tx1">
                    <a:lumMod val="65000"/>
                    <a:lumOff val="35000"/>
                  </a:schemeClr>
                </a:solidFill>
              </a:rPr>
              <a:t>International Food Policy Research Institute</a:t>
            </a:r>
          </a:p>
          <a:p>
            <a:pPr>
              <a:spcBef>
                <a:spcPts val="300"/>
              </a:spcBef>
            </a:pPr>
            <a:r>
              <a:rPr lang="en-US" sz="2000" b="1" dirty="0">
                <a:solidFill>
                  <a:schemeClr val="accent1"/>
                </a:solidFill>
              </a:rPr>
              <a:t>HER+ </a:t>
            </a:r>
            <a:r>
              <a:rPr lang="en-US" sz="2000" dirty="0">
                <a:solidFill>
                  <a:schemeClr val="tx1">
                    <a:lumMod val="65000"/>
                    <a:lumOff val="35000"/>
                  </a:schemeClr>
                </a:solidFill>
              </a:rPr>
              <a:t>Harnessing Gender and Social Equality for Resilience in </a:t>
            </a:r>
            <a:r>
              <a:rPr lang="en-US" sz="2000" dirty="0" err="1">
                <a:solidFill>
                  <a:schemeClr val="tx1">
                    <a:lumMod val="65000"/>
                    <a:lumOff val="35000"/>
                  </a:schemeClr>
                </a:solidFill>
              </a:rPr>
              <a:t>Agrifood</a:t>
            </a:r>
            <a:r>
              <a:rPr lang="en-US" sz="2000" dirty="0">
                <a:solidFill>
                  <a:schemeClr val="tx1">
                    <a:lumMod val="65000"/>
                    <a:lumOff val="35000"/>
                  </a:schemeClr>
                </a:solidFill>
              </a:rPr>
              <a:t> Systems</a:t>
            </a:r>
            <a:r>
              <a:rPr lang="en-US" sz="2400" dirty="0">
                <a:solidFill>
                  <a:schemeClr val="tx1">
                    <a:lumMod val="65000"/>
                    <a:lumOff val="35000"/>
                  </a:schemeClr>
                </a:solidFill>
              </a:rPr>
              <a:t> </a:t>
            </a:r>
          </a:p>
          <a:p>
            <a:endParaRPr lang="en-US" sz="2400" dirty="0">
              <a:solidFill>
                <a:schemeClr val="tx1">
                  <a:lumMod val="65000"/>
                  <a:lumOff val="35000"/>
                </a:schemeClr>
              </a:solidFill>
            </a:endParaRPr>
          </a:p>
          <a:p>
            <a:br>
              <a:rPr lang="en-US" sz="2400" dirty="0">
                <a:solidFill>
                  <a:schemeClr val="tx1">
                    <a:lumMod val="65000"/>
                    <a:lumOff val="35000"/>
                  </a:schemeClr>
                </a:solidFill>
              </a:rPr>
            </a:br>
            <a:r>
              <a:rPr lang="en-US" sz="2400" dirty="0">
                <a:solidFill>
                  <a:schemeClr val="tx1">
                    <a:lumMod val="65000"/>
                    <a:lumOff val="35000"/>
                  </a:schemeClr>
                </a:solidFill>
              </a:rPr>
              <a:t>Virtual presentation | February 16, 2022</a:t>
            </a:r>
          </a:p>
        </p:txBody>
      </p:sp>
    </p:spTree>
    <p:extLst>
      <p:ext uri="{BB962C8B-B14F-4D97-AF65-F5344CB8AC3E}">
        <p14:creationId xmlns:p14="http://schemas.microsoft.com/office/powerpoint/2010/main" val="307914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BD8AE-81B7-D44F-AE30-4DF50F5EB456}"/>
              </a:ext>
            </a:extLst>
          </p:cNvPr>
          <p:cNvSpPr>
            <a:spLocks noGrp="1"/>
          </p:cNvSpPr>
          <p:nvPr>
            <p:ph type="title"/>
          </p:nvPr>
        </p:nvSpPr>
        <p:spPr/>
        <p:txBody>
          <a:bodyPr/>
          <a:lstStyle/>
          <a:p>
            <a:r>
              <a:rPr lang="en-US" dirty="0"/>
              <a:t>Key Messages</a:t>
            </a:r>
          </a:p>
        </p:txBody>
      </p:sp>
      <p:sp>
        <p:nvSpPr>
          <p:cNvPr id="3" name="Content Placeholder 2">
            <a:extLst>
              <a:ext uri="{FF2B5EF4-FFF2-40B4-BE49-F238E27FC236}">
                <a16:creationId xmlns:a16="http://schemas.microsoft.com/office/drawing/2014/main" id="{51EE1E66-00B1-024A-88B9-1D3DA64B703A}"/>
              </a:ext>
            </a:extLst>
          </p:cNvPr>
          <p:cNvSpPr>
            <a:spLocks noGrp="1"/>
          </p:cNvSpPr>
          <p:nvPr>
            <p:ph idx="1"/>
          </p:nvPr>
        </p:nvSpPr>
        <p:spPr>
          <a:xfrm>
            <a:off x="838200" y="1524000"/>
            <a:ext cx="10515600" cy="4652963"/>
          </a:xfrm>
        </p:spPr>
        <p:txBody>
          <a:bodyPr>
            <a:normAutofit/>
          </a:bodyPr>
          <a:lstStyle/>
          <a:p>
            <a:pPr>
              <a:spcBef>
                <a:spcPts val="2400"/>
              </a:spcBef>
            </a:pPr>
            <a:r>
              <a:rPr lang="en-US" sz="2200" dirty="0"/>
              <a:t>Restrictive social norms, gender-blind technologies, low access to resources, and failures in policies and governance limit the livelihoods, agency and empowerment of women and their communities. The resulting gender inequality hinders development and is made worse by climate change </a:t>
            </a:r>
            <a:r>
              <a:rPr lang="en-US" sz="2000" dirty="0"/>
              <a:t>(WEF GGGR 2021)</a:t>
            </a:r>
            <a:r>
              <a:rPr lang="en-US" sz="2200" dirty="0"/>
              <a:t>.</a:t>
            </a:r>
          </a:p>
          <a:p>
            <a:pPr>
              <a:spcBef>
                <a:spcPts val="2400"/>
              </a:spcBef>
            </a:pPr>
            <a:r>
              <a:rPr lang="en-US" sz="2200" dirty="0"/>
              <a:t>Research designed from the beginning to understand gender dimensions of CGIAR research (on </a:t>
            </a:r>
            <a:r>
              <a:rPr lang="en-US" sz="2200" dirty="0" err="1"/>
              <a:t>agrifood</a:t>
            </a:r>
            <a:r>
              <a:rPr lang="en-US" sz="2200" dirty="0"/>
              <a:t> systems, value chain development, improving diets, poverty reduction and climate-change adaptation) often improves our understanding of these challenges. Gender-differentiated effects are complex and vary by context but can reveal important dimensions of solutions.</a:t>
            </a:r>
          </a:p>
          <a:p>
            <a:pPr>
              <a:spcBef>
                <a:spcPts val="2400"/>
              </a:spcBef>
            </a:pPr>
            <a:r>
              <a:rPr lang="en-US" sz="2200" dirty="0"/>
              <a:t>There are many ways that rigorous impact evaluations – designed to measure the causal effect of a program on an outcome against a counterfactual – can be designed to study how gender shapes outcomes and how removing barriers to women’s equality can accelerate development. I present several examples here.</a:t>
            </a:r>
          </a:p>
          <a:p>
            <a:endParaRPr lang="en-US" sz="2200" dirty="0"/>
          </a:p>
          <a:p>
            <a:endParaRPr lang="en-US" sz="2200" dirty="0"/>
          </a:p>
          <a:p>
            <a:endParaRPr lang="en-US" sz="2200" dirty="0"/>
          </a:p>
          <a:p>
            <a:endParaRPr lang="en-US" sz="2200" dirty="0"/>
          </a:p>
        </p:txBody>
      </p:sp>
    </p:spTree>
    <p:extLst>
      <p:ext uri="{BB962C8B-B14F-4D97-AF65-F5344CB8AC3E}">
        <p14:creationId xmlns:p14="http://schemas.microsoft.com/office/powerpoint/2010/main" val="1737717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D32A13-3F4D-40C1-A13D-E4088E547E7A}"/>
              </a:ext>
            </a:extLst>
          </p:cNvPr>
          <p:cNvGrpSpPr/>
          <p:nvPr/>
        </p:nvGrpSpPr>
        <p:grpSpPr>
          <a:xfrm>
            <a:off x="54388" y="975094"/>
            <a:ext cx="12001533" cy="5873282"/>
            <a:chOff x="149986" y="661351"/>
            <a:chExt cx="12001533" cy="5873282"/>
          </a:xfrm>
        </p:grpSpPr>
        <p:sp>
          <p:nvSpPr>
            <p:cNvPr id="3" name="Right Arrow 91">
              <a:extLst>
                <a:ext uri="{FF2B5EF4-FFF2-40B4-BE49-F238E27FC236}">
                  <a16:creationId xmlns:a16="http://schemas.microsoft.com/office/drawing/2014/main" id="{BA678BE9-6C81-44C7-8A54-3534C30DBE89}"/>
                </a:ext>
              </a:extLst>
            </p:cNvPr>
            <p:cNvSpPr/>
            <p:nvPr/>
          </p:nvSpPr>
          <p:spPr>
            <a:xfrm rot="10800000">
              <a:off x="8733439" y="3081291"/>
              <a:ext cx="3293932" cy="2013779"/>
            </a:xfrm>
            <a:prstGeom prst="rightArrow">
              <a:avLst>
                <a:gd name="adj1" fmla="val 50000"/>
                <a:gd name="adj2" fmla="val 43317"/>
              </a:avLst>
            </a:prstGeom>
            <a:solidFill>
              <a:srgbClr val="7030A0">
                <a:alpha val="6519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ight Arrow 90">
              <a:extLst>
                <a:ext uri="{FF2B5EF4-FFF2-40B4-BE49-F238E27FC236}">
                  <a16:creationId xmlns:a16="http://schemas.microsoft.com/office/drawing/2014/main" id="{7F037D72-2253-4484-A4AA-52628DEAE0FA}"/>
                </a:ext>
              </a:extLst>
            </p:cNvPr>
            <p:cNvSpPr/>
            <p:nvPr/>
          </p:nvSpPr>
          <p:spPr>
            <a:xfrm rot="10800000">
              <a:off x="8727031" y="1916181"/>
              <a:ext cx="3293932" cy="2013779"/>
            </a:xfrm>
            <a:prstGeom prst="rightArrow">
              <a:avLst>
                <a:gd name="adj1" fmla="val 50000"/>
                <a:gd name="adj2" fmla="val 43317"/>
              </a:avLst>
            </a:prstGeom>
            <a:solidFill>
              <a:srgbClr val="7030A0">
                <a:alpha val="6519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ight Arrow 83">
              <a:extLst>
                <a:ext uri="{FF2B5EF4-FFF2-40B4-BE49-F238E27FC236}">
                  <a16:creationId xmlns:a16="http://schemas.microsoft.com/office/drawing/2014/main" id="{F41FF40C-F667-4F61-B494-61E83FF89F16}"/>
                </a:ext>
              </a:extLst>
            </p:cNvPr>
            <p:cNvSpPr/>
            <p:nvPr/>
          </p:nvSpPr>
          <p:spPr>
            <a:xfrm>
              <a:off x="149986" y="3004122"/>
              <a:ext cx="3293932" cy="2013779"/>
            </a:xfrm>
            <a:prstGeom prst="rightArrow">
              <a:avLst>
                <a:gd name="adj1" fmla="val 50000"/>
                <a:gd name="adj2" fmla="val 43317"/>
              </a:avLst>
            </a:prstGeom>
            <a:solidFill>
              <a:srgbClr val="7030A0">
                <a:alpha val="6519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ight Arrow 82">
              <a:extLst>
                <a:ext uri="{FF2B5EF4-FFF2-40B4-BE49-F238E27FC236}">
                  <a16:creationId xmlns:a16="http://schemas.microsoft.com/office/drawing/2014/main" id="{A17AC20E-5234-4291-8B8E-BF9C545EF037}"/>
                </a:ext>
              </a:extLst>
            </p:cNvPr>
            <p:cNvSpPr/>
            <p:nvPr/>
          </p:nvSpPr>
          <p:spPr>
            <a:xfrm>
              <a:off x="156736" y="1747706"/>
              <a:ext cx="3293932" cy="2105584"/>
            </a:xfrm>
            <a:prstGeom prst="rightArrow">
              <a:avLst>
                <a:gd name="adj1" fmla="val 50000"/>
                <a:gd name="adj2" fmla="val 43317"/>
              </a:avLst>
            </a:prstGeom>
            <a:solidFill>
              <a:srgbClr val="7030A0">
                <a:alpha val="6519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ounded Rectangle 34">
              <a:extLst>
                <a:ext uri="{FF2B5EF4-FFF2-40B4-BE49-F238E27FC236}">
                  <a16:creationId xmlns:a16="http://schemas.microsoft.com/office/drawing/2014/main" id="{7F99A474-210F-4CBC-90D8-FBE34841D4D0}"/>
                </a:ext>
              </a:extLst>
            </p:cNvPr>
            <p:cNvSpPr/>
            <p:nvPr/>
          </p:nvSpPr>
          <p:spPr>
            <a:xfrm>
              <a:off x="3587051" y="3606562"/>
              <a:ext cx="2156239" cy="767255"/>
            </a:xfrm>
            <a:prstGeom prst="roundRect">
              <a:avLst/>
            </a:prstGeom>
            <a:solidFill>
              <a:srgbClr val="3C55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ounded Rectangle 33">
              <a:extLst>
                <a:ext uri="{FF2B5EF4-FFF2-40B4-BE49-F238E27FC236}">
                  <a16:creationId xmlns:a16="http://schemas.microsoft.com/office/drawing/2014/main" id="{B872E70E-26E1-4DC1-BDCB-EE41D5689D58}"/>
                </a:ext>
              </a:extLst>
            </p:cNvPr>
            <p:cNvSpPr/>
            <p:nvPr/>
          </p:nvSpPr>
          <p:spPr>
            <a:xfrm>
              <a:off x="6219595" y="2512352"/>
              <a:ext cx="2093788" cy="767255"/>
            </a:xfrm>
            <a:prstGeom prst="roundRect">
              <a:avLst/>
            </a:prstGeom>
            <a:solidFill>
              <a:srgbClr val="3C55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ounded Rectangle 35">
              <a:extLst>
                <a:ext uri="{FF2B5EF4-FFF2-40B4-BE49-F238E27FC236}">
                  <a16:creationId xmlns:a16="http://schemas.microsoft.com/office/drawing/2014/main" id="{CC6A4A38-829A-44C1-9F9B-90D8FABE0E1C}"/>
                </a:ext>
              </a:extLst>
            </p:cNvPr>
            <p:cNvSpPr/>
            <p:nvPr/>
          </p:nvSpPr>
          <p:spPr>
            <a:xfrm>
              <a:off x="6198566" y="3644934"/>
              <a:ext cx="2093788" cy="767255"/>
            </a:xfrm>
            <a:prstGeom prst="roundRect">
              <a:avLst/>
            </a:prstGeom>
            <a:solidFill>
              <a:srgbClr val="3C55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32">
              <a:extLst>
                <a:ext uri="{FF2B5EF4-FFF2-40B4-BE49-F238E27FC236}">
                  <a16:creationId xmlns:a16="http://schemas.microsoft.com/office/drawing/2014/main" id="{B5D0EC64-0C0B-43D3-8168-F6AC3C4ABD1F}"/>
                </a:ext>
              </a:extLst>
            </p:cNvPr>
            <p:cNvSpPr/>
            <p:nvPr/>
          </p:nvSpPr>
          <p:spPr>
            <a:xfrm>
              <a:off x="3587051" y="2522483"/>
              <a:ext cx="2114327" cy="767255"/>
            </a:xfrm>
            <a:prstGeom prst="roundRect">
              <a:avLst/>
            </a:prstGeom>
            <a:solidFill>
              <a:srgbClr val="3C55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5">
              <a:extLst>
                <a:ext uri="{FF2B5EF4-FFF2-40B4-BE49-F238E27FC236}">
                  <a16:creationId xmlns:a16="http://schemas.microsoft.com/office/drawing/2014/main" id="{EFA2E50A-4792-405D-A998-04D58B1BD5D7}"/>
                </a:ext>
              </a:extLst>
            </p:cNvPr>
            <p:cNvSpPr/>
            <p:nvPr/>
          </p:nvSpPr>
          <p:spPr>
            <a:xfrm>
              <a:off x="7443031" y="5527047"/>
              <a:ext cx="2227488" cy="335541"/>
            </a:xfrm>
            <a:prstGeom prst="roundRect">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24">
              <a:extLst>
                <a:ext uri="{FF2B5EF4-FFF2-40B4-BE49-F238E27FC236}">
                  <a16:creationId xmlns:a16="http://schemas.microsoft.com/office/drawing/2014/main" id="{F30DFB76-E002-4AFA-AB38-191A4F54F2F8}"/>
                </a:ext>
              </a:extLst>
            </p:cNvPr>
            <p:cNvSpPr/>
            <p:nvPr/>
          </p:nvSpPr>
          <p:spPr>
            <a:xfrm>
              <a:off x="4915743" y="5540929"/>
              <a:ext cx="2367926" cy="335540"/>
            </a:xfrm>
            <a:prstGeom prst="roundRect">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23">
              <a:extLst>
                <a:ext uri="{FF2B5EF4-FFF2-40B4-BE49-F238E27FC236}">
                  <a16:creationId xmlns:a16="http://schemas.microsoft.com/office/drawing/2014/main" id="{C5ED5DAB-A849-496D-B440-C2E5EEFB36E6}"/>
                </a:ext>
              </a:extLst>
            </p:cNvPr>
            <p:cNvSpPr/>
            <p:nvPr/>
          </p:nvSpPr>
          <p:spPr>
            <a:xfrm>
              <a:off x="3043194" y="5528565"/>
              <a:ext cx="1713187" cy="335540"/>
            </a:xfrm>
            <a:prstGeom prst="roundRect">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22">
              <a:extLst>
                <a:ext uri="{FF2B5EF4-FFF2-40B4-BE49-F238E27FC236}">
                  <a16:creationId xmlns:a16="http://schemas.microsoft.com/office/drawing/2014/main" id="{52808F61-8C4F-438C-964F-7078A4834292}"/>
                </a:ext>
              </a:extLst>
            </p:cNvPr>
            <p:cNvSpPr/>
            <p:nvPr/>
          </p:nvSpPr>
          <p:spPr>
            <a:xfrm>
              <a:off x="7033748" y="1067399"/>
              <a:ext cx="1290147" cy="335540"/>
            </a:xfrm>
            <a:prstGeom prst="roundRect">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21">
              <a:extLst>
                <a:ext uri="{FF2B5EF4-FFF2-40B4-BE49-F238E27FC236}">
                  <a16:creationId xmlns:a16="http://schemas.microsoft.com/office/drawing/2014/main" id="{ACD9EA9B-0B4B-4EB4-BC05-884DF9267E0F}"/>
                </a:ext>
              </a:extLst>
            </p:cNvPr>
            <p:cNvSpPr/>
            <p:nvPr/>
          </p:nvSpPr>
          <p:spPr>
            <a:xfrm>
              <a:off x="5194178" y="1067399"/>
              <a:ext cx="1435616" cy="335540"/>
            </a:xfrm>
            <a:prstGeom prst="roundRect">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20">
              <a:extLst>
                <a:ext uri="{FF2B5EF4-FFF2-40B4-BE49-F238E27FC236}">
                  <a16:creationId xmlns:a16="http://schemas.microsoft.com/office/drawing/2014/main" id="{CB2F7F7C-73E5-423E-A98F-3FDD351BB668}"/>
                </a:ext>
              </a:extLst>
            </p:cNvPr>
            <p:cNvSpPr/>
            <p:nvPr/>
          </p:nvSpPr>
          <p:spPr>
            <a:xfrm>
              <a:off x="3196957" y="1067399"/>
              <a:ext cx="1713187" cy="335540"/>
            </a:xfrm>
            <a:prstGeom prst="roundRect">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89AEB871-BE7A-417D-87C3-CA6455BF9AC7}"/>
                </a:ext>
              </a:extLst>
            </p:cNvPr>
            <p:cNvSpPr txBox="1"/>
            <p:nvPr/>
          </p:nvSpPr>
          <p:spPr>
            <a:xfrm>
              <a:off x="4740165" y="5996024"/>
              <a:ext cx="23952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AE9A"/>
                  </a:solidFill>
                  <a:effectLst/>
                  <a:uLnTx/>
                  <a:uFillTx/>
                  <a:latin typeface="Calibri"/>
                  <a:ea typeface="+mn-ea"/>
                  <a:cs typeface="+mn-cs"/>
                </a:rPr>
                <a:t>Structural gender inequalities</a:t>
              </a:r>
            </a:p>
          </p:txBody>
        </p:sp>
        <p:sp>
          <p:nvSpPr>
            <p:cNvPr id="18" name="TextBox 17">
              <a:extLst>
                <a:ext uri="{FF2B5EF4-FFF2-40B4-BE49-F238E27FC236}">
                  <a16:creationId xmlns:a16="http://schemas.microsoft.com/office/drawing/2014/main" id="{82C9810F-29CB-4657-8744-CB51A7E80B11}"/>
                </a:ext>
              </a:extLst>
            </p:cNvPr>
            <p:cNvSpPr txBox="1"/>
            <p:nvPr/>
          </p:nvSpPr>
          <p:spPr>
            <a:xfrm>
              <a:off x="4720195" y="661351"/>
              <a:ext cx="288412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AE9A"/>
                  </a:solidFill>
                  <a:effectLst/>
                  <a:uLnTx/>
                  <a:uFillTx/>
                  <a:latin typeface="Calibri"/>
                  <a:ea typeface="+mn-ea"/>
                  <a:cs typeface="+mn-cs"/>
                </a:rPr>
                <a:t>Gendered shocks and vulnerabilities</a:t>
              </a:r>
            </a:p>
          </p:txBody>
        </p:sp>
        <p:sp>
          <p:nvSpPr>
            <p:cNvPr id="19" name="TextBox 18">
              <a:extLst>
                <a:ext uri="{FF2B5EF4-FFF2-40B4-BE49-F238E27FC236}">
                  <a16:creationId xmlns:a16="http://schemas.microsoft.com/office/drawing/2014/main" id="{A0091DFD-7F6A-4FA2-9B2A-480C2444CE2B}"/>
                </a:ext>
              </a:extLst>
            </p:cNvPr>
            <p:cNvSpPr txBox="1"/>
            <p:nvPr/>
          </p:nvSpPr>
          <p:spPr>
            <a:xfrm>
              <a:off x="5428205" y="1073758"/>
              <a:ext cx="9014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Conflict</a:t>
              </a:r>
            </a:p>
          </p:txBody>
        </p:sp>
        <p:sp>
          <p:nvSpPr>
            <p:cNvPr id="20" name="TextBox 19">
              <a:extLst>
                <a:ext uri="{FF2B5EF4-FFF2-40B4-BE49-F238E27FC236}">
                  <a16:creationId xmlns:a16="http://schemas.microsoft.com/office/drawing/2014/main" id="{E3F1D236-952D-475D-8DA2-A79A9700E569}"/>
                </a:ext>
              </a:extLst>
            </p:cNvPr>
            <p:cNvSpPr txBox="1"/>
            <p:nvPr/>
          </p:nvSpPr>
          <p:spPr>
            <a:xfrm>
              <a:off x="3261267" y="1052714"/>
              <a:ext cx="13099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Climate change</a:t>
              </a:r>
            </a:p>
          </p:txBody>
        </p:sp>
        <p:sp>
          <p:nvSpPr>
            <p:cNvPr id="21" name="TextBox 20">
              <a:extLst>
                <a:ext uri="{FF2B5EF4-FFF2-40B4-BE49-F238E27FC236}">
                  <a16:creationId xmlns:a16="http://schemas.microsoft.com/office/drawing/2014/main" id="{AA44C07C-1977-4003-AEEA-36A28BD35515}"/>
                </a:ext>
              </a:extLst>
            </p:cNvPr>
            <p:cNvSpPr txBox="1"/>
            <p:nvPr/>
          </p:nvSpPr>
          <p:spPr>
            <a:xfrm>
              <a:off x="7150315" y="1047661"/>
              <a:ext cx="1155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Pandemic </a:t>
              </a:r>
            </a:p>
          </p:txBody>
        </p:sp>
        <p:sp>
          <p:nvSpPr>
            <p:cNvPr id="22" name="TextBox 21">
              <a:extLst>
                <a:ext uri="{FF2B5EF4-FFF2-40B4-BE49-F238E27FC236}">
                  <a16:creationId xmlns:a16="http://schemas.microsoft.com/office/drawing/2014/main" id="{D1744377-B858-4AEC-AA91-953F0FD463DC}"/>
                </a:ext>
              </a:extLst>
            </p:cNvPr>
            <p:cNvSpPr txBox="1"/>
            <p:nvPr/>
          </p:nvSpPr>
          <p:spPr>
            <a:xfrm>
              <a:off x="5068780" y="5554811"/>
              <a:ext cx="218373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mn-cs"/>
                </a:rPr>
                <a:t>Restrictive masculinities</a:t>
              </a:r>
            </a:p>
          </p:txBody>
        </p:sp>
        <p:sp>
          <p:nvSpPr>
            <p:cNvPr id="23" name="TextBox 22">
              <a:extLst>
                <a:ext uri="{FF2B5EF4-FFF2-40B4-BE49-F238E27FC236}">
                  <a16:creationId xmlns:a16="http://schemas.microsoft.com/office/drawing/2014/main" id="{B1A8D44F-D92D-4D7C-BA9E-3CC17E351869}"/>
                </a:ext>
              </a:extLst>
            </p:cNvPr>
            <p:cNvSpPr txBox="1"/>
            <p:nvPr/>
          </p:nvSpPr>
          <p:spPr>
            <a:xfrm>
              <a:off x="3149295" y="5554811"/>
              <a:ext cx="128432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Harmful norms</a:t>
              </a:r>
            </a:p>
          </p:txBody>
        </p:sp>
        <p:sp>
          <p:nvSpPr>
            <p:cNvPr id="24" name="TextBox 23">
              <a:extLst>
                <a:ext uri="{FF2B5EF4-FFF2-40B4-BE49-F238E27FC236}">
                  <a16:creationId xmlns:a16="http://schemas.microsoft.com/office/drawing/2014/main" id="{FBC4465D-E155-4B78-A5BD-792AE6889D88}"/>
                </a:ext>
              </a:extLst>
            </p:cNvPr>
            <p:cNvSpPr txBox="1"/>
            <p:nvPr/>
          </p:nvSpPr>
          <p:spPr>
            <a:xfrm>
              <a:off x="7497930" y="5540929"/>
              <a:ext cx="217931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mn-cs"/>
                </a:rPr>
                <a:t>Unequal responsibilities</a:t>
              </a:r>
            </a:p>
          </p:txBody>
        </p:sp>
        <p:sp>
          <p:nvSpPr>
            <p:cNvPr id="25" name="TextBox 24">
              <a:extLst>
                <a:ext uri="{FF2B5EF4-FFF2-40B4-BE49-F238E27FC236}">
                  <a16:creationId xmlns:a16="http://schemas.microsoft.com/office/drawing/2014/main" id="{91EA9245-8FF6-4A0C-BC19-9D1D0F6569B5}"/>
                </a:ext>
              </a:extLst>
            </p:cNvPr>
            <p:cNvSpPr txBox="1"/>
            <p:nvPr/>
          </p:nvSpPr>
          <p:spPr>
            <a:xfrm>
              <a:off x="3762741" y="2718282"/>
              <a:ext cx="14350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Women’s agency</a:t>
              </a:r>
            </a:p>
          </p:txBody>
        </p:sp>
        <p:sp>
          <p:nvSpPr>
            <p:cNvPr id="26" name="TextBox 25">
              <a:extLst>
                <a:ext uri="{FF2B5EF4-FFF2-40B4-BE49-F238E27FC236}">
                  <a16:creationId xmlns:a16="http://schemas.microsoft.com/office/drawing/2014/main" id="{D36D6317-D0AB-4CAB-81F3-DC106BA36AF4}"/>
                </a:ext>
              </a:extLst>
            </p:cNvPr>
            <p:cNvSpPr txBox="1"/>
            <p:nvPr/>
          </p:nvSpPr>
          <p:spPr>
            <a:xfrm>
              <a:off x="3762741" y="3699532"/>
              <a:ext cx="135806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Gendered social norms</a:t>
              </a:r>
            </a:p>
          </p:txBody>
        </p:sp>
        <p:sp>
          <p:nvSpPr>
            <p:cNvPr id="27" name="TextBox 26">
              <a:extLst>
                <a:ext uri="{FF2B5EF4-FFF2-40B4-BE49-F238E27FC236}">
                  <a16:creationId xmlns:a16="http://schemas.microsoft.com/office/drawing/2014/main" id="{4D10C25A-E54D-4E4C-9BA4-26D0FB262030}"/>
                </a:ext>
              </a:extLst>
            </p:cNvPr>
            <p:cNvSpPr txBox="1"/>
            <p:nvPr/>
          </p:nvSpPr>
          <p:spPr>
            <a:xfrm>
              <a:off x="6281006" y="2582944"/>
              <a:ext cx="220429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Access to &amp; control over resources</a:t>
              </a:r>
            </a:p>
          </p:txBody>
        </p:sp>
        <p:sp>
          <p:nvSpPr>
            <p:cNvPr id="28" name="TextBox 27">
              <a:extLst>
                <a:ext uri="{FF2B5EF4-FFF2-40B4-BE49-F238E27FC236}">
                  <a16:creationId xmlns:a16="http://schemas.microsoft.com/office/drawing/2014/main" id="{D308BEA1-D910-499B-B0D9-FAB0B83FE339}"/>
                </a:ext>
              </a:extLst>
            </p:cNvPr>
            <p:cNvSpPr txBox="1"/>
            <p:nvPr/>
          </p:nvSpPr>
          <p:spPr>
            <a:xfrm>
              <a:off x="6352479" y="3738595"/>
              <a:ext cx="143163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Policies &amp; governance</a:t>
              </a:r>
            </a:p>
          </p:txBody>
        </p:sp>
        <p:sp>
          <p:nvSpPr>
            <p:cNvPr id="29" name="TextBox 28">
              <a:extLst>
                <a:ext uri="{FF2B5EF4-FFF2-40B4-BE49-F238E27FC236}">
                  <a16:creationId xmlns:a16="http://schemas.microsoft.com/office/drawing/2014/main" id="{20038BDA-84B8-41FD-9D48-B809CD145A48}"/>
                </a:ext>
              </a:extLst>
            </p:cNvPr>
            <p:cNvSpPr txBox="1"/>
            <p:nvPr/>
          </p:nvSpPr>
          <p:spPr>
            <a:xfrm>
              <a:off x="254680" y="2296284"/>
              <a:ext cx="277351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HER+: EMPOWER: Understanding how to bundle socio technical innovations to empower women as partners and drivers of CC solutions</a:t>
              </a:r>
            </a:p>
          </p:txBody>
        </p:sp>
        <p:sp>
          <p:nvSpPr>
            <p:cNvPr id="30" name="TextBox 29">
              <a:extLst>
                <a:ext uri="{FF2B5EF4-FFF2-40B4-BE49-F238E27FC236}">
                  <a16:creationId xmlns:a16="http://schemas.microsoft.com/office/drawing/2014/main" id="{0A379F76-1C07-4AB0-97B3-7DF88AAA11DB}"/>
                </a:ext>
              </a:extLst>
            </p:cNvPr>
            <p:cNvSpPr txBox="1"/>
            <p:nvPr/>
          </p:nvSpPr>
          <p:spPr>
            <a:xfrm>
              <a:off x="254680" y="3496660"/>
              <a:ext cx="285278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mn-cs"/>
                </a:rPr>
                <a:t>HER+: TRANSFORM: Reducing normative constraints that limit women’s economic resilience to CC 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F3F376FD-56D7-45C8-A575-E8DAD3CE354B}"/>
                </a:ext>
              </a:extLst>
            </p:cNvPr>
            <p:cNvSpPr txBox="1"/>
            <p:nvPr/>
          </p:nvSpPr>
          <p:spPr>
            <a:xfrm>
              <a:off x="9652921" y="2392871"/>
              <a:ext cx="249859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HER+: PROTECT: Gender-responsive social protection to promote for climate adaptation and resilience and equality</a:t>
              </a:r>
            </a:p>
          </p:txBody>
        </p:sp>
        <p:sp>
          <p:nvSpPr>
            <p:cNvPr id="32" name="TextBox 31">
              <a:extLst>
                <a:ext uri="{FF2B5EF4-FFF2-40B4-BE49-F238E27FC236}">
                  <a16:creationId xmlns:a16="http://schemas.microsoft.com/office/drawing/2014/main" id="{320F2C66-CB1F-486B-ABFF-65770E278A65}"/>
                </a:ext>
              </a:extLst>
            </p:cNvPr>
            <p:cNvSpPr txBox="1"/>
            <p:nvPr/>
          </p:nvSpPr>
          <p:spPr>
            <a:xfrm>
              <a:off x="9652921" y="3549572"/>
              <a:ext cx="227347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a:ea typeface="+mn-ea"/>
                  <a:cs typeface="+mn-cs"/>
                </a:rPr>
                <a:t>HER+: VOICE: Promoting Inclusive Governance and Policies for Women’s Resilience to CC</a:t>
              </a:r>
            </a:p>
          </p:txBody>
        </p:sp>
        <p:cxnSp>
          <p:nvCxnSpPr>
            <p:cNvPr id="33" name="Straight Connector 32">
              <a:extLst>
                <a:ext uri="{FF2B5EF4-FFF2-40B4-BE49-F238E27FC236}">
                  <a16:creationId xmlns:a16="http://schemas.microsoft.com/office/drawing/2014/main" id="{9F86CA8E-C08B-4BAE-9577-E83D8D1596D8}"/>
                </a:ext>
              </a:extLst>
            </p:cNvPr>
            <p:cNvCxnSpPr>
              <a:cxnSpLocks/>
              <a:stCxn id="18" idx="1"/>
            </p:cNvCxnSpPr>
            <p:nvPr/>
          </p:nvCxnSpPr>
          <p:spPr>
            <a:xfrm flipH="1" flipV="1">
              <a:off x="2329091" y="807576"/>
              <a:ext cx="2391104" cy="7664"/>
            </a:xfrm>
            <a:prstGeom prst="line">
              <a:avLst/>
            </a:prstGeom>
            <a:ln>
              <a:solidFill>
                <a:srgbClr val="00AE9A"/>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535DE890-9BC5-4441-BD1D-F0D9BCDEC384}"/>
                </a:ext>
              </a:extLst>
            </p:cNvPr>
            <p:cNvCxnSpPr/>
            <p:nvPr/>
          </p:nvCxnSpPr>
          <p:spPr>
            <a:xfrm flipH="1" flipV="1">
              <a:off x="8313383" y="859587"/>
              <a:ext cx="2391104" cy="0"/>
            </a:xfrm>
            <a:prstGeom prst="line">
              <a:avLst/>
            </a:prstGeom>
            <a:ln>
              <a:solidFill>
                <a:srgbClr val="00AE9A"/>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27A93A2B-2D07-48E6-9174-A618657C9193}"/>
                </a:ext>
              </a:extLst>
            </p:cNvPr>
            <p:cNvCxnSpPr/>
            <p:nvPr/>
          </p:nvCxnSpPr>
          <p:spPr>
            <a:xfrm flipH="1" flipV="1">
              <a:off x="7770658" y="6206746"/>
              <a:ext cx="2391104" cy="0"/>
            </a:xfrm>
            <a:prstGeom prst="line">
              <a:avLst/>
            </a:prstGeom>
            <a:ln>
              <a:solidFill>
                <a:srgbClr val="00AE9A"/>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E4754CA-78BB-42E3-95F5-C61621FEFE76}"/>
                </a:ext>
              </a:extLst>
            </p:cNvPr>
            <p:cNvCxnSpPr/>
            <p:nvPr/>
          </p:nvCxnSpPr>
          <p:spPr>
            <a:xfrm flipH="1" flipV="1">
              <a:off x="2329091" y="6153807"/>
              <a:ext cx="2391104" cy="0"/>
            </a:xfrm>
            <a:prstGeom prst="line">
              <a:avLst/>
            </a:prstGeom>
            <a:ln>
              <a:solidFill>
                <a:srgbClr val="00AE9A"/>
              </a:solidFill>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45896C69-1E51-4700-85C1-DFC10679576A}"/>
                </a:ext>
              </a:extLst>
            </p:cNvPr>
            <p:cNvSpPr txBox="1"/>
            <p:nvPr/>
          </p:nvSpPr>
          <p:spPr>
            <a:xfrm>
              <a:off x="3546334" y="2177368"/>
              <a:ext cx="1574470"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3C5567"/>
                  </a:solidFill>
                  <a:effectLst/>
                  <a:uLnTx/>
                  <a:uFillTx/>
                  <a:latin typeface="Calibri"/>
                  <a:ea typeface="+mn-ea"/>
                  <a:cs typeface="+mn-cs"/>
                </a:rPr>
                <a:t>4 DIMENSIONS (IN)EQUALITY</a:t>
              </a:r>
            </a:p>
          </p:txBody>
        </p:sp>
        <p:sp>
          <p:nvSpPr>
            <p:cNvPr id="38" name="Down Arrow 38">
              <a:extLst>
                <a:ext uri="{FF2B5EF4-FFF2-40B4-BE49-F238E27FC236}">
                  <a16:creationId xmlns:a16="http://schemas.microsoft.com/office/drawing/2014/main" id="{382BA06A-5AA2-46FC-8BEB-C14B58CB3554}"/>
                </a:ext>
              </a:extLst>
            </p:cNvPr>
            <p:cNvSpPr/>
            <p:nvPr/>
          </p:nvSpPr>
          <p:spPr>
            <a:xfrm>
              <a:off x="3942912" y="1480868"/>
              <a:ext cx="220678" cy="231228"/>
            </a:xfrm>
            <a:prstGeom prst="downArrow">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Down Arrow 39">
              <a:extLst>
                <a:ext uri="{FF2B5EF4-FFF2-40B4-BE49-F238E27FC236}">
                  <a16:creationId xmlns:a16="http://schemas.microsoft.com/office/drawing/2014/main" id="{2C8E3267-555A-4A7A-800A-0F0B0FFE5D63}"/>
                </a:ext>
              </a:extLst>
            </p:cNvPr>
            <p:cNvSpPr/>
            <p:nvPr/>
          </p:nvSpPr>
          <p:spPr>
            <a:xfrm>
              <a:off x="5841435" y="1456544"/>
              <a:ext cx="220678" cy="231228"/>
            </a:xfrm>
            <a:prstGeom prst="downArrow">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Down Arrow 40">
              <a:extLst>
                <a:ext uri="{FF2B5EF4-FFF2-40B4-BE49-F238E27FC236}">
                  <a16:creationId xmlns:a16="http://schemas.microsoft.com/office/drawing/2014/main" id="{B8307E24-9D41-4050-BD73-014646FD7A32}"/>
                </a:ext>
              </a:extLst>
            </p:cNvPr>
            <p:cNvSpPr/>
            <p:nvPr/>
          </p:nvSpPr>
          <p:spPr>
            <a:xfrm>
              <a:off x="7568482" y="1458184"/>
              <a:ext cx="220678" cy="231228"/>
            </a:xfrm>
            <a:prstGeom prst="downArrow">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Down Arrow 41">
              <a:extLst>
                <a:ext uri="{FF2B5EF4-FFF2-40B4-BE49-F238E27FC236}">
                  <a16:creationId xmlns:a16="http://schemas.microsoft.com/office/drawing/2014/main" id="{3186DDAD-4891-401D-97C1-16768A0D2619}"/>
                </a:ext>
              </a:extLst>
            </p:cNvPr>
            <p:cNvSpPr/>
            <p:nvPr/>
          </p:nvSpPr>
          <p:spPr>
            <a:xfrm rot="10800000">
              <a:off x="3891429" y="5238461"/>
              <a:ext cx="220678" cy="231228"/>
            </a:xfrm>
            <a:prstGeom prst="downArrow">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3">
              <a:extLst>
                <a:ext uri="{FF2B5EF4-FFF2-40B4-BE49-F238E27FC236}">
                  <a16:creationId xmlns:a16="http://schemas.microsoft.com/office/drawing/2014/main" id="{0C0EB5DC-43E5-446E-AA2C-98A33EC0AEB3}"/>
                </a:ext>
              </a:extLst>
            </p:cNvPr>
            <p:cNvSpPr/>
            <p:nvPr/>
          </p:nvSpPr>
          <p:spPr>
            <a:xfrm rot="10800000">
              <a:off x="5875605" y="5235119"/>
              <a:ext cx="220678" cy="231228"/>
            </a:xfrm>
            <a:prstGeom prst="downArrow">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Down Arrow 44">
              <a:extLst>
                <a:ext uri="{FF2B5EF4-FFF2-40B4-BE49-F238E27FC236}">
                  <a16:creationId xmlns:a16="http://schemas.microsoft.com/office/drawing/2014/main" id="{770B4881-E4C0-43C2-A0EC-D1133DBC6B10}"/>
                </a:ext>
              </a:extLst>
            </p:cNvPr>
            <p:cNvSpPr/>
            <p:nvPr/>
          </p:nvSpPr>
          <p:spPr>
            <a:xfrm rot="10800000">
              <a:off x="8213556" y="5243132"/>
              <a:ext cx="220678" cy="231228"/>
            </a:xfrm>
            <a:prstGeom prst="downArrow">
              <a:avLst/>
            </a:prstGeom>
            <a:solidFill>
              <a:srgbClr val="00AE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F9616B83-3EE5-4793-8686-C90BD6FEA92D}"/>
                </a:ext>
              </a:extLst>
            </p:cNvPr>
            <p:cNvSpPr txBox="1"/>
            <p:nvPr/>
          </p:nvSpPr>
          <p:spPr>
            <a:xfrm>
              <a:off x="5267131" y="6303801"/>
              <a:ext cx="136928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AE9A"/>
                  </a:solidFill>
                  <a:effectLst/>
                  <a:uLnTx/>
                  <a:uFillTx/>
                  <a:latin typeface="Calibri"/>
                  <a:ea typeface="+mn-ea"/>
                  <a:cs typeface="+mn-cs"/>
                </a:rPr>
                <a:t>FOOD SYSTEMS DRIVERS</a:t>
              </a:r>
            </a:p>
          </p:txBody>
        </p:sp>
        <p:sp>
          <p:nvSpPr>
            <p:cNvPr id="45" name="TextBox 44">
              <a:extLst>
                <a:ext uri="{FF2B5EF4-FFF2-40B4-BE49-F238E27FC236}">
                  <a16:creationId xmlns:a16="http://schemas.microsoft.com/office/drawing/2014/main" id="{809D9C05-97D7-4828-B005-65C68D1086A9}"/>
                </a:ext>
              </a:extLst>
            </p:cNvPr>
            <p:cNvSpPr txBox="1"/>
            <p:nvPr/>
          </p:nvSpPr>
          <p:spPr>
            <a:xfrm>
              <a:off x="10175577" y="5593283"/>
              <a:ext cx="1704313"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C5567"/>
                  </a:solidFill>
                  <a:effectLst/>
                  <a:uLnTx/>
                  <a:uFillTx/>
                  <a:latin typeface="Calibri"/>
                  <a:ea typeface="+mn-ea"/>
                  <a:cs typeface="+mn-cs"/>
                </a:rPr>
                <a:t>Adapted from </a:t>
              </a:r>
              <a:r>
                <a:rPr kumimoji="0" lang="en-US" sz="900" b="0" i="0" u="none" strike="noStrike" kern="1200" cap="none" spc="0" normalizeH="0" baseline="0" noProof="0" dirty="0" err="1">
                  <a:ln>
                    <a:noFill/>
                  </a:ln>
                  <a:solidFill>
                    <a:srgbClr val="3C5567"/>
                  </a:solidFill>
                  <a:effectLst/>
                  <a:uLnTx/>
                  <a:uFillTx/>
                  <a:latin typeface="Calibri"/>
                  <a:ea typeface="+mn-ea"/>
                  <a:cs typeface="+mn-cs"/>
                </a:rPr>
                <a:t>Njuki</a:t>
              </a:r>
              <a:r>
                <a:rPr kumimoji="0" lang="en-US" sz="900" b="0" i="0" u="none" strike="noStrike" kern="1200" cap="none" spc="0" normalizeH="0" baseline="0" noProof="0" dirty="0">
                  <a:ln>
                    <a:noFill/>
                  </a:ln>
                  <a:solidFill>
                    <a:srgbClr val="3C5567"/>
                  </a:solidFill>
                  <a:effectLst/>
                  <a:uLnTx/>
                  <a:uFillTx/>
                  <a:latin typeface="Calibri"/>
                  <a:ea typeface="+mn-ea"/>
                  <a:cs typeface="+mn-cs"/>
                </a:rPr>
                <a:t> et al 2021</a:t>
              </a:r>
            </a:p>
          </p:txBody>
        </p:sp>
        <p:cxnSp>
          <p:nvCxnSpPr>
            <p:cNvPr id="46" name="Straight Arrow Connector 45">
              <a:extLst>
                <a:ext uri="{FF2B5EF4-FFF2-40B4-BE49-F238E27FC236}">
                  <a16:creationId xmlns:a16="http://schemas.microsoft.com/office/drawing/2014/main" id="{FA25836C-3E6C-40F5-B5DA-7165B35D394A}"/>
                </a:ext>
              </a:extLst>
            </p:cNvPr>
            <p:cNvCxnSpPr>
              <a:cxnSpLocks/>
            </p:cNvCxnSpPr>
            <p:nvPr/>
          </p:nvCxnSpPr>
          <p:spPr>
            <a:xfrm>
              <a:off x="5929823" y="2073104"/>
              <a:ext cx="3136" cy="2654808"/>
            </a:xfrm>
            <a:prstGeom prst="straightConnector1">
              <a:avLst/>
            </a:prstGeom>
            <a:ln w="28575">
              <a:solidFill>
                <a:srgbClr val="3C5567"/>
              </a:solidFill>
              <a:headEnd type="triangle"/>
              <a:tailEnd type="triangle"/>
            </a:ln>
          </p:spPr>
          <p:style>
            <a:lnRef idx="2">
              <a:schemeClr val="dk1"/>
            </a:lnRef>
            <a:fillRef idx="0">
              <a:schemeClr val="dk1"/>
            </a:fillRef>
            <a:effectRef idx="1">
              <a:schemeClr val="dk1"/>
            </a:effectRef>
            <a:fontRef idx="minor">
              <a:schemeClr val="tx1"/>
            </a:fontRef>
          </p:style>
        </p:cxnSp>
        <p:cxnSp>
          <p:nvCxnSpPr>
            <p:cNvPr id="47" name="Straight Arrow Connector 46">
              <a:extLst>
                <a:ext uri="{FF2B5EF4-FFF2-40B4-BE49-F238E27FC236}">
                  <a16:creationId xmlns:a16="http://schemas.microsoft.com/office/drawing/2014/main" id="{32E4C9C0-76E9-4A1C-9715-F74229C44763}"/>
                </a:ext>
              </a:extLst>
            </p:cNvPr>
            <p:cNvCxnSpPr>
              <a:cxnSpLocks/>
            </p:cNvCxnSpPr>
            <p:nvPr/>
          </p:nvCxnSpPr>
          <p:spPr>
            <a:xfrm flipH="1">
              <a:off x="3442407" y="3429000"/>
              <a:ext cx="5114368" cy="33850"/>
            </a:xfrm>
            <a:prstGeom prst="straightConnector1">
              <a:avLst/>
            </a:prstGeom>
            <a:ln w="28575">
              <a:solidFill>
                <a:srgbClr val="3C5567"/>
              </a:solidFill>
              <a:headEnd type="triangle"/>
              <a:tailEnd type="triangle"/>
            </a:ln>
          </p:spPr>
          <p:style>
            <a:lnRef idx="2">
              <a:schemeClr val="dk1"/>
            </a:lnRef>
            <a:fillRef idx="0">
              <a:schemeClr val="dk1"/>
            </a:fillRef>
            <a:effectRef idx="1">
              <a:schemeClr val="dk1"/>
            </a:effectRef>
            <a:fontRef idx="minor">
              <a:schemeClr val="tx1"/>
            </a:fontRef>
          </p:style>
        </p:cxnSp>
        <p:sp>
          <p:nvSpPr>
            <p:cNvPr id="48" name="TextBox 47">
              <a:extLst>
                <a:ext uri="{FF2B5EF4-FFF2-40B4-BE49-F238E27FC236}">
                  <a16:creationId xmlns:a16="http://schemas.microsoft.com/office/drawing/2014/main" id="{BB576695-74FE-4BB4-8E8F-BB3E23F2AC79}"/>
                </a:ext>
              </a:extLst>
            </p:cNvPr>
            <p:cNvSpPr txBox="1"/>
            <p:nvPr/>
          </p:nvSpPr>
          <p:spPr>
            <a:xfrm>
              <a:off x="5595276" y="1795641"/>
              <a:ext cx="66396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3C5567"/>
                  </a:solidFill>
                  <a:effectLst/>
                  <a:uLnTx/>
                  <a:uFillTx/>
                  <a:latin typeface="Calibri"/>
                  <a:ea typeface="+mn-ea"/>
                  <a:cs typeface="+mn-cs"/>
                </a:rPr>
                <a:t>Individual</a:t>
              </a:r>
            </a:p>
          </p:txBody>
        </p:sp>
        <p:sp>
          <p:nvSpPr>
            <p:cNvPr id="49" name="TextBox 48">
              <a:extLst>
                <a:ext uri="{FF2B5EF4-FFF2-40B4-BE49-F238E27FC236}">
                  <a16:creationId xmlns:a16="http://schemas.microsoft.com/office/drawing/2014/main" id="{678A43E9-E0EC-42A4-B6A7-1DCF6911414A}"/>
                </a:ext>
              </a:extLst>
            </p:cNvPr>
            <p:cNvSpPr txBox="1"/>
            <p:nvPr/>
          </p:nvSpPr>
          <p:spPr>
            <a:xfrm>
              <a:off x="5632554" y="4817516"/>
              <a:ext cx="609462"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3C5567"/>
                  </a:solidFill>
                  <a:effectLst/>
                  <a:uLnTx/>
                  <a:uFillTx/>
                  <a:latin typeface="Calibri"/>
                  <a:ea typeface="+mn-ea"/>
                  <a:cs typeface="+mn-cs"/>
                </a:rPr>
                <a:t>Systemic</a:t>
              </a:r>
            </a:p>
          </p:txBody>
        </p:sp>
        <p:sp>
          <p:nvSpPr>
            <p:cNvPr id="50" name="TextBox 49">
              <a:extLst>
                <a:ext uri="{FF2B5EF4-FFF2-40B4-BE49-F238E27FC236}">
                  <a16:creationId xmlns:a16="http://schemas.microsoft.com/office/drawing/2014/main" id="{A8ECBF18-8131-432B-850F-BE14A1E79288}"/>
                </a:ext>
              </a:extLst>
            </p:cNvPr>
            <p:cNvSpPr txBox="1"/>
            <p:nvPr/>
          </p:nvSpPr>
          <p:spPr>
            <a:xfrm rot="5400000">
              <a:off x="8471015" y="3313584"/>
              <a:ext cx="522900"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3C5567"/>
                  </a:solidFill>
                  <a:effectLst/>
                  <a:uLnTx/>
                  <a:uFillTx/>
                  <a:latin typeface="Calibri"/>
                  <a:ea typeface="+mn-ea"/>
                  <a:cs typeface="+mn-cs"/>
                </a:rPr>
                <a:t>Formal</a:t>
              </a:r>
            </a:p>
          </p:txBody>
        </p:sp>
        <p:sp>
          <p:nvSpPr>
            <p:cNvPr id="51" name="TextBox 50">
              <a:extLst>
                <a:ext uri="{FF2B5EF4-FFF2-40B4-BE49-F238E27FC236}">
                  <a16:creationId xmlns:a16="http://schemas.microsoft.com/office/drawing/2014/main" id="{4CFFE57F-DB33-427A-8C38-AE52B001B146}"/>
                </a:ext>
              </a:extLst>
            </p:cNvPr>
            <p:cNvSpPr txBox="1"/>
            <p:nvPr/>
          </p:nvSpPr>
          <p:spPr>
            <a:xfrm rot="16045740">
              <a:off x="3037281" y="3330222"/>
              <a:ext cx="59984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3C5567"/>
                  </a:solidFill>
                  <a:effectLst/>
                  <a:uLnTx/>
                  <a:uFillTx/>
                  <a:latin typeface="Calibri"/>
                  <a:ea typeface="+mn-ea"/>
                  <a:cs typeface="+mn-cs"/>
                </a:rPr>
                <a:t>Informal</a:t>
              </a:r>
            </a:p>
          </p:txBody>
        </p:sp>
      </p:grpSp>
      <p:sp>
        <p:nvSpPr>
          <p:cNvPr id="53" name="Title 1">
            <a:extLst>
              <a:ext uri="{FF2B5EF4-FFF2-40B4-BE49-F238E27FC236}">
                <a16:creationId xmlns:a16="http://schemas.microsoft.com/office/drawing/2014/main" id="{38C4BDC2-4A03-451C-9FDE-35141445EE6E}"/>
              </a:ext>
            </a:extLst>
          </p:cNvPr>
          <p:cNvSpPr txBox="1">
            <a:spLocks/>
          </p:cNvSpPr>
          <p:nvPr/>
        </p:nvSpPr>
        <p:spPr>
          <a:xfrm>
            <a:off x="159082" y="81574"/>
            <a:ext cx="11118056" cy="6261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Conceptual Framework and Gender Equality in </a:t>
            </a:r>
            <a:r>
              <a:rPr kumimoji="0" lang="en-US" sz="2800" b="1" i="0" u="none" strike="noStrike" kern="1200" cap="none" spc="0" normalizeH="0" baseline="0" noProof="0" dirty="0" err="1">
                <a:ln>
                  <a:noFill/>
                </a:ln>
                <a:solidFill>
                  <a:prstClr val="black"/>
                </a:solidFill>
                <a:effectLst/>
                <a:uLnTx/>
                <a:uFillTx/>
                <a:latin typeface="Arial" panose="020B0604020202020204" pitchFamily="34" charset="0"/>
                <a:ea typeface="+mj-ea"/>
                <a:cs typeface="Arial" panose="020B0604020202020204" pitchFamily="34" charset="0"/>
              </a:rPr>
              <a:t>Agrifood</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Systems (HER+)</a:t>
            </a:r>
          </a:p>
        </p:txBody>
      </p:sp>
    </p:spTree>
    <p:extLst>
      <p:ext uri="{BB962C8B-B14F-4D97-AF65-F5344CB8AC3E}">
        <p14:creationId xmlns:p14="http://schemas.microsoft.com/office/powerpoint/2010/main" val="413218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6F9F-F944-486A-BF0E-CEB0C4DDEFB7}"/>
              </a:ext>
            </a:extLst>
          </p:cNvPr>
          <p:cNvSpPr>
            <a:spLocks noGrp="1"/>
          </p:cNvSpPr>
          <p:nvPr>
            <p:ph type="title"/>
          </p:nvPr>
        </p:nvSpPr>
        <p:spPr>
          <a:xfrm>
            <a:off x="838200" y="365126"/>
            <a:ext cx="10515600" cy="780184"/>
          </a:xfrm>
        </p:spPr>
        <p:txBody>
          <a:bodyPr/>
          <a:lstStyle/>
          <a:p>
            <a:r>
              <a:rPr lang="en-US" dirty="0"/>
              <a:t>Gender differentiated, rigorous impact evaluation designs </a:t>
            </a:r>
          </a:p>
        </p:txBody>
      </p:sp>
      <p:sp>
        <p:nvSpPr>
          <p:cNvPr id="3" name="Content Placeholder 2">
            <a:extLst>
              <a:ext uri="{FF2B5EF4-FFF2-40B4-BE49-F238E27FC236}">
                <a16:creationId xmlns:a16="http://schemas.microsoft.com/office/drawing/2014/main" id="{E88CD973-D2DC-4BF3-B32F-3A08A107DDCC}"/>
              </a:ext>
            </a:extLst>
          </p:cNvPr>
          <p:cNvSpPr>
            <a:spLocks noGrp="1"/>
          </p:cNvSpPr>
          <p:nvPr>
            <p:ph idx="1"/>
          </p:nvPr>
        </p:nvSpPr>
        <p:spPr>
          <a:xfrm>
            <a:off x="838200" y="1210398"/>
            <a:ext cx="10882745" cy="5647602"/>
          </a:xfrm>
        </p:spPr>
        <p:txBody>
          <a:bodyPr>
            <a:normAutofit/>
          </a:bodyPr>
          <a:lstStyle/>
          <a:p>
            <a:r>
              <a:rPr lang="en-US" sz="2200" dirty="0"/>
              <a:t>Treatment effect heterogeneity – how do impacts differ by gender? </a:t>
            </a:r>
          </a:p>
          <a:p>
            <a:pPr>
              <a:spcBef>
                <a:spcPts val="1800"/>
              </a:spcBef>
            </a:pPr>
            <a:r>
              <a:rPr lang="en-US" sz="2200" dirty="0"/>
              <a:t>Measure intrahousehold decision-making, agency and women’s empowerment in the survey instrument (use Pro-WEAI!)</a:t>
            </a:r>
          </a:p>
          <a:p>
            <a:pPr lvl="1"/>
            <a:r>
              <a:rPr lang="en-US" sz="2200" dirty="0"/>
              <a:t>Quisumbing et al. (2021). RCT: bundled ag, nutrition and gender interventions provided to men and women jointly</a:t>
            </a:r>
          </a:p>
          <a:p>
            <a:pPr lvl="1"/>
            <a:r>
              <a:rPr lang="en-US" sz="2200" dirty="0"/>
              <a:t>All interventions improved women’s empowerment; nutrition training improved men’s gender attitudes on women’s responsibilities in childcare, cooking</a:t>
            </a:r>
          </a:p>
          <a:p>
            <a:pPr lvl="1"/>
            <a:r>
              <a:rPr lang="en-US" sz="2200" dirty="0"/>
              <a:t>Ambler et al. (2021) – find differences in recall between women and men on asset ownership, decision-making; associated with worse outcomes for women</a:t>
            </a:r>
          </a:p>
          <a:p>
            <a:pPr>
              <a:spcBef>
                <a:spcPts val="1800"/>
              </a:spcBef>
            </a:pPr>
            <a:r>
              <a:rPr lang="en-US" sz="2200" dirty="0"/>
              <a:t>Mixed method designs: combine quantitative and qualitative assessments to understand underlying mechanisms behind average treatment effects</a:t>
            </a:r>
          </a:p>
          <a:p>
            <a:pPr lvl="1"/>
            <a:r>
              <a:rPr lang="en-US" sz="2200" dirty="0"/>
              <a:t>El-Enbaby et al. (2021). Regression discontinuity design: measure impacts of cash transfers in Egypt targeted by Proxy Means Test.</a:t>
            </a:r>
          </a:p>
          <a:p>
            <a:pPr lvl="1"/>
            <a:r>
              <a:rPr lang="en-US" sz="2200" dirty="0"/>
              <a:t>transfers to women without primary education negatively impact their role in decision-making</a:t>
            </a:r>
          </a:p>
        </p:txBody>
      </p:sp>
    </p:spTree>
    <p:extLst>
      <p:ext uri="{BB962C8B-B14F-4D97-AF65-F5344CB8AC3E}">
        <p14:creationId xmlns:p14="http://schemas.microsoft.com/office/powerpoint/2010/main" val="408467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6F9F-F944-486A-BF0E-CEB0C4DDEFB7}"/>
              </a:ext>
            </a:extLst>
          </p:cNvPr>
          <p:cNvSpPr>
            <a:spLocks noGrp="1"/>
          </p:cNvSpPr>
          <p:nvPr>
            <p:ph type="title"/>
          </p:nvPr>
        </p:nvSpPr>
        <p:spPr/>
        <p:txBody>
          <a:bodyPr/>
          <a:lstStyle/>
          <a:p>
            <a:r>
              <a:rPr lang="en-US" dirty="0"/>
              <a:t>Gender differentiated, rigorous impact evaluation designs </a:t>
            </a:r>
          </a:p>
        </p:txBody>
      </p:sp>
      <p:sp>
        <p:nvSpPr>
          <p:cNvPr id="3" name="Content Placeholder 2">
            <a:extLst>
              <a:ext uri="{FF2B5EF4-FFF2-40B4-BE49-F238E27FC236}">
                <a16:creationId xmlns:a16="http://schemas.microsoft.com/office/drawing/2014/main" id="{E88CD973-D2DC-4BF3-B32F-3A08A107DDCC}"/>
              </a:ext>
            </a:extLst>
          </p:cNvPr>
          <p:cNvSpPr>
            <a:spLocks noGrp="1"/>
          </p:cNvSpPr>
          <p:nvPr>
            <p:ph idx="1"/>
          </p:nvPr>
        </p:nvSpPr>
        <p:spPr>
          <a:xfrm>
            <a:off x="838200" y="1825625"/>
            <a:ext cx="10515600" cy="4667250"/>
          </a:xfrm>
        </p:spPr>
        <p:txBody>
          <a:bodyPr>
            <a:normAutofit lnSpcReduction="10000"/>
          </a:bodyPr>
          <a:lstStyle/>
          <a:p>
            <a:r>
              <a:rPr lang="en-US" sz="2200" dirty="0"/>
              <a:t>Importance of gender in social networks and diffusion of technology</a:t>
            </a:r>
          </a:p>
          <a:p>
            <a:pPr lvl="1"/>
            <a:r>
              <a:rPr lang="en-US" sz="2200" dirty="0"/>
              <a:t>Beaman and Dillon (2017). RCT: randomized whether farmers received information about technology directly or through social networks</a:t>
            </a:r>
          </a:p>
          <a:p>
            <a:pPr lvl="1"/>
            <a:r>
              <a:rPr lang="en-US" sz="2200" dirty="0"/>
              <a:t>find that women are less likely to learn about a technology from social networks; gender differences in social learning</a:t>
            </a:r>
          </a:p>
          <a:p>
            <a:pPr>
              <a:spcBef>
                <a:spcPts val="1800"/>
              </a:spcBef>
            </a:pPr>
            <a:r>
              <a:rPr lang="en-US" sz="2200" dirty="0"/>
              <a:t>Gender dimensions of willingness-to-pay (WTP) for information</a:t>
            </a:r>
          </a:p>
          <a:p>
            <a:pPr lvl="1"/>
            <a:r>
              <a:rPr lang="en-US" sz="2200" dirty="0"/>
              <a:t>Hidrobo et al. (2021). Randomized encouragement design: randomized promotion of a digital ag and nutrition information between men and women</a:t>
            </a:r>
          </a:p>
          <a:p>
            <a:pPr lvl="1"/>
            <a:r>
              <a:rPr lang="en-US" sz="2200" dirty="0"/>
              <a:t>women had lower WTP to than men; driven by women with other info sources</a:t>
            </a:r>
          </a:p>
          <a:p>
            <a:pPr>
              <a:spcBef>
                <a:spcPts val="1800"/>
              </a:spcBef>
            </a:pPr>
            <a:r>
              <a:rPr lang="en-US" sz="2200" dirty="0"/>
              <a:t>Using list experiments (LE) for questions around sensitive behaviors </a:t>
            </a:r>
          </a:p>
          <a:p>
            <a:pPr lvl="1"/>
            <a:r>
              <a:rPr lang="en-US" sz="2200" dirty="0"/>
              <a:t>Gilligan et al. (2021) used LE to measure intimate partner violence (IPV) in RCT of graduation model program</a:t>
            </a:r>
          </a:p>
          <a:p>
            <a:pPr lvl="1"/>
            <a:r>
              <a:rPr lang="en-US" sz="2200" dirty="0"/>
              <a:t>found, unexpectedly, that LE appeared to increase underreporting of IPV</a:t>
            </a:r>
          </a:p>
          <a:p>
            <a:endParaRPr lang="en-US" sz="2200" dirty="0"/>
          </a:p>
        </p:txBody>
      </p:sp>
    </p:spTree>
    <p:extLst>
      <p:ext uri="{BB962C8B-B14F-4D97-AF65-F5344CB8AC3E}">
        <p14:creationId xmlns:p14="http://schemas.microsoft.com/office/powerpoint/2010/main" val="1732363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98299B-D841-45BC-9607-B702ED2191D2}"/>
              </a:ext>
            </a:extLst>
          </p:cNvPr>
          <p:cNvSpPr>
            <a:spLocks noGrp="1"/>
          </p:cNvSpPr>
          <p:nvPr>
            <p:ph idx="1"/>
          </p:nvPr>
        </p:nvSpPr>
        <p:spPr/>
        <p:txBody>
          <a:bodyPr>
            <a:normAutofit/>
          </a:bodyPr>
          <a:lstStyle/>
          <a:p>
            <a:endParaRPr lang="en-US" dirty="0"/>
          </a:p>
          <a:p>
            <a:endParaRPr lang="en-US" dirty="0"/>
          </a:p>
          <a:p>
            <a:pPr marL="0" indent="0" algn="ctr">
              <a:buNone/>
            </a:pPr>
            <a:r>
              <a:rPr lang="en-US" dirty="0"/>
              <a:t>Example: </a:t>
            </a:r>
          </a:p>
          <a:p>
            <a:pPr marL="0" indent="0" algn="ctr">
              <a:buNone/>
            </a:pPr>
            <a:endParaRPr lang="en-US" dirty="0"/>
          </a:p>
          <a:p>
            <a:pPr marL="0" indent="0" algn="ctr">
              <a:buNone/>
            </a:pPr>
            <a:r>
              <a:rPr lang="en-US" dirty="0"/>
              <a:t>Bargaining power, decision making, and biofortification: </a:t>
            </a:r>
          </a:p>
          <a:p>
            <a:pPr marL="0" indent="0" algn="ctr">
              <a:buNone/>
            </a:pPr>
            <a:r>
              <a:rPr lang="en-US" dirty="0"/>
              <a:t>The role of gender in adoption of orange sweet potato in Uganda*</a:t>
            </a:r>
          </a:p>
          <a:p>
            <a:pPr marL="0" indent="0" algn="ctr">
              <a:buNone/>
            </a:pPr>
            <a:endParaRPr lang="en-US" dirty="0"/>
          </a:p>
          <a:p>
            <a:pPr marL="0" indent="0" algn="ctr">
              <a:buNone/>
            </a:pPr>
            <a:r>
              <a:rPr lang="en-US" sz="1800" dirty="0"/>
              <a:t>*</a:t>
            </a:r>
            <a:r>
              <a:rPr lang="en-US" sz="2000" dirty="0"/>
              <a:t>Joint with Neha Kumar, Scott McNiven, Agnes Quisumbing, and JV Meenakshi</a:t>
            </a:r>
            <a:endParaRPr lang="en-US" dirty="0"/>
          </a:p>
        </p:txBody>
      </p:sp>
    </p:spTree>
    <p:extLst>
      <p:ext uri="{BB962C8B-B14F-4D97-AF65-F5344CB8AC3E}">
        <p14:creationId xmlns:p14="http://schemas.microsoft.com/office/powerpoint/2010/main" val="2479329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254" y="246929"/>
            <a:ext cx="7239000" cy="639762"/>
          </a:xfrm>
        </p:spPr>
        <p:txBody>
          <a:bodyPr/>
          <a:lstStyle/>
          <a:p>
            <a:r>
              <a:rPr lang="en-US" dirty="0"/>
              <a:t>Gender and Biofortification</a:t>
            </a:r>
          </a:p>
        </p:txBody>
      </p:sp>
      <p:sp>
        <p:nvSpPr>
          <p:cNvPr id="3" name="Content Placeholder 2"/>
          <p:cNvSpPr>
            <a:spLocks noGrp="1"/>
          </p:cNvSpPr>
          <p:nvPr>
            <p:ph idx="1"/>
          </p:nvPr>
        </p:nvSpPr>
        <p:spPr>
          <a:xfrm>
            <a:off x="1048327" y="886691"/>
            <a:ext cx="9444182" cy="5638800"/>
          </a:xfrm>
        </p:spPr>
        <p:txBody>
          <a:bodyPr>
            <a:noAutofit/>
          </a:bodyPr>
          <a:lstStyle/>
          <a:p>
            <a:pPr marL="0" indent="0">
              <a:spcBef>
                <a:spcPts val="4200"/>
              </a:spcBef>
              <a:buNone/>
            </a:pPr>
            <a:r>
              <a:rPr lang="en-US" sz="2200" dirty="0">
                <a:solidFill>
                  <a:schemeClr val="tx1">
                    <a:lumMod val="75000"/>
                  </a:schemeClr>
                </a:solidFill>
                <a:latin typeface="+mj-lt"/>
              </a:rPr>
              <a:t>HarvestPlus promotes </a:t>
            </a:r>
            <a:r>
              <a:rPr lang="en-US" sz="2200" b="1" dirty="0">
                <a:solidFill>
                  <a:schemeClr val="tx1">
                    <a:lumMod val="75000"/>
                  </a:schemeClr>
                </a:solidFill>
                <a:latin typeface="+mj-lt"/>
              </a:rPr>
              <a:t>biofortification </a:t>
            </a:r>
            <a:r>
              <a:rPr lang="en-US" sz="2200" dirty="0">
                <a:solidFill>
                  <a:schemeClr val="tx1">
                    <a:lumMod val="75000"/>
                  </a:schemeClr>
                </a:solidFill>
                <a:latin typeface="+mj-lt"/>
              </a:rPr>
              <a:t>as a strategy to reduce malnutrition (e.g., vitamin A deficiency (VAD); iron deficiency)</a:t>
            </a:r>
          </a:p>
          <a:p>
            <a:pPr marL="738188" lvl="4" indent="-342900">
              <a:spcBef>
                <a:spcPts val="1200"/>
              </a:spcBef>
              <a:buFont typeface="Georgia" pitchFamily="18" charset="0"/>
              <a:buChar char="–"/>
            </a:pPr>
            <a:r>
              <a:rPr lang="en-US" sz="2000" b="1" dirty="0">
                <a:solidFill>
                  <a:schemeClr val="tx1">
                    <a:lumMod val="75000"/>
                  </a:schemeClr>
                </a:solidFill>
                <a:latin typeface="+mj-lt"/>
              </a:rPr>
              <a:t>strategy: </a:t>
            </a:r>
            <a:r>
              <a:rPr lang="en-US" sz="2000" dirty="0">
                <a:solidFill>
                  <a:schemeClr val="tx1">
                    <a:lumMod val="75000"/>
                  </a:schemeClr>
                </a:solidFill>
                <a:latin typeface="+mj-lt"/>
              </a:rPr>
              <a:t>breed staples crops to be a rich source of missing micronutrients like iron, vitamin A, and zinc</a:t>
            </a:r>
          </a:p>
          <a:p>
            <a:pPr marL="738188" lvl="4" indent="-342900">
              <a:spcBef>
                <a:spcPts val="1200"/>
              </a:spcBef>
              <a:buFont typeface="Georgia" pitchFamily="18" charset="0"/>
              <a:buChar char="–"/>
            </a:pPr>
            <a:r>
              <a:rPr lang="en-US" sz="2000" b="1" dirty="0">
                <a:solidFill>
                  <a:schemeClr val="tx1">
                    <a:lumMod val="75000"/>
                  </a:schemeClr>
                </a:solidFill>
                <a:latin typeface="+mj-lt"/>
              </a:rPr>
              <a:t>potential: </a:t>
            </a:r>
            <a:r>
              <a:rPr lang="en-US" sz="2000" dirty="0">
                <a:solidFill>
                  <a:schemeClr val="tx1">
                    <a:lumMod val="75000"/>
                  </a:schemeClr>
                </a:solidFill>
                <a:latin typeface="+mj-lt"/>
              </a:rPr>
              <a:t>sustainable in rural areas, self-targeting toward the poor, cost-effective over time</a:t>
            </a:r>
          </a:p>
          <a:p>
            <a:pPr marL="0" indent="0">
              <a:spcBef>
                <a:spcPts val="3000"/>
              </a:spcBef>
              <a:buNone/>
            </a:pPr>
            <a:r>
              <a:rPr lang="en-US" sz="2200" dirty="0">
                <a:solidFill>
                  <a:schemeClr val="tx1">
                    <a:lumMod val="75000"/>
                  </a:schemeClr>
                </a:solidFill>
                <a:latin typeface="+mj-lt"/>
              </a:rPr>
              <a:t>Success of biofortification depends on widespread adoption and consumption of new crop varieties. Gender may be important:</a:t>
            </a:r>
          </a:p>
          <a:p>
            <a:pPr marL="742950" lvl="2" indent="-342900">
              <a:spcBef>
                <a:spcPts val="1200"/>
              </a:spcBef>
              <a:buFont typeface="Calibri" pitchFamily="34" charset="0"/>
              <a:buChar char="–"/>
            </a:pPr>
            <a:r>
              <a:rPr lang="en-US" sz="2000" dirty="0">
                <a:solidFill>
                  <a:schemeClr val="tx1">
                    <a:lumMod val="75000"/>
                  </a:schemeClr>
                </a:solidFill>
                <a:latin typeface="+mj-lt"/>
              </a:rPr>
              <a:t>women provide much of the on-farm labor in Africa and elsewhere and are primarily responsible for child diets</a:t>
            </a:r>
          </a:p>
          <a:p>
            <a:pPr marL="742950" lvl="2" indent="-342900">
              <a:spcBef>
                <a:spcPts val="1200"/>
              </a:spcBef>
              <a:buFont typeface="Calibri" pitchFamily="34" charset="0"/>
              <a:buChar char="–"/>
            </a:pPr>
            <a:r>
              <a:rPr lang="en-US" sz="2000" dirty="0">
                <a:solidFill>
                  <a:schemeClr val="tx1">
                    <a:lumMod val="75000"/>
                  </a:schemeClr>
                </a:solidFill>
                <a:latin typeface="+mj-lt"/>
              </a:rPr>
              <a:t>there is often a complex dynamic of intrahousehold gender relations for crop choice (von Braun, </a:t>
            </a:r>
            <a:r>
              <a:rPr lang="en-US" sz="2000" dirty="0" err="1">
                <a:solidFill>
                  <a:schemeClr val="tx1">
                    <a:lumMod val="75000"/>
                  </a:schemeClr>
                </a:solidFill>
                <a:latin typeface="+mj-lt"/>
              </a:rPr>
              <a:t>Puetz</a:t>
            </a:r>
            <a:r>
              <a:rPr lang="en-US" sz="2000" dirty="0">
                <a:solidFill>
                  <a:schemeClr val="tx1">
                    <a:lumMod val="75000"/>
                  </a:schemeClr>
                </a:solidFill>
                <a:latin typeface="+mj-lt"/>
              </a:rPr>
              <a:t> and Webb, 1989)</a:t>
            </a:r>
          </a:p>
        </p:txBody>
      </p:sp>
    </p:spTree>
    <p:extLst>
      <p:ext uri="{BB962C8B-B14F-4D97-AF65-F5344CB8AC3E}">
        <p14:creationId xmlns:p14="http://schemas.microsoft.com/office/powerpoint/2010/main" val="271811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0ED9-AD26-4EC5-BF84-25E1CD2387B1}"/>
              </a:ext>
            </a:extLst>
          </p:cNvPr>
          <p:cNvSpPr>
            <a:spLocks noGrp="1"/>
          </p:cNvSpPr>
          <p:nvPr>
            <p:ph type="title"/>
          </p:nvPr>
        </p:nvSpPr>
        <p:spPr>
          <a:xfrm>
            <a:off x="838200" y="-29021"/>
            <a:ext cx="10515600" cy="1019621"/>
          </a:xfrm>
        </p:spPr>
        <p:txBody>
          <a:bodyPr/>
          <a:lstStyle/>
          <a:p>
            <a:r>
              <a:rPr lang="en-US" dirty="0"/>
              <a:t>An Evaluation of Biofortification in Uganda</a:t>
            </a:r>
          </a:p>
        </p:txBody>
      </p:sp>
      <p:sp>
        <p:nvSpPr>
          <p:cNvPr id="4" name="Rectangle 3">
            <a:extLst>
              <a:ext uri="{FF2B5EF4-FFF2-40B4-BE49-F238E27FC236}">
                <a16:creationId xmlns:a16="http://schemas.microsoft.com/office/drawing/2014/main" id="{4ACF7DEA-B7E7-4C39-9AF3-149437CC56AF}"/>
              </a:ext>
            </a:extLst>
          </p:cNvPr>
          <p:cNvSpPr/>
          <p:nvPr/>
        </p:nvSpPr>
        <p:spPr>
          <a:xfrm>
            <a:off x="1034474" y="914401"/>
            <a:ext cx="8153400" cy="2744341"/>
          </a:xfrm>
          <a:prstGeom prst="rect">
            <a:avLst/>
          </a:prstGeom>
        </p:spPr>
        <p:txBody>
          <a:bodyPr wrap="square">
            <a:spAutoFit/>
          </a:bodyPr>
          <a:lstStyle/>
          <a:p>
            <a:pPr marL="234950" indent="-234950">
              <a:lnSpc>
                <a:spcPct val="90000"/>
              </a:lnSpc>
              <a:spcBef>
                <a:spcPts val="2400"/>
              </a:spcBef>
              <a:buFont typeface="Arial" pitchFamily="34" charset="0"/>
              <a:buChar char="•"/>
            </a:pPr>
            <a:r>
              <a:rPr lang="en-US" sz="2000" b="1" dirty="0">
                <a:solidFill>
                  <a:schemeClr val="tx1">
                    <a:lumMod val="75000"/>
                  </a:schemeClr>
                </a:solidFill>
                <a:latin typeface="+mj-lt"/>
              </a:rPr>
              <a:t>HarvestPlus Orange-Fleshed Sweet Potato (OSP) Project</a:t>
            </a:r>
          </a:p>
          <a:p>
            <a:pPr marL="512763" lvl="1" indent="-179388">
              <a:lnSpc>
                <a:spcPct val="90000"/>
              </a:lnSpc>
              <a:spcBef>
                <a:spcPts val="1000"/>
              </a:spcBef>
              <a:buFont typeface="Arial" pitchFamily="34" charset="0"/>
              <a:buChar char="•"/>
            </a:pPr>
            <a:r>
              <a:rPr lang="en-US" sz="2000" dirty="0">
                <a:solidFill>
                  <a:schemeClr val="tx1">
                    <a:lumMod val="75000"/>
                  </a:schemeClr>
                </a:solidFill>
                <a:latin typeface="+mj-lt"/>
                <a:cs typeface="Times New Roman"/>
              </a:rPr>
              <a:t>disseminate provitamin-A-rich </a:t>
            </a:r>
            <a:r>
              <a:rPr lang="en-US" sz="2000" dirty="0">
                <a:solidFill>
                  <a:schemeClr val="tx1">
                    <a:lumMod val="75000"/>
                  </a:schemeClr>
                </a:solidFill>
                <a:latin typeface="+mj-lt"/>
              </a:rPr>
              <a:t>OSP as a strategy to increase vitamin A intakes and reduce vitamin A deficiency </a:t>
            </a:r>
          </a:p>
          <a:p>
            <a:pPr marL="512763" lvl="1" indent="-179388">
              <a:lnSpc>
                <a:spcPct val="90000"/>
              </a:lnSpc>
              <a:spcBef>
                <a:spcPts val="1000"/>
              </a:spcBef>
              <a:buFont typeface="Arial" pitchFamily="34" charset="0"/>
              <a:buChar char="•"/>
            </a:pPr>
            <a:r>
              <a:rPr lang="en-US" sz="2000" dirty="0">
                <a:solidFill>
                  <a:schemeClr val="tx1">
                    <a:lumMod val="75000"/>
                  </a:schemeClr>
                </a:solidFill>
                <a:latin typeface="+mj-lt"/>
              </a:rPr>
              <a:t>In 2007, 10,000 households in Uganda were given OSP vines plus agriculture, nutrition and marketing trainings in two models: </a:t>
            </a:r>
          </a:p>
          <a:p>
            <a:pPr marL="969963" lvl="2" indent="-179388">
              <a:lnSpc>
                <a:spcPct val="90000"/>
              </a:lnSpc>
              <a:spcBef>
                <a:spcPts val="200"/>
              </a:spcBef>
              <a:buFont typeface="Arial" pitchFamily="34" charset="0"/>
              <a:buChar char="•"/>
            </a:pPr>
            <a:r>
              <a:rPr lang="en-US" sz="2000" dirty="0">
                <a:solidFill>
                  <a:schemeClr val="tx1">
                    <a:lumMod val="75000"/>
                  </a:schemeClr>
                </a:solidFill>
                <a:latin typeface="+mj-lt"/>
              </a:rPr>
              <a:t>Model 1: 2 years of trainings (intensive)</a:t>
            </a:r>
          </a:p>
          <a:p>
            <a:pPr marL="969963" lvl="2" indent="-179388">
              <a:lnSpc>
                <a:spcPct val="90000"/>
              </a:lnSpc>
              <a:spcBef>
                <a:spcPts val="200"/>
              </a:spcBef>
              <a:buFont typeface="Arial" pitchFamily="34" charset="0"/>
              <a:buChar char="•"/>
            </a:pPr>
            <a:r>
              <a:rPr lang="en-US" sz="2000" dirty="0">
                <a:solidFill>
                  <a:schemeClr val="tx1">
                    <a:lumMod val="75000"/>
                  </a:schemeClr>
                </a:solidFill>
                <a:latin typeface="+mj-lt"/>
              </a:rPr>
              <a:t>Model 2: 1 year of trainings (less intensive)</a:t>
            </a:r>
          </a:p>
          <a:p>
            <a:pPr marL="333375" lvl="1">
              <a:lnSpc>
                <a:spcPct val="90000"/>
              </a:lnSpc>
              <a:spcBef>
                <a:spcPts val="1000"/>
              </a:spcBef>
            </a:pPr>
            <a:endParaRPr lang="en-US" sz="2000" dirty="0">
              <a:solidFill>
                <a:schemeClr val="tx1">
                  <a:lumMod val="75000"/>
                </a:schemeClr>
              </a:solidFill>
              <a:latin typeface="+mj-lt"/>
            </a:endParaRPr>
          </a:p>
        </p:txBody>
      </p:sp>
      <p:pic>
        <p:nvPicPr>
          <p:cNvPr id="5" name="Picture 4">
            <a:extLst>
              <a:ext uri="{FF2B5EF4-FFF2-40B4-BE49-F238E27FC236}">
                <a16:creationId xmlns:a16="http://schemas.microsoft.com/office/drawing/2014/main" id="{EB0A9B13-9BC6-4157-ABE0-CB4BE5CFCEA0}"/>
              </a:ext>
            </a:extLst>
          </p:cNvPr>
          <p:cNvPicPr>
            <a:picLocks noChangeAspect="1" noChangeArrowheads="1"/>
          </p:cNvPicPr>
          <p:nvPr/>
        </p:nvPicPr>
        <p:blipFill>
          <a:blip r:embed="rId2" cstate="print"/>
          <a:stretch>
            <a:fillRect/>
          </a:stretch>
        </p:blipFill>
        <p:spPr bwMode="auto">
          <a:xfrm>
            <a:off x="6934201" y="3505200"/>
            <a:ext cx="3409547" cy="2362200"/>
          </a:xfrm>
          <a:prstGeom prst="rect">
            <a:avLst/>
          </a:prstGeom>
          <a:ln>
            <a:noFill/>
          </a:ln>
          <a:effectLst/>
          <a:scene3d>
            <a:camera prst="orthographicFront">
              <a:rot lat="0" lon="0" rev="0"/>
            </a:camera>
            <a:lightRig rig="threePt" dir="t"/>
          </a:scene3d>
        </p:spPr>
      </p:pic>
      <p:sp>
        <p:nvSpPr>
          <p:cNvPr id="7" name="Rectangle 6">
            <a:extLst>
              <a:ext uri="{FF2B5EF4-FFF2-40B4-BE49-F238E27FC236}">
                <a16:creationId xmlns:a16="http://schemas.microsoft.com/office/drawing/2014/main" id="{438A479A-F164-4760-A81C-1B827AFD6D4B}"/>
              </a:ext>
            </a:extLst>
          </p:cNvPr>
          <p:cNvSpPr/>
          <p:nvPr/>
        </p:nvSpPr>
        <p:spPr>
          <a:xfrm>
            <a:off x="1034474" y="3505200"/>
            <a:ext cx="4865914" cy="2667397"/>
          </a:xfrm>
          <a:prstGeom prst="rect">
            <a:avLst/>
          </a:prstGeom>
        </p:spPr>
        <p:txBody>
          <a:bodyPr wrap="square">
            <a:spAutoFit/>
          </a:bodyPr>
          <a:lstStyle/>
          <a:p>
            <a:pPr marL="234950" indent="-234950">
              <a:lnSpc>
                <a:spcPct val="90000"/>
              </a:lnSpc>
              <a:spcBef>
                <a:spcPts val="2400"/>
              </a:spcBef>
              <a:buFont typeface="Arial" pitchFamily="34" charset="0"/>
              <a:buChar char="•"/>
            </a:pPr>
            <a:r>
              <a:rPr lang="en-US" sz="2000" b="1" dirty="0">
                <a:solidFill>
                  <a:schemeClr val="tx1">
                    <a:lumMod val="75000"/>
                  </a:schemeClr>
                </a:solidFill>
                <a:latin typeface="+mj-lt"/>
              </a:rPr>
              <a:t>IFPRI/HarvestPlus/CIP evaluation</a:t>
            </a:r>
          </a:p>
          <a:p>
            <a:pPr marL="512064" lvl="1" indent="-182880">
              <a:lnSpc>
                <a:spcPct val="90000"/>
              </a:lnSpc>
              <a:spcBef>
                <a:spcPts val="1000"/>
              </a:spcBef>
              <a:buFont typeface="Arial" pitchFamily="34" charset="0"/>
              <a:buChar char="•"/>
            </a:pPr>
            <a:r>
              <a:rPr lang="en-US" sz="2000" dirty="0">
                <a:solidFill>
                  <a:schemeClr val="tx1">
                    <a:lumMod val="75000"/>
                  </a:schemeClr>
                </a:solidFill>
                <a:latin typeface="+mj-lt"/>
              </a:rPr>
              <a:t>randomized controlled trial </a:t>
            </a:r>
          </a:p>
          <a:p>
            <a:pPr marL="512064" lvl="1" indent="-182880">
              <a:lnSpc>
                <a:spcPct val="90000"/>
              </a:lnSpc>
              <a:spcBef>
                <a:spcPts val="600"/>
              </a:spcBef>
              <a:buFont typeface="Arial" pitchFamily="34" charset="0"/>
              <a:buChar char="•"/>
            </a:pPr>
            <a:r>
              <a:rPr lang="en-US" sz="2000" dirty="0">
                <a:solidFill>
                  <a:schemeClr val="tx1">
                    <a:lumMod val="75000"/>
                  </a:schemeClr>
                </a:solidFill>
                <a:latin typeface="+mj-lt"/>
              </a:rPr>
              <a:t>2007-2009-2011: baseline, </a:t>
            </a:r>
            <a:r>
              <a:rPr lang="en-US" sz="2000" dirty="0" err="1">
                <a:solidFill>
                  <a:schemeClr val="tx1">
                    <a:lumMod val="75000"/>
                  </a:schemeClr>
                </a:solidFill>
                <a:latin typeface="+mj-lt"/>
              </a:rPr>
              <a:t>endline</a:t>
            </a:r>
            <a:r>
              <a:rPr lang="en-US" sz="2000" dirty="0">
                <a:solidFill>
                  <a:schemeClr val="tx1">
                    <a:lumMod val="75000"/>
                  </a:schemeClr>
                </a:solidFill>
                <a:latin typeface="+mj-lt"/>
              </a:rPr>
              <a:t> and follow-up surveys; qual survey</a:t>
            </a:r>
          </a:p>
          <a:p>
            <a:pPr marL="512064" lvl="1" indent="-182880">
              <a:lnSpc>
                <a:spcPct val="90000"/>
              </a:lnSpc>
              <a:spcBef>
                <a:spcPts val="600"/>
              </a:spcBef>
              <a:buFont typeface="Arial" pitchFamily="34" charset="0"/>
              <a:buChar char="•"/>
            </a:pPr>
            <a:r>
              <a:rPr lang="en-US" sz="2000" dirty="0">
                <a:solidFill>
                  <a:schemeClr val="tx1">
                    <a:lumMod val="75000"/>
                  </a:schemeClr>
                </a:solidFill>
                <a:latin typeface="+mj-lt"/>
              </a:rPr>
              <a:t>outcomes: OSP adoption, dietary intakes of vitamin A, serum retinol </a:t>
            </a:r>
          </a:p>
          <a:p>
            <a:pPr marL="512064" lvl="1" indent="-182880">
              <a:lnSpc>
                <a:spcPct val="90000"/>
              </a:lnSpc>
              <a:spcBef>
                <a:spcPts val="600"/>
              </a:spcBef>
              <a:buFont typeface="Arial" pitchFamily="34" charset="0"/>
              <a:buChar char="•"/>
            </a:pPr>
            <a:r>
              <a:rPr lang="en-US" sz="2000" dirty="0">
                <a:solidFill>
                  <a:schemeClr val="tx1">
                    <a:lumMod val="75000"/>
                  </a:schemeClr>
                </a:solidFill>
                <a:latin typeface="+mj-lt"/>
              </a:rPr>
              <a:t>questionnaire captured gender roles in decision-making </a:t>
            </a:r>
          </a:p>
        </p:txBody>
      </p:sp>
    </p:spTree>
    <p:extLst>
      <p:ext uri="{BB962C8B-B14F-4D97-AF65-F5344CB8AC3E}">
        <p14:creationId xmlns:p14="http://schemas.microsoft.com/office/powerpoint/2010/main" val="1063231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6CD14-5B01-4548-8C40-907B6F4DE9DE}"/>
              </a:ext>
            </a:extLst>
          </p:cNvPr>
          <p:cNvSpPr>
            <a:spLocks noGrp="1"/>
          </p:cNvSpPr>
          <p:nvPr>
            <p:ph type="title"/>
          </p:nvPr>
        </p:nvSpPr>
        <p:spPr/>
        <p:txBody>
          <a:bodyPr/>
          <a:lstStyle/>
          <a:p>
            <a:r>
              <a:rPr lang="en-US" dirty="0"/>
              <a:t>Key Findings of the OSP Evaluation</a:t>
            </a:r>
          </a:p>
        </p:txBody>
      </p:sp>
      <p:sp>
        <p:nvSpPr>
          <p:cNvPr id="3" name="Content Placeholder 2">
            <a:extLst>
              <a:ext uri="{FF2B5EF4-FFF2-40B4-BE49-F238E27FC236}">
                <a16:creationId xmlns:a16="http://schemas.microsoft.com/office/drawing/2014/main" id="{1DECD21B-A139-45DA-BEF4-CA6D32680C9A}"/>
              </a:ext>
            </a:extLst>
          </p:cNvPr>
          <p:cNvSpPr>
            <a:spLocks noGrp="1"/>
          </p:cNvSpPr>
          <p:nvPr>
            <p:ph idx="1"/>
          </p:nvPr>
        </p:nvSpPr>
        <p:spPr/>
        <p:txBody>
          <a:bodyPr/>
          <a:lstStyle/>
          <a:p>
            <a:pPr marL="457200" indent="-457200" fontAlgn="base">
              <a:lnSpc>
                <a:spcPct val="90000"/>
              </a:lnSpc>
              <a:spcBef>
                <a:spcPts val="1800"/>
              </a:spcBef>
              <a:spcAft>
                <a:spcPct val="0"/>
              </a:spcAft>
              <a:buFont typeface="+mj-lt"/>
              <a:buAutoNum type="arabicPeriod"/>
            </a:pPr>
            <a:r>
              <a:rPr lang="en-US" sz="2000" dirty="0">
                <a:solidFill>
                  <a:schemeClr val="tx1">
                    <a:lumMod val="75000"/>
                  </a:schemeClr>
                </a:solidFill>
                <a:latin typeface="+mj-lt"/>
                <a:ea typeface="Calibri" pitchFamily="34" charset="0"/>
                <a:cs typeface="Calibri" pitchFamily="34" charset="0"/>
              </a:rPr>
              <a:t>OSP adoption: Project increased OSP adoption by 61 percentage points.  Share of OSP in total SP area increased to 43%.</a:t>
            </a:r>
          </a:p>
          <a:p>
            <a:pPr marL="457200" indent="-457200" fontAlgn="base">
              <a:lnSpc>
                <a:spcPct val="90000"/>
              </a:lnSpc>
              <a:spcBef>
                <a:spcPts val="4200"/>
              </a:spcBef>
              <a:spcAft>
                <a:spcPct val="0"/>
              </a:spcAft>
              <a:buFont typeface="+mj-lt"/>
              <a:buAutoNum type="arabicPeriod"/>
            </a:pPr>
            <a:r>
              <a:rPr lang="en-US" sz="2000" dirty="0">
                <a:solidFill>
                  <a:schemeClr val="tx1">
                    <a:lumMod val="75000"/>
                  </a:schemeClr>
                </a:solidFill>
                <a:latin typeface="+mj-lt"/>
                <a:ea typeface="Calibri" pitchFamily="34" charset="0"/>
                <a:cs typeface="Calibri" pitchFamily="34" charset="0"/>
              </a:rPr>
              <a:t>Dietary Intakes of vitamin A (from dietary recall modules)</a:t>
            </a:r>
          </a:p>
          <a:p>
            <a:pPr marL="682625" lvl="1" indent="-225425" fontAlgn="base">
              <a:lnSpc>
                <a:spcPct val="90000"/>
              </a:lnSpc>
              <a:spcBef>
                <a:spcPts val="600"/>
              </a:spcBef>
              <a:spcAft>
                <a:spcPct val="0"/>
              </a:spcAft>
              <a:buFont typeface="Arial" pitchFamily="34" charset="0"/>
              <a:buChar char="•"/>
            </a:pPr>
            <a:r>
              <a:rPr lang="en-US" sz="2000" dirty="0">
                <a:solidFill>
                  <a:schemeClr val="tx1">
                    <a:lumMod val="75000"/>
                  </a:schemeClr>
                </a:solidFill>
                <a:latin typeface="+mj-lt"/>
                <a:ea typeface="Calibri" pitchFamily="34" charset="0"/>
                <a:cs typeface="Calibri" pitchFamily="34" charset="0"/>
              </a:rPr>
              <a:t>dietary intakes of vitamin A increased sharply for two cohorts of children (3-5 </a:t>
            </a:r>
            <a:r>
              <a:rPr lang="en-US" sz="2000" dirty="0" err="1">
                <a:solidFill>
                  <a:schemeClr val="tx1">
                    <a:lumMod val="75000"/>
                  </a:schemeClr>
                </a:solidFill>
                <a:latin typeface="+mj-lt"/>
                <a:ea typeface="Calibri" pitchFamily="34" charset="0"/>
                <a:cs typeface="Calibri" pitchFamily="34" charset="0"/>
              </a:rPr>
              <a:t>yrs</a:t>
            </a:r>
            <a:r>
              <a:rPr lang="en-US" sz="2000" dirty="0">
                <a:solidFill>
                  <a:schemeClr val="tx1">
                    <a:lumMod val="75000"/>
                  </a:schemeClr>
                </a:solidFill>
                <a:latin typeface="+mj-lt"/>
                <a:ea typeface="Calibri" pitchFamily="34" charset="0"/>
                <a:cs typeface="Calibri" pitchFamily="34" charset="0"/>
              </a:rPr>
              <a:t>, 6-35 </a:t>
            </a:r>
            <a:r>
              <a:rPr lang="en-US" sz="2000" dirty="0" err="1">
                <a:solidFill>
                  <a:schemeClr val="tx1">
                    <a:lumMod val="75000"/>
                  </a:schemeClr>
                </a:solidFill>
                <a:latin typeface="+mj-lt"/>
                <a:ea typeface="Calibri" pitchFamily="34" charset="0"/>
                <a:cs typeface="Calibri" pitchFamily="34" charset="0"/>
              </a:rPr>
              <a:t>mos</a:t>
            </a:r>
            <a:r>
              <a:rPr lang="en-US" sz="2000" dirty="0">
                <a:solidFill>
                  <a:schemeClr val="tx1">
                    <a:lumMod val="75000"/>
                  </a:schemeClr>
                </a:solidFill>
                <a:latin typeface="+mj-lt"/>
                <a:ea typeface="Calibri" pitchFamily="34" charset="0"/>
                <a:cs typeface="Calibri" pitchFamily="34" charset="0"/>
              </a:rPr>
              <a:t>) and for adult women</a:t>
            </a:r>
          </a:p>
          <a:p>
            <a:pPr marL="682625" lvl="1" indent="-225425" fontAlgn="base">
              <a:lnSpc>
                <a:spcPct val="90000"/>
              </a:lnSpc>
              <a:spcBef>
                <a:spcPts val="600"/>
              </a:spcBef>
              <a:spcAft>
                <a:spcPct val="0"/>
              </a:spcAft>
              <a:buFont typeface="Arial" pitchFamily="34" charset="0"/>
              <a:buChar char="•"/>
            </a:pPr>
            <a:r>
              <a:rPr lang="en-US" sz="2000" dirty="0">
                <a:solidFill>
                  <a:schemeClr val="tx1">
                    <a:lumMod val="75000"/>
                  </a:schemeClr>
                </a:solidFill>
                <a:latin typeface="+mj-lt"/>
                <a:ea typeface="Calibri" pitchFamily="34" charset="0"/>
                <a:cs typeface="Calibri" pitchFamily="34" charset="0"/>
              </a:rPr>
              <a:t>prevalence of inadequate intakes of vitamin A fell 33 ppt for young children and 26-36 ppt for women</a:t>
            </a:r>
          </a:p>
          <a:p>
            <a:pPr marL="457200" indent="-457200" fontAlgn="base">
              <a:lnSpc>
                <a:spcPct val="90000"/>
              </a:lnSpc>
              <a:spcBef>
                <a:spcPts val="4200"/>
              </a:spcBef>
              <a:spcAft>
                <a:spcPct val="0"/>
              </a:spcAft>
              <a:buFont typeface="+mj-lt"/>
              <a:buAutoNum type="arabicPeriod"/>
            </a:pPr>
            <a:r>
              <a:rPr lang="en-US" sz="2000" dirty="0">
                <a:solidFill>
                  <a:schemeClr val="tx1">
                    <a:lumMod val="75000"/>
                  </a:schemeClr>
                </a:solidFill>
                <a:latin typeface="+mj-lt"/>
                <a:ea typeface="Calibri" pitchFamily="34" charset="0"/>
                <a:cs typeface="Calibri" pitchFamily="34" charset="0"/>
              </a:rPr>
              <a:t>Serum retinol</a:t>
            </a:r>
          </a:p>
          <a:p>
            <a:pPr marL="692150" lvl="1" indent="-234950" fontAlgn="base">
              <a:lnSpc>
                <a:spcPct val="90000"/>
              </a:lnSpc>
              <a:spcBef>
                <a:spcPts val="600"/>
              </a:spcBef>
              <a:spcAft>
                <a:spcPct val="0"/>
              </a:spcAft>
              <a:buFont typeface="Arial" pitchFamily="34" charset="0"/>
              <a:buChar char="•"/>
            </a:pPr>
            <a:r>
              <a:rPr lang="en-US" sz="2000" dirty="0">
                <a:solidFill>
                  <a:schemeClr val="tx1">
                    <a:lumMod val="75000"/>
                  </a:schemeClr>
                </a:solidFill>
                <a:latin typeface="+mj-lt"/>
                <a:ea typeface="Calibri" pitchFamily="34" charset="0"/>
                <a:cs typeface="Calibri" pitchFamily="34" charset="0"/>
              </a:rPr>
              <a:t>significant 9.5 percentage point reduction in prevalence of low serum retinol (retinol&lt;1.05</a:t>
            </a:r>
            <a:r>
              <a:rPr lang="el-GR" sz="2000" dirty="0">
                <a:solidFill>
                  <a:schemeClr val="tx1">
                    <a:lumMod val="75000"/>
                  </a:schemeClr>
                </a:solidFill>
                <a:latin typeface="+mj-lt"/>
                <a:ea typeface="Calibri" pitchFamily="34" charset="0"/>
                <a:cs typeface="Times New Roman"/>
              </a:rPr>
              <a:t>μ</a:t>
            </a:r>
            <a:r>
              <a:rPr lang="en-US" sz="2000" dirty="0">
                <a:solidFill>
                  <a:schemeClr val="tx1">
                    <a:lumMod val="75000"/>
                  </a:schemeClr>
                </a:solidFill>
                <a:latin typeface="+mj-lt"/>
                <a:ea typeface="Calibri" pitchFamily="34" charset="0"/>
                <a:cs typeface="Times New Roman"/>
              </a:rPr>
              <a:t>mol/L)  </a:t>
            </a:r>
            <a:r>
              <a:rPr lang="en-US" sz="2000" dirty="0">
                <a:solidFill>
                  <a:schemeClr val="tx1">
                    <a:lumMod val="75000"/>
                  </a:schemeClr>
                </a:solidFill>
                <a:latin typeface="+mj-lt"/>
                <a:ea typeface="Calibri" pitchFamily="34" charset="0"/>
                <a:cs typeface="Calibri" pitchFamily="34" charset="0"/>
              </a:rPr>
              <a:t>at </a:t>
            </a:r>
            <a:r>
              <a:rPr lang="en-US" sz="2000" dirty="0" err="1">
                <a:solidFill>
                  <a:schemeClr val="tx1">
                    <a:lumMod val="75000"/>
                  </a:schemeClr>
                </a:solidFill>
                <a:latin typeface="+mj-lt"/>
                <a:ea typeface="Calibri" pitchFamily="34" charset="0"/>
                <a:cs typeface="Calibri" pitchFamily="34" charset="0"/>
              </a:rPr>
              <a:t>endline</a:t>
            </a:r>
            <a:r>
              <a:rPr lang="en-US" sz="2000" dirty="0">
                <a:solidFill>
                  <a:schemeClr val="tx1">
                    <a:lumMod val="75000"/>
                  </a:schemeClr>
                </a:solidFill>
                <a:latin typeface="+mj-lt"/>
                <a:ea typeface="Calibri" pitchFamily="34" charset="0"/>
                <a:cs typeface="Calibri" pitchFamily="34" charset="0"/>
              </a:rPr>
              <a:t> among children with low serum retinol at baseline</a:t>
            </a:r>
          </a:p>
          <a:p>
            <a:pPr marL="0" indent="0">
              <a:buNone/>
            </a:pPr>
            <a:endParaRPr lang="en-US" dirty="0"/>
          </a:p>
        </p:txBody>
      </p:sp>
    </p:spTree>
    <p:extLst>
      <p:ext uri="{BB962C8B-B14F-4D97-AF65-F5344CB8AC3E}">
        <p14:creationId xmlns:p14="http://schemas.microsoft.com/office/powerpoint/2010/main" val="2650535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F1EC-232D-42BF-8D32-781A2C1D22F2}"/>
              </a:ext>
            </a:extLst>
          </p:cNvPr>
          <p:cNvSpPr>
            <a:spLocks noGrp="1"/>
          </p:cNvSpPr>
          <p:nvPr>
            <p:ph type="title"/>
          </p:nvPr>
        </p:nvSpPr>
        <p:spPr/>
        <p:txBody>
          <a:bodyPr/>
          <a:lstStyle/>
          <a:p>
            <a:r>
              <a:rPr lang="en-US" dirty="0"/>
              <a:t>Research questions on the role of gender </a:t>
            </a:r>
          </a:p>
        </p:txBody>
      </p:sp>
      <p:sp>
        <p:nvSpPr>
          <p:cNvPr id="3" name="Content Placeholder 2">
            <a:extLst>
              <a:ext uri="{FF2B5EF4-FFF2-40B4-BE49-F238E27FC236}">
                <a16:creationId xmlns:a16="http://schemas.microsoft.com/office/drawing/2014/main" id="{7C56ADE0-80D0-4DA6-BD56-E61CEF0E5BB6}"/>
              </a:ext>
            </a:extLst>
          </p:cNvPr>
          <p:cNvSpPr>
            <a:spLocks noGrp="1"/>
          </p:cNvSpPr>
          <p:nvPr>
            <p:ph idx="1"/>
          </p:nvPr>
        </p:nvSpPr>
        <p:spPr/>
        <p:txBody>
          <a:bodyPr/>
          <a:lstStyle/>
          <a:p>
            <a:pPr marL="457200" indent="-457200">
              <a:lnSpc>
                <a:spcPct val="90000"/>
              </a:lnSpc>
              <a:spcBef>
                <a:spcPts val="1800"/>
              </a:spcBef>
              <a:buFont typeface="+mj-lt"/>
              <a:buAutoNum type="arabicPeriod"/>
            </a:pPr>
            <a:r>
              <a:rPr lang="en-US" sz="2400" dirty="0">
                <a:solidFill>
                  <a:schemeClr val="tx1">
                    <a:lumMod val="75000"/>
                  </a:schemeClr>
                </a:solidFill>
                <a:latin typeface="+mj-lt"/>
              </a:rPr>
              <a:t>How do gender dimensions of control over land and intrahousehold </a:t>
            </a:r>
            <a:r>
              <a:rPr lang="en-US" sz="2400" dirty="0" err="1">
                <a:solidFill>
                  <a:schemeClr val="tx1">
                    <a:lumMod val="75000"/>
                  </a:schemeClr>
                </a:solidFill>
                <a:latin typeface="+mj-lt"/>
              </a:rPr>
              <a:t>decisionmaking</a:t>
            </a:r>
            <a:r>
              <a:rPr lang="en-US" sz="2400" dirty="0">
                <a:solidFill>
                  <a:schemeClr val="tx1">
                    <a:lumMod val="75000"/>
                  </a:schemeClr>
                </a:solidFill>
                <a:latin typeface="+mj-lt"/>
              </a:rPr>
              <a:t> affect OSP adoption and vitamin A intakes?  </a:t>
            </a:r>
          </a:p>
          <a:p>
            <a:pPr marL="457200" indent="-457200">
              <a:lnSpc>
                <a:spcPct val="90000"/>
              </a:lnSpc>
              <a:spcBef>
                <a:spcPts val="2400"/>
              </a:spcBef>
              <a:buFont typeface="+mj-lt"/>
              <a:buAutoNum type="arabicPeriod"/>
            </a:pPr>
            <a:r>
              <a:rPr lang="en-US" dirty="0">
                <a:solidFill>
                  <a:schemeClr val="tx1">
                    <a:lumMod val="75000"/>
                  </a:schemeClr>
                </a:solidFill>
                <a:latin typeface="+mj-lt"/>
              </a:rPr>
              <a:t>What is the role of women’s bargaining power, measured as control over assets, in OSP adoption?</a:t>
            </a:r>
            <a:endParaRPr lang="en-US" sz="2400" dirty="0">
              <a:solidFill>
                <a:schemeClr val="tx1">
                  <a:lumMod val="75000"/>
                </a:schemeClr>
              </a:solidFill>
              <a:latin typeface="+mj-lt"/>
            </a:endParaRPr>
          </a:p>
          <a:p>
            <a:pPr marL="457200" indent="-457200">
              <a:lnSpc>
                <a:spcPct val="90000"/>
              </a:lnSpc>
              <a:spcBef>
                <a:spcPts val="3600"/>
              </a:spcBef>
              <a:buFont typeface="+mj-lt"/>
              <a:buAutoNum type="arabicPeriod"/>
            </a:pPr>
            <a:r>
              <a:rPr lang="en-US" sz="2400" dirty="0">
                <a:solidFill>
                  <a:schemeClr val="tx1">
                    <a:lumMod val="75000"/>
                  </a:schemeClr>
                </a:solidFill>
                <a:latin typeface="+mj-lt"/>
              </a:rPr>
              <a:t>What is the role of gender in the effect of social networks on OSP diffusion and sustainability of OSP adoption?</a:t>
            </a:r>
          </a:p>
          <a:p>
            <a:endParaRPr lang="en-US" dirty="0"/>
          </a:p>
        </p:txBody>
      </p:sp>
    </p:spTree>
    <p:extLst>
      <p:ext uri="{BB962C8B-B14F-4D97-AF65-F5344CB8AC3E}">
        <p14:creationId xmlns:p14="http://schemas.microsoft.com/office/powerpoint/2010/main" val="3794281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40047-F7F4-483A-8ED2-3AB4820CB3C1}"/>
              </a:ext>
            </a:extLst>
          </p:cNvPr>
          <p:cNvSpPr>
            <a:spLocks noGrp="1"/>
          </p:cNvSpPr>
          <p:nvPr>
            <p:ph type="title"/>
          </p:nvPr>
        </p:nvSpPr>
        <p:spPr>
          <a:xfrm>
            <a:off x="838200" y="49912"/>
            <a:ext cx="10515600" cy="938379"/>
          </a:xfrm>
        </p:spPr>
        <p:txBody>
          <a:bodyPr/>
          <a:lstStyle/>
          <a:p>
            <a:r>
              <a:rPr lang="en-US" dirty="0"/>
              <a:t>Intrahousehold Crop Choice Decisions</a:t>
            </a:r>
          </a:p>
        </p:txBody>
      </p:sp>
      <p:sp>
        <p:nvSpPr>
          <p:cNvPr id="4" name="Rectangle 3">
            <a:extLst>
              <a:ext uri="{FF2B5EF4-FFF2-40B4-BE49-F238E27FC236}">
                <a16:creationId xmlns:a16="http://schemas.microsoft.com/office/drawing/2014/main" id="{B20FC429-56EF-4C40-B64C-A8B177EE4AE0}"/>
              </a:ext>
            </a:extLst>
          </p:cNvPr>
          <p:cNvSpPr/>
          <p:nvPr/>
        </p:nvSpPr>
        <p:spPr>
          <a:xfrm>
            <a:off x="1059065" y="5016430"/>
            <a:ext cx="8305800" cy="1077218"/>
          </a:xfrm>
          <a:prstGeom prst="rect">
            <a:avLst/>
          </a:prstGeom>
        </p:spPr>
        <p:txBody>
          <a:bodyPr wrap="square">
            <a:spAutoFit/>
          </a:bodyPr>
          <a:lstStyle/>
          <a:p>
            <a:pPr marL="236538" indent="-236538">
              <a:lnSpc>
                <a:spcPct val="90000"/>
              </a:lnSpc>
              <a:spcBef>
                <a:spcPts val="1200"/>
              </a:spcBef>
              <a:buFont typeface="Arial" pitchFamily="34" charset="0"/>
              <a:buChar char="•"/>
            </a:pPr>
            <a:r>
              <a:rPr lang="en-US" sz="2000" dirty="0">
                <a:latin typeface="+mj-lt"/>
              </a:rPr>
              <a:t>Women alone make the crop choice decisions for 20% of land parcels</a:t>
            </a:r>
          </a:p>
          <a:p>
            <a:pPr marL="236538" indent="-236538">
              <a:lnSpc>
                <a:spcPct val="90000"/>
              </a:lnSpc>
              <a:spcBef>
                <a:spcPts val="1200"/>
              </a:spcBef>
              <a:buFont typeface="Arial" pitchFamily="34" charset="0"/>
              <a:buChar char="•"/>
            </a:pPr>
            <a:r>
              <a:rPr lang="en-US" sz="2000" dirty="0">
                <a:latin typeface="+mj-lt"/>
              </a:rPr>
              <a:t>75% of crop choice decisions are joint, but men may receive priority in as much as 80% of those decisions</a:t>
            </a:r>
          </a:p>
        </p:txBody>
      </p:sp>
      <p:graphicFrame>
        <p:nvGraphicFramePr>
          <p:cNvPr id="5" name="Chart 4">
            <a:extLst>
              <a:ext uri="{FF2B5EF4-FFF2-40B4-BE49-F238E27FC236}">
                <a16:creationId xmlns:a16="http://schemas.microsoft.com/office/drawing/2014/main" id="{9166D61C-D283-4DF9-BCAE-69AF345156CF}"/>
              </a:ext>
            </a:extLst>
          </p:cNvPr>
          <p:cNvGraphicFramePr/>
          <p:nvPr>
            <p:extLst>
              <p:ext uri="{D42A27DB-BD31-4B8C-83A1-F6EECF244321}">
                <p14:modId xmlns:p14="http://schemas.microsoft.com/office/powerpoint/2010/main" val="2152841598"/>
              </p:ext>
            </p:extLst>
          </p:nvPr>
        </p:nvGraphicFramePr>
        <p:xfrm>
          <a:off x="1982429" y="1229929"/>
          <a:ext cx="6248400" cy="3429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82A88D4D-0AE0-4315-A793-4D71B8FA7C93}"/>
              </a:ext>
            </a:extLst>
          </p:cNvPr>
          <p:cNvSpPr txBox="1"/>
          <p:nvPr/>
        </p:nvSpPr>
        <p:spPr>
          <a:xfrm>
            <a:off x="9578107" y="1198492"/>
            <a:ext cx="2068947" cy="3693319"/>
          </a:xfrm>
          <a:prstGeom prst="rect">
            <a:avLst/>
          </a:prstGeom>
          <a:noFill/>
          <a:ln>
            <a:solidFill>
              <a:schemeClr val="tx1"/>
            </a:solidFill>
          </a:ln>
        </p:spPr>
        <p:txBody>
          <a:bodyPr wrap="square" rtlCol="0">
            <a:spAutoFit/>
          </a:bodyPr>
          <a:lstStyle/>
          <a:p>
            <a:r>
              <a:rPr lang="en-US" i="1" dirty="0"/>
              <a:t>“Separate plots are not always good for the well being and unity of the family.  A family can only progress if there’s cooperation between husband and wife.”                </a:t>
            </a:r>
            <a:r>
              <a:rPr lang="en-US" dirty="0"/>
              <a:t>-- male FGD participant in Kamuli </a:t>
            </a:r>
          </a:p>
        </p:txBody>
      </p:sp>
    </p:spTree>
    <p:extLst>
      <p:ext uri="{BB962C8B-B14F-4D97-AF65-F5344CB8AC3E}">
        <p14:creationId xmlns:p14="http://schemas.microsoft.com/office/powerpoint/2010/main" val="375161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8643C-B8F3-4C99-A6A2-C759610C60AF}"/>
              </a:ext>
            </a:extLst>
          </p:cNvPr>
          <p:cNvSpPr>
            <a:spLocks noGrp="1"/>
          </p:cNvSpPr>
          <p:nvPr>
            <p:ph type="title"/>
          </p:nvPr>
        </p:nvSpPr>
        <p:spPr>
          <a:xfrm>
            <a:off x="838200" y="235818"/>
            <a:ext cx="10515600" cy="724766"/>
          </a:xfrm>
        </p:spPr>
        <p:txBody>
          <a:bodyPr/>
          <a:lstStyle/>
          <a:p>
            <a:r>
              <a:rPr lang="en-US" dirty="0"/>
              <a:t>Lessons about gender in OSP adoption</a:t>
            </a:r>
          </a:p>
        </p:txBody>
      </p:sp>
      <p:sp>
        <p:nvSpPr>
          <p:cNvPr id="4" name="Rectangle 3">
            <a:extLst>
              <a:ext uri="{FF2B5EF4-FFF2-40B4-BE49-F238E27FC236}">
                <a16:creationId xmlns:a16="http://schemas.microsoft.com/office/drawing/2014/main" id="{D2AD8C8D-64B1-448F-8294-9874EE281F11}"/>
              </a:ext>
            </a:extLst>
          </p:cNvPr>
          <p:cNvSpPr/>
          <p:nvPr/>
        </p:nvSpPr>
        <p:spPr>
          <a:xfrm>
            <a:off x="1369293" y="1359348"/>
            <a:ext cx="8412018" cy="1763560"/>
          </a:xfrm>
          <a:prstGeom prst="rect">
            <a:avLst/>
          </a:prstGeom>
        </p:spPr>
        <p:txBody>
          <a:bodyPr wrap="square">
            <a:spAutoFit/>
          </a:bodyPr>
          <a:lstStyle/>
          <a:p>
            <a:pPr marL="457200" indent="-457200">
              <a:lnSpc>
                <a:spcPct val="90000"/>
              </a:lnSpc>
              <a:spcBef>
                <a:spcPts val="1800"/>
              </a:spcBef>
              <a:buFont typeface="+mj-lt"/>
              <a:buAutoNum type="arabicPeriod"/>
            </a:pPr>
            <a:r>
              <a:rPr lang="en-US" sz="2400" dirty="0">
                <a:solidFill>
                  <a:schemeClr val="tx1">
                    <a:lumMod val="75000"/>
                  </a:schemeClr>
                </a:solidFill>
                <a:latin typeface="+mj-lt"/>
              </a:rPr>
              <a:t>Control over assets and OSP adoption</a:t>
            </a:r>
          </a:p>
          <a:p>
            <a:pPr marL="693738" lvl="1" indent="-236538">
              <a:lnSpc>
                <a:spcPct val="90000"/>
              </a:lnSpc>
              <a:spcBef>
                <a:spcPts val="1200"/>
              </a:spcBef>
              <a:buFont typeface="Arial" pitchFamily="34" charset="0"/>
              <a:buChar char="•"/>
            </a:pPr>
            <a:r>
              <a:rPr lang="en-US" sz="2000" dirty="0">
                <a:solidFill>
                  <a:schemeClr val="tx1">
                    <a:lumMod val="75000"/>
                  </a:schemeClr>
                </a:solidFill>
                <a:latin typeface="+mj-lt"/>
              </a:rPr>
              <a:t>The share of land or non-land assets exclusively owned by women does not affect the household decision to grow OSP across four seasons</a:t>
            </a:r>
          </a:p>
          <a:p>
            <a:pPr marL="682625" lvl="1" indent="-225425">
              <a:lnSpc>
                <a:spcPct val="90000"/>
              </a:lnSpc>
              <a:spcBef>
                <a:spcPts val="600"/>
              </a:spcBef>
              <a:buFont typeface="Arial" pitchFamily="34" charset="0"/>
              <a:buChar char="•"/>
            </a:pPr>
            <a:endParaRPr lang="en-US" sz="2000" dirty="0">
              <a:solidFill>
                <a:schemeClr val="accent3">
                  <a:lumMod val="75000"/>
                </a:schemeClr>
              </a:solidFill>
              <a:latin typeface="+mj-lt"/>
            </a:endParaRPr>
          </a:p>
        </p:txBody>
      </p:sp>
      <p:sp>
        <p:nvSpPr>
          <p:cNvPr id="5" name="Rectangle 1">
            <a:extLst>
              <a:ext uri="{FF2B5EF4-FFF2-40B4-BE49-F238E27FC236}">
                <a16:creationId xmlns:a16="http://schemas.microsoft.com/office/drawing/2014/main" id="{B93FE74E-1C9F-4604-B1C5-E3A055092CF1}"/>
              </a:ext>
            </a:extLst>
          </p:cNvPr>
          <p:cNvSpPr>
            <a:spLocks noChangeArrowheads="1"/>
          </p:cNvSpPr>
          <p:nvPr/>
        </p:nvSpPr>
        <p:spPr bwMode="auto">
          <a:xfrm>
            <a:off x="2826329" y="3053074"/>
            <a:ext cx="454549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b="1" dirty="0">
                <a:latin typeface="Calibri" pitchFamily="34" charset="0"/>
                <a:ea typeface="Calibri" pitchFamily="34" charset="0"/>
                <a:cs typeface="Times New Roman" pitchFamily="18" charset="0"/>
              </a:rPr>
              <a:t>Table 2: Household OSP adoption, controlling for women’s baseline asset ownership</a:t>
            </a:r>
            <a:endParaRPr lang="en-US" dirty="0">
              <a:latin typeface="Arial" pitchFamily="34" charset="0"/>
              <a:cs typeface="Arial" pitchFamily="34" charset="0"/>
            </a:endParaRPr>
          </a:p>
        </p:txBody>
      </p:sp>
      <p:graphicFrame>
        <p:nvGraphicFramePr>
          <p:cNvPr id="6" name="Table 5">
            <a:extLst>
              <a:ext uri="{FF2B5EF4-FFF2-40B4-BE49-F238E27FC236}">
                <a16:creationId xmlns:a16="http://schemas.microsoft.com/office/drawing/2014/main" id="{43E8AE24-B756-41C2-8158-B7AB60E662A2}"/>
              </a:ext>
            </a:extLst>
          </p:cNvPr>
          <p:cNvGraphicFramePr>
            <a:graphicFrameLocks noGrp="1"/>
          </p:cNvGraphicFramePr>
          <p:nvPr>
            <p:extLst>
              <p:ext uri="{D42A27DB-BD31-4B8C-83A1-F6EECF244321}">
                <p14:modId xmlns:p14="http://schemas.microsoft.com/office/powerpoint/2010/main" val="2139166515"/>
              </p:ext>
            </p:extLst>
          </p:nvPr>
        </p:nvGraphicFramePr>
        <p:xfrm>
          <a:off x="2976423" y="3840612"/>
          <a:ext cx="4545495" cy="2781570"/>
        </p:xfrm>
        <a:graphic>
          <a:graphicData uri="http://schemas.openxmlformats.org/drawingml/2006/table">
            <a:tbl>
              <a:tblPr/>
              <a:tblGrid>
                <a:gridCol w="3165612">
                  <a:extLst>
                    <a:ext uri="{9D8B030D-6E8A-4147-A177-3AD203B41FA5}">
                      <a16:colId xmlns:a16="http://schemas.microsoft.com/office/drawing/2014/main" val="20000"/>
                    </a:ext>
                  </a:extLst>
                </a:gridCol>
                <a:gridCol w="1379883">
                  <a:extLst>
                    <a:ext uri="{9D8B030D-6E8A-4147-A177-3AD203B41FA5}">
                      <a16:colId xmlns:a16="http://schemas.microsoft.com/office/drawing/2014/main" val="20001"/>
                    </a:ext>
                  </a:extLst>
                </a:gridCol>
              </a:tblGrid>
              <a:tr h="304800">
                <a:tc>
                  <a:txBody>
                    <a:bodyPr/>
                    <a:lstStyle/>
                    <a:p>
                      <a:pPr algn="l" fontAlgn="b"/>
                      <a:r>
                        <a:rPr lang="en-US" sz="1600" b="0" i="0" u="none" strike="noStrike" dirty="0">
                          <a:solidFill>
                            <a:srgbClr val="000000"/>
                          </a:solidFill>
                          <a:latin typeface="Calibri"/>
                        </a:rPr>
                        <a:t>Dep</a:t>
                      </a:r>
                      <a:r>
                        <a:rPr lang="en-US" sz="1600" b="0" i="0" u="none" strike="noStrike" baseline="0" dirty="0">
                          <a:solidFill>
                            <a:srgbClr val="000000"/>
                          </a:solidFill>
                          <a:latin typeface="Calibri"/>
                        </a:rPr>
                        <a:t>. Var.:  Pr(Adopt OFSP)</a:t>
                      </a:r>
                      <a:endParaRPr lang="en-US" sz="1600" b="0" i="0" u="none" strike="noStrike" dirty="0">
                        <a:solidFill>
                          <a:srgbClr val="000000"/>
                        </a:solidFill>
                        <a:latin typeface="Calibri"/>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Calibri"/>
                        </a:rPr>
                        <a:t>All project households</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83980">
                <a:tc>
                  <a:txBody>
                    <a:bodyPr/>
                    <a:lstStyle/>
                    <a:p>
                      <a:pPr algn="l" fontAlgn="b"/>
                      <a:endParaRPr lang="en-US" sz="1600" b="0" i="0" u="none" strike="noStrike" dirty="0">
                        <a:solidFill>
                          <a:srgbClr val="000000"/>
                        </a:solidFill>
                        <a:latin typeface="Calibri"/>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600" b="0" i="0" u="none" strike="noStrike">
                        <a:solidFill>
                          <a:srgbClr val="000000"/>
                        </a:solidFill>
                        <a:latin typeface="Calibri"/>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1"/>
                  </a:ext>
                </a:extLst>
              </a:tr>
              <a:tr h="283980">
                <a:tc>
                  <a:txBody>
                    <a:bodyPr/>
                    <a:lstStyle/>
                    <a:p>
                      <a:pPr algn="l" fontAlgn="b"/>
                      <a:r>
                        <a:rPr lang="en-US" sz="1600" b="0" i="0" u="none" strike="noStrike" dirty="0">
                          <a:solidFill>
                            <a:srgbClr val="000000"/>
                          </a:solidFill>
                          <a:latin typeface="Calibri"/>
                        </a:rPr>
                        <a:t>Share of</a:t>
                      </a:r>
                      <a:r>
                        <a:rPr lang="en-US" sz="1600" b="0" i="0" u="none" strike="noStrike" baseline="0" dirty="0">
                          <a:solidFill>
                            <a:srgbClr val="000000"/>
                          </a:solidFill>
                          <a:latin typeface="Calibri"/>
                        </a:rPr>
                        <a:t> land exclusively </a:t>
                      </a:r>
                      <a:endParaRPr lang="en-US" sz="16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r>
                        <a:rPr lang="en-US" sz="1600" b="0" i="0" u="none" strike="noStrike" dirty="0">
                          <a:solidFill>
                            <a:srgbClr val="000000"/>
                          </a:solidFill>
                          <a:latin typeface="Calibri"/>
                        </a:rPr>
                        <a:t>0.042</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83980">
                <a:tc>
                  <a:txBody>
                    <a:bodyPr/>
                    <a:lstStyle/>
                    <a:p>
                      <a:pPr algn="l" fontAlgn="b"/>
                      <a:r>
                        <a:rPr lang="en-US" sz="1600" b="0" i="0" u="none" strike="noStrike" dirty="0">
                          <a:solidFill>
                            <a:srgbClr val="000000"/>
                          </a:solidFill>
                          <a:latin typeface="Calibri"/>
                        </a:rPr>
                        <a:t>   owned by women, 2007</a:t>
                      </a:r>
                    </a:p>
                  </a:txBody>
                  <a:tcPr marL="9525" marR="9525" marT="9525" marB="0" anchor="b">
                    <a:lnL>
                      <a:noFill/>
                    </a:lnL>
                    <a:lnR>
                      <a:noFill/>
                    </a:lnR>
                    <a:lnT>
                      <a:noFill/>
                    </a:lnT>
                    <a:lnB>
                      <a:noFill/>
                    </a:lnB>
                  </a:tcPr>
                </a:tc>
                <a:tc>
                  <a:txBody>
                    <a:bodyPr/>
                    <a:lstStyle/>
                    <a:p>
                      <a:pPr algn="l" fontAlgn="b"/>
                      <a:r>
                        <a:rPr lang="en-US" sz="1600" b="0" i="0" u="none" strike="noStrike" dirty="0">
                          <a:solidFill>
                            <a:srgbClr val="000000"/>
                          </a:solidFill>
                          <a:latin typeface="Calibri"/>
                        </a:rPr>
                        <a:t>(0.078)</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367260">
                <a:tc>
                  <a:txBody>
                    <a:bodyPr/>
                    <a:lstStyle/>
                    <a:p>
                      <a:pPr algn="l" fontAlgn="b"/>
                      <a:r>
                        <a:rPr lang="en-US" sz="1600" b="0" i="0" u="none" strike="noStrike" dirty="0">
                          <a:solidFill>
                            <a:srgbClr val="000000"/>
                          </a:solidFill>
                          <a:latin typeface="Calibri"/>
                        </a:rPr>
                        <a:t>Share of</a:t>
                      </a:r>
                      <a:r>
                        <a:rPr lang="en-US" sz="1600" b="0" i="0" u="none" strike="noStrike" baseline="0" dirty="0">
                          <a:solidFill>
                            <a:srgbClr val="000000"/>
                          </a:solidFill>
                          <a:latin typeface="Calibri"/>
                        </a:rPr>
                        <a:t> </a:t>
                      </a:r>
                      <a:r>
                        <a:rPr lang="en-US" sz="1600" b="0" i="0" u="none" strike="noStrike" baseline="0" dirty="0" err="1">
                          <a:solidFill>
                            <a:srgbClr val="000000"/>
                          </a:solidFill>
                          <a:latin typeface="Calibri"/>
                        </a:rPr>
                        <a:t>nonland</a:t>
                      </a:r>
                      <a:r>
                        <a:rPr lang="en-US" sz="1600" b="0" i="0" u="none" strike="noStrike" baseline="0" dirty="0">
                          <a:solidFill>
                            <a:srgbClr val="000000"/>
                          </a:solidFill>
                          <a:latin typeface="Calibri"/>
                        </a:rPr>
                        <a:t> assets exclusively </a:t>
                      </a:r>
                      <a:endParaRPr lang="en-US" sz="16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r>
                        <a:rPr lang="en-US" sz="1600" b="0" i="0" u="none" strike="noStrike" dirty="0">
                          <a:solidFill>
                            <a:srgbClr val="000000"/>
                          </a:solidFill>
                          <a:latin typeface="Calibri"/>
                        </a:rPr>
                        <a:t>0.037</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83980">
                <a:tc>
                  <a:txBody>
                    <a:bodyPr/>
                    <a:lstStyle/>
                    <a:p>
                      <a:pPr algn="l" fontAlgn="b"/>
                      <a:r>
                        <a:rPr lang="en-US" sz="1600" b="0" i="0" u="none" strike="noStrike" dirty="0">
                          <a:solidFill>
                            <a:srgbClr val="000000"/>
                          </a:solidFill>
                          <a:latin typeface="Calibri"/>
                        </a:rPr>
                        <a:t>   owned by women, 2007</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600" b="0" i="0" u="none" strike="noStrike" dirty="0">
                          <a:solidFill>
                            <a:srgbClr val="000000"/>
                          </a:solidFill>
                          <a:latin typeface="Calibri"/>
                        </a:rPr>
                        <a:t>(0.073)</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83980">
                <a:tc>
                  <a:txBody>
                    <a:bodyPr/>
                    <a:lstStyle/>
                    <a:p>
                      <a:pPr algn="l" fontAlgn="b"/>
                      <a:r>
                        <a:rPr lang="en-US" sz="1600" b="0" i="0" u="none" strike="noStrike" dirty="0">
                          <a:solidFill>
                            <a:srgbClr val="000000"/>
                          </a:solidFill>
                          <a:latin typeface="Calibri"/>
                        </a:rPr>
                        <a:t>Observations</a:t>
                      </a: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tabLst>
                          <a:tab pos="245745" algn="dec"/>
                        </a:tabLst>
                      </a:pPr>
                      <a:r>
                        <a:rPr lang="en-US" sz="1600" dirty="0">
                          <a:solidFill>
                            <a:srgbClr val="000000"/>
                          </a:solidFill>
                          <a:effectLst/>
                          <a:latin typeface="Calibri" panose="020F0502020204030204" pitchFamily="34" charset="0"/>
                          <a:ea typeface="Times New Roman"/>
                          <a:cs typeface="Calibri" panose="020F0502020204030204" pitchFamily="34" charset="0"/>
                        </a:rPr>
                        <a:t>3100</a:t>
                      </a:r>
                      <a:endParaRPr lang="en-US" sz="1600" dirty="0">
                        <a:effectLst/>
                        <a:latin typeface="Calibri" panose="020F0502020204030204" pitchFamily="34" charset="0"/>
                        <a:ea typeface="Calibri"/>
                        <a:cs typeface="Calibri" panose="020F0502020204030204" pitchFamily="34" charset="0"/>
                      </a:endParaRPr>
                    </a:p>
                  </a:txBody>
                  <a:tcPr marL="68580" marR="68580" marT="0" marB="0" anchor="b">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83980">
                <a:tc gridSpan="2">
                  <a:txBody>
                    <a:bodyPr/>
                    <a:lstStyle/>
                    <a:p>
                      <a:pPr algn="l" fontAlgn="b"/>
                      <a:r>
                        <a:rPr lang="en-US" sz="1600" b="0" i="0" u="none" strike="noStrike" dirty="0">
                          <a:solidFill>
                            <a:srgbClr val="000000"/>
                          </a:solidFill>
                          <a:latin typeface="Calibri"/>
                        </a:rPr>
                        <a:t>Notes: RE </a:t>
                      </a:r>
                      <a:r>
                        <a:rPr lang="en-US" sz="1600" b="0" i="0" u="none" strike="noStrike" baseline="0" dirty="0">
                          <a:solidFill>
                            <a:srgbClr val="000000"/>
                          </a:solidFill>
                          <a:latin typeface="Calibri"/>
                        </a:rPr>
                        <a:t>model</a:t>
                      </a:r>
                      <a:r>
                        <a:rPr lang="en-US" sz="1600" b="0" i="0" u="none" strike="noStrike" dirty="0">
                          <a:solidFill>
                            <a:srgbClr val="000000"/>
                          </a:solidFill>
                          <a:latin typeface="Calibri"/>
                        </a:rPr>
                        <a:t> with controls.  * significant</a:t>
                      </a:r>
                      <a:r>
                        <a:rPr lang="en-US" sz="1600" b="0" i="0" u="none" strike="noStrike" baseline="0" dirty="0">
                          <a:solidFill>
                            <a:srgbClr val="000000"/>
                          </a:solidFill>
                          <a:latin typeface="Calibri"/>
                        </a:rPr>
                        <a:t> at the 10% level; **significant at the 5% level.</a:t>
                      </a:r>
                      <a:endParaRPr lang="en-US" sz="1600" b="0" i="0" u="none" strike="noStrike" dirty="0">
                        <a:solidFill>
                          <a:srgbClr val="000000"/>
                        </a:solidFill>
                        <a:latin typeface="Calibri"/>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hMerge="1">
                  <a:txBody>
                    <a:bodyPr/>
                    <a:lstStyle/>
                    <a:p>
                      <a:pPr algn="l" fontAlgn="b"/>
                      <a:endParaRPr lang="en-US" sz="1600" b="0" i="0" u="none" strike="noStrike" dirty="0">
                        <a:solidFill>
                          <a:srgbClr val="000000"/>
                        </a:solidFill>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417866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8643C-B8F3-4C99-A6A2-C759610C60AF}"/>
              </a:ext>
            </a:extLst>
          </p:cNvPr>
          <p:cNvSpPr>
            <a:spLocks noGrp="1"/>
          </p:cNvSpPr>
          <p:nvPr>
            <p:ph type="title"/>
          </p:nvPr>
        </p:nvSpPr>
        <p:spPr>
          <a:xfrm>
            <a:off x="838200" y="235818"/>
            <a:ext cx="10515600" cy="724766"/>
          </a:xfrm>
        </p:spPr>
        <p:txBody>
          <a:bodyPr/>
          <a:lstStyle/>
          <a:p>
            <a:r>
              <a:rPr lang="en-US" dirty="0"/>
              <a:t>Lessons about gender in OSP adoption</a:t>
            </a:r>
          </a:p>
        </p:txBody>
      </p:sp>
      <p:sp>
        <p:nvSpPr>
          <p:cNvPr id="4" name="Rectangle 3">
            <a:extLst>
              <a:ext uri="{FF2B5EF4-FFF2-40B4-BE49-F238E27FC236}">
                <a16:creationId xmlns:a16="http://schemas.microsoft.com/office/drawing/2014/main" id="{D2AD8C8D-64B1-448F-8294-9874EE281F11}"/>
              </a:ext>
            </a:extLst>
          </p:cNvPr>
          <p:cNvSpPr/>
          <p:nvPr/>
        </p:nvSpPr>
        <p:spPr>
          <a:xfrm>
            <a:off x="741220" y="1109964"/>
            <a:ext cx="9215580" cy="2530949"/>
          </a:xfrm>
          <a:prstGeom prst="rect">
            <a:avLst/>
          </a:prstGeom>
        </p:spPr>
        <p:txBody>
          <a:bodyPr wrap="square">
            <a:spAutoFit/>
          </a:bodyPr>
          <a:lstStyle/>
          <a:p>
            <a:pPr marL="457200" indent="-457200">
              <a:lnSpc>
                <a:spcPct val="90000"/>
              </a:lnSpc>
              <a:spcBef>
                <a:spcPts val="1800"/>
              </a:spcBef>
              <a:buFont typeface="+mj-lt"/>
              <a:buAutoNum type="arabicPeriod" startAt="2"/>
            </a:pPr>
            <a:r>
              <a:rPr lang="en-US" sz="2400" dirty="0">
                <a:solidFill>
                  <a:schemeClr val="tx1">
                    <a:lumMod val="75000"/>
                  </a:schemeClr>
                </a:solidFill>
                <a:latin typeface="+mj-lt"/>
              </a:rPr>
              <a:t>Gender, control over land and crop choice</a:t>
            </a:r>
          </a:p>
          <a:p>
            <a:pPr lvl="1">
              <a:lnSpc>
                <a:spcPct val="90000"/>
              </a:lnSpc>
              <a:spcBef>
                <a:spcPts val="1800"/>
              </a:spcBef>
            </a:pPr>
            <a:r>
              <a:rPr lang="en-US" sz="2200" dirty="0">
                <a:solidFill>
                  <a:schemeClr val="tx1">
                    <a:lumMod val="75000"/>
                  </a:schemeClr>
                </a:solidFill>
                <a:latin typeface="+mj-lt"/>
              </a:rPr>
              <a:t>Household crop choice decisions are complex and are usually joint decisions by men and women, but with men taking the lead.  </a:t>
            </a:r>
            <a:r>
              <a:rPr lang="en-US" sz="2200" b="1" dirty="0">
                <a:solidFill>
                  <a:schemeClr val="tx1">
                    <a:lumMod val="75000"/>
                  </a:schemeClr>
                </a:solidFill>
                <a:latin typeface="+mj-lt"/>
              </a:rPr>
              <a:t>OSP adoption is most likely on plots where decisions are joint, but women play a leading role.</a:t>
            </a:r>
          </a:p>
          <a:p>
            <a:pPr marL="1150938" lvl="2" indent="-236538">
              <a:lnSpc>
                <a:spcPct val="90000"/>
              </a:lnSpc>
              <a:spcBef>
                <a:spcPts val="200"/>
              </a:spcBef>
              <a:buFont typeface="Arial" pitchFamily="34" charset="0"/>
              <a:buChar char="•"/>
            </a:pPr>
            <a:endParaRPr lang="en-US" sz="2000" dirty="0">
              <a:solidFill>
                <a:schemeClr val="tx1">
                  <a:lumMod val="75000"/>
                </a:schemeClr>
              </a:solidFill>
              <a:latin typeface="+mj-lt"/>
            </a:endParaRPr>
          </a:p>
          <a:p>
            <a:pPr marL="682625" lvl="1" indent="-225425">
              <a:lnSpc>
                <a:spcPct val="90000"/>
              </a:lnSpc>
              <a:spcBef>
                <a:spcPts val="600"/>
              </a:spcBef>
              <a:buFont typeface="Arial" pitchFamily="34" charset="0"/>
              <a:buChar char="•"/>
            </a:pPr>
            <a:endParaRPr lang="en-US" sz="2000" dirty="0">
              <a:solidFill>
                <a:schemeClr val="accent3">
                  <a:lumMod val="75000"/>
                </a:schemeClr>
              </a:solidFill>
              <a:latin typeface="+mj-lt"/>
            </a:endParaRPr>
          </a:p>
        </p:txBody>
      </p:sp>
      <p:sp>
        <p:nvSpPr>
          <p:cNvPr id="3" name="TextBox 2">
            <a:extLst>
              <a:ext uri="{FF2B5EF4-FFF2-40B4-BE49-F238E27FC236}">
                <a16:creationId xmlns:a16="http://schemas.microsoft.com/office/drawing/2014/main" id="{FCEDD036-26B6-4036-96AF-FD64BF54CD0C}"/>
              </a:ext>
            </a:extLst>
          </p:cNvPr>
          <p:cNvSpPr txBox="1"/>
          <p:nvPr/>
        </p:nvSpPr>
        <p:spPr>
          <a:xfrm>
            <a:off x="600363" y="3250163"/>
            <a:ext cx="4230255" cy="6414418"/>
          </a:xfrm>
          <a:prstGeom prst="rect">
            <a:avLst/>
          </a:prstGeom>
        </p:spPr>
        <p:txBody>
          <a:bodyPr wrap="square" rtlCol="0">
            <a:noAutofit/>
          </a:bodyPr>
          <a:lstStyle/>
          <a:p>
            <a:pPr marL="693738" lvl="1" indent="-236538">
              <a:lnSpc>
                <a:spcPct val="90000"/>
              </a:lnSpc>
              <a:spcBef>
                <a:spcPts val="2400"/>
              </a:spcBef>
              <a:buFont typeface="Arial" pitchFamily="34" charset="0"/>
              <a:buChar char="•"/>
            </a:pPr>
            <a:r>
              <a:rPr lang="en-US" dirty="0">
                <a:solidFill>
                  <a:schemeClr val="tx1">
                    <a:lumMod val="75000"/>
                  </a:schemeClr>
                </a:solidFill>
                <a:latin typeface="+mj-lt"/>
              </a:rPr>
              <a:t>Plots exclusively controlled by women are more likely to have OSP than plots exclusively controlled by a man</a:t>
            </a:r>
          </a:p>
          <a:p>
            <a:pPr marL="693738" lvl="1" indent="-236538">
              <a:lnSpc>
                <a:spcPct val="90000"/>
              </a:lnSpc>
              <a:spcBef>
                <a:spcPts val="2400"/>
              </a:spcBef>
              <a:buFont typeface="Arial" pitchFamily="34" charset="0"/>
              <a:buChar char="•"/>
            </a:pPr>
            <a:r>
              <a:rPr lang="en-US" dirty="0">
                <a:solidFill>
                  <a:schemeClr val="tx1">
                    <a:lumMod val="75000"/>
                  </a:schemeClr>
                </a:solidFill>
                <a:latin typeface="+mj-lt"/>
              </a:rPr>
              <a:t>OSP adoption is significantly more likely on plots under joint control in which a woman is the primary decisionmaker than those under joint control but where a man leads decision-making</a:t>
            </a:r>
          </a:p>
        </p:txBody>
      </p:sp>
      <p:sp>
        <p:nvSpPr>
          <p:cNvPr id="7" name="Rectangle 1">
            <a:extLst>
              <a:ext uri="{FF2B5EF4-FFF2-40B4-BE49-F238E27FC236}">
                <a16:creationId xmlns:a16="http://schemas.microsoft.com/office/drawing/2014/main" id="{4A3FB935-7C52-4E61-BB9E-476D4FA232AD}"/>
              </a:ext>
            </a:extLst>
          </p:cNvPr>
          <p:cNvSpPr>
            <a:spLocks noChangeArrowheads="1"/>
          </p:cNvSpPr>
          <p:nvPr/>
        </p:nvSpPr>
        <p:spPr bwMode="auto">
          <a:xfrm>
            <a:off x="5428672" y="3005716"/>
            <a:ext cx="61722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b="1" dirty="0">
                <a:latin typeface="Calibri" pitchFamily="34" charset="0"/>
                <a:ea typeface="Calibri" pitchFamily="34" charset="0"/>
                <a:cs typeface="Times New Roman" pitchFamily="18" charset="0"/>
              </a:rPr>
              <a:t>Table 4: OSP adoption by female ownership of nonland assets</a:t>
            </a:r>
            <a:endParaRPr lang="en-US" dirty="0">
              <a:latin typeface="Arial" pitchFamily="34" charset="0"/>
              <a:cs typeface="Arial" pitchFamily="34" charset="0"/>
            </a:endParaRPr>
          </a:p>
        </p:txBody>
      </p:sp>
      <p:graphicFrame>
        <p:nvGraphicFramePr>
          <p:cNvPr id="8" name="Table 7">
            <a:extLst>
              <a:ext uri="{FF2B5EF4-FFF2-40B4-BE49-F238E27FC236}">
                <a16:creationId xmlns:a16="http://schemas.microsoft.com/office/drawing/2014/main" id="{F42956BB-7836-484D-8F8A-5974E39F5D0B}"/>
              </a:ext>
            </a:extLst>
          </p:cNvPr>
          <p:cNvGraphicFramePr>
            <a:graphicFrameLocks noGrp="1"/>
          </p:cNvGraphicFramePr>
          <p:nvPr>
            <p:extLst>
              <p:ext uri="{D42A27DB-BD31-4B8C-83A1-F6EECF244321}">
                <p14:modId xmlns:p14="http://schemas.microsoft.com/office/powerpoint/2010/main" val="560458062"/>
              </p:ext>
            </p:extLst>
          </p:nvPr>
        </p:nvGraphicFramePr>
        <p:xfrm>
          <a:off x="5200072" y="3463615"/>
          <a:ext cx="6096001" cy="3249834"/>
        </p:xfrm>
        <a:graphic>
          <a:graphicData uri="http://schemas.openxmlformats.org/drawingml/2006/table">
            <a:tbl>
              <a:tblPr/>
              <a:tblGrid>
                <a:gridCol w="3341915">
                  <a:extLst>
                    <a:ext uri="{9D8B030D-6E8A-4147-A177-3AD203B41FA5}">
                      <a16:colId xmlns:a16="http://schemas.microsoft.com/office/drawing/2014/main" val="20000"/>
                    </a:ext>
                  </a:extLst>
                </a:gridCol>
                <a:gridCol w="1458686">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tblGrid>
              <a:tr h="381000">
                <a:tc>
                  <a:txBody>
                    <a:bodyPr/>
                    <a:lstStyle/>
                    <a:p>
                      <a:pPr algn="l" fontAlgn="b"/>
                      <a:r>
                        <a:rPr lang="en-US" sz="1600" b="0" i="0" u="none" strike="noStrike" dirty="0" err="1">
                          <a:solidFill>
                            <a:srgbClr val="000000"/>
                          </a:solidFill>
                          <a:latin typeface="Calibri"/>
                        </a:rPr>
                        <a:t>Dep</a:t>
                      </a:r>
                      <a:r>
                        <a:rPr lang="en-US" sz="1600" b="0" i="0" u="none" strike="noStrike" baseline="0" dirty="0">
                          <a:solidFill>
                            <a:srgbClr val="000000"/>
                          </a:solidFill>
                          <a:latin typeface="Calibri"/>
                        </a:rPr>
                        <a:t> </a:t>
                      </a:r>
                      <a:r>
                        <a:rPr lang="en-US" sz="1600" b="0" i="0" u="none" strike="noStrike" baseline="0" dirty="0" err="1">
                          <a:solidFill>
                            <a:srgbClr val="000000"/>
                          </a:solidFill>
                          <a:latin typeface="Calibri"/>
                        </a:rPr>
                        <a:t>Var</a:t>
                      </a:r>
                      <a:r>
                        <a:rPr lang="en-US" sz="1600" b="0" i="0" u="none" strike="noStrike" baseline="0" dirty="0">
                          <a:solidFill>
                            <a:srgbClr val="000000"/>
                          </a:solidFill>
                          <a:latin typeface="Calibri"/>
                        </a:rPr>
                        <a:t>: Grow OSP on this</a:t>
                      </a:r>
                      <a:endParaRPr lang="en-US" sz="1600" b="0" i="0" u="none" strike="noStrike" dirty="0">
                        <a:solidFill>
                          <a:srgbClr val="000000"/>
                        </a:solidFill>
                        <a:latin typeface="Calibri"/>
                      </a:endParaRPr>
                    </a:p>
                  </a:txBody>
                  <a:tcPr marL="4413" marR="4413" marT="4413"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r>
                        <a:rPr lang="en-US" sz="1600" b="0" i="0" u="none" strike="noStrike" dirty="0">
                          <a:solidFill>
                            <a:srgbClr val="000000"/>
                          </a:solidFill>
                          <a:latin typeface="Calibri"/>
                        </a:rPr>
                        <a:t>Treated households</a:t>
                      </a:r>
                    </a:p>
                  </a:txBody>
                  <a:tcPr marL="4413" marR="4413" marT="4413"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b"/>
                      <a:r>
                        <a:rPr lang="en-US" sz="1600" b="0" i="0" u="none" strike="noStrike" dirty="0">
                          <a:solidFill>
                            <a:srgbClr val="000000"/>
                          </a:solidFill>
                          <a:latin typeface="Calibri" panose="020F0502020204030204" pitchFamily="34" charset="0"/>
                          <a:cs typeface="Calibri" panose="020F0502020204030204" pitchFamily="34" charset="0"/>
                        </a:rPr>
                        <a:t>Treated households that have adopted OSP</a:t>
                      </a:r>
                    </a:p>
                  </a:txBody>
                  <a:tcPr marL="4413" marR="4413" marT="4413"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0"/>
                  </a:ext>
                </a:extLst>
              </a:tr>
              <a:tr h="130724">
                <a:tc>
                  <a:txBody>
                    <a:bodyPr/>
                    <a:lstStyle/>
                    <a:p>
                      <a:pPr algn="l" fontAlgn="b"/>
                      <a:r>
                        <a:rPr lang="en-US" sz="1600" b="0" i="0" u="none" strike="noStrike" dirty="0">
                          <a:solidFill>
                            <a:srgbClr val="000000"/>
                          </a:solidFill>
                          <a:latin typeface="Calibri"/>
                        </a:rPr>
                        <a:t>                 parcel</a:t>
                      </a:r>
                    </a:p>
                  </a:txBody>
                  <a:tcPr marL="4413" marR="4413" marT="4413"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Calibri"/>
                        </a:rPr>
                        <a:t>(1)</a:t>
                      </a:r>
                    </a:p>
                  </a:txBody>
                  <a:tcPr marL="4413" marR="4413" marT="4413"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Calibri"/>
                        </a:rPr>
                        <a:t>(2)</a:t>
                      </a:r>
                    </a:p>
                  </a:txBody>
                  <a:tcPr marL="4413" marR="4413" marT="4413"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7259">
                <a:tc>
                  <a:txBody>
                    <a:bodyPr/>
                    <a:lstStyle/>
                    <a:p>
                      <a:pPr algn="l" fontAlgn="b"/>
                      <a:r>
                        <a:rPr lang="en-US" sz="1600" b="0" i="0" u="none" strike="noStrike" dirty="0">
                          <a:solidFill>
                            <a:srgbClr val="000000"/>
                          </a:solidFill>
                          <a:latin typeface="Calibri"/>
                        </a:rPr>
                        <a:t>Parcel</a:t>
                      </a:r>
                      <a:r>
                        <a:rPr lang="en-US" sz="1600" b="0" i="0" u="none" strike="noStrike" baseline="0" dirty="0">
                          <a:solidFill>
                            <a:srgbClr val="000000"/>
                          </a:solidFill>
                          <a:latin typeface="Calibri"/>
                        </a:rPr>
                        <a:t> control: female only</a:t>
                      </a:r>
                      <a:endParaRPr lang="en-US" sz="1600" b="0" i="0" u="none" strike="noStrike" dirty="0">
                        <a:solidFill>
                          <a:srgbClr val="000000"/>
                        </a:solidFill>
                        <a:latin typeface="Calibri"/>
                      </a:endParaRPr>
                    </a:p>
                  </a:txBody>
                  <a:tcPr marL="4413" marR="4413" marT="4413"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1600" b="0" i="0" u="none" strike="noStrike" dirty="0">
                          <a:solidFill>
                            <a:srgbClr val="000000"/>
                          </a:solidFill>
                          <a:latin typeface="Calibri"/>
                        </a:rPr>
                        <a:t>0.027</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1600" b="0" i="0" u="none" strike="noStrike" dirty="0">
                          <a:solidFill>
                            <a:srgbClr val="000000"/>
                          </a:solidFill>
                          <a:latin typeface="Calibri"/>
                        </a:rPr>
                        <a:t>0.018</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2"/>
                  </a:ext>
                </a:extLst>
              </a:tr>
              <a:tr h="130724">
                <a:tc>
                  <a:txBody>
                    <a:bodyPr/>
                    <a:lstStyle/>
                    <a:p>
                      <a:pPr algn="l" fontAlgn="b"/>
                      <a:endParaRPr lang="en-US" sz="1600" b="0" i="0" u="none" strike="noStrike" dirty="0">
                        <a:solidFill>
                          <a:srgbClr val="000000"/>
                        </a:solidFill>
                        <a:latin typeface="Calibri"/>
                      </a:endParaRPr>
                    </a:p>
                  </a:txBody>
                  <a:tcPr marL="4413" marR="4413" marT="4413" marB="0" anchor="b">
                    <a:lnL>
                      <a:noFill/>
                    </a:lnL>
                    <a:lnR>
                      <a:noFill/>
                    </a:lnR>
                    <a:lnT>
                      <a:noFill/>
                    </a:lnT>
                    <a:lnB>
                      <a:noFill/>
                    </a:lnB>
                  </a:tcPr>
                </a:tc>
                <a:tc>
                  <a:txBody>
                    <a:bodyPr/>
                    <a:lstStyle/>
                    <a:p>
                      <a:pPr algn="ctr" fontAlgn="t"/>
                      <a:r>
                        <a:rPr lang="en-US" sz="1600" b="0" i="0" u="none" strike="noStrike" dirty="0">
                          <a:solidFill>
                            <a:srgbClr val="000000"/>
                          </a:solidFill>
                          <a:latin typeface="Calibri"/>
                        </a:rPr>
                        <a:t>(0.027)</a:t>
                      </a:r>
                    </a:p>
                  </a:txBody>
                  <a:tcPr marL="9525" marR="9525" marT="9525" marB="0">
                    <a:lnL>
                      <a:noFill/>
                    </a:lnL>
                    <a:lnR>
                      <a:noFill/>
                    </a:lnR>
                    <a:lnT>
                      <a:noFill/>
                    </a:lnT>
                    <a:lnB>
                      <a:noFill/>
                    </a:lnB>
                  </a:tcPr>
                </a:tc>
                <a:tc>
                  <a:txBody>
                    <a:bodyPr/>
                    <a:lstStyle/>
                    <a:p>
                      <a:pPr algn="ctr" fontAlgn="t"/>
                      <a:r>
                        <a:rPr lang="en-US" sz="1600" b="0" i="0" u="none" strike="noStrike" dirty="0">
                          <a:solidFill>
                            <a:srgbClr val="000000"/>
                          </a:solidFill>
                          <a:latin typeface="Calibri"/>
                        </a:rPr>
                        <a:t>(0.028)</a:t>
                      </a:r>
                    </a:p>
                  </a:txBody>
                  <a:tcPr marL="9525" marR="9525" marT="9525" marB="0">
                    <a:lnL>
                      <a:noFill/>
                    </a:lnL>
                    <a:lnR>
                      <a:noFill/>
                    </a:lnR>
                    <a:lnT>
                      <a:noFill/>
                    </a:lnT>
                    <a:lnB>
                      <a:noFill/>
                    </a:lnB>
                  </a:tcPr>
                </a:tc>
                <a:extLst>
                  <a:ext uri="{0D108BD9-81ED-4DB2-BD59-A6C34878D82A}">
                    <a16:rowId xmlns:a16="http://schemas.microsoft.com/office/drawing/2014/main" val="10003"/>
                  </a:ext>
                </a:extLst>
              </a:tr>
              <a:tr h="137259">
                <a:tc>
                  <a:txBody>
                    <a:bodyPr/>
                    <a:lstStyle/>
                    <a:p>
                      <a:pPr algn="l" fontAlgn="b"/>
                      <a:r>
                        <a:rPr lang="en-US" sz="1600" b="0" i="0" u="none" strike="noStrike" dirty="0">
                          <a:solidFill>
                            <a:srgbClr val="000000"/>
                          </a:solidFill>
                          <a:latin typeface="Calibri"/>
                        </a:rPr>
                        <a:t>Parcel</a:t>
                      </a:r>
                      <a:r>
                        <a:rPr lang="en-US" sz="1600" b="0" i="0" u="none" strike="noStrike" baseline="0" dirty="0">
                          <a:solidFill>
                            <a:srgbClr val="000000"/>
                          </a:solidFill>
                          <a:latin typeface="Calibri"/>
                        </a:rPr>
                        <a:t> control: male only</a:t>
                      </a:r>
                      <a:endParaRPr lang="en-US" sz="1600" b="0" i="0" u="none" strike="noStrike" dirty="0">
                        <a:solidFill>
                          <a:srgbClr val="000000"/>
                        </a:solidFill>
                        <a:latin typeface="Calibri"/>
                      </a:endParaRPr>
                    </a:p>
                  </a:txBody>
                  <a:tcPr marL="4413" marR="4413" marT="4413" marB="0" anchor="b">
                    <a:lnL>
                      <a:noFill/>
                    </a:lnL>
                    <a:lnR>
                      <a:noFill/>
                    </a:lnR>
                    <a:lnT>
                      <a:noFill/>
                    </a:lnT>
                    <a:lnB>
                      <a:noFill/>
                    </a:lnB>
                    <a:noFill/>
                  </a:tcPr>
                </a:tc>
                <a:tc>
                  <a:txBody>
                    <a:bodyPr/>
                    <a:lstStyle/>
                    <a:p>
                      <a:pPr algn="ctr" fontAlgn="b"/>
                      <a:r>
                        <a:rPr lang="en-US" sz="1600" b="0" i="0" u="none" strike="noStrike" dirty="0">
                          <a:solidFill>
                            <a:srgbClr val="000000"/>
                          </a:solidFill>
                          <a:latin typeface="Calibri"/>
                        </a:rPr>
                        <a:t>-0.074</a:t>
                      </a:r>
                    </a:p>
                  </a:txBody>
                  <a:tcPr marL="9525" marR="9525" marT="9525" marB="0" anchor="b">
                    <a:lnL>
                      <a:noFill/>
                    </a:lnL>
                    <a:lnR>
                      <a:noFill/>
                    </a:lnR>
                    <a:lnT>
                      <a:noFill/>
                    </a:lnT>
                    <a:lnB>
                      <a:noFill/>
                    </a:lnB>
                    <a:noFill/>
                  </a:tcPr>
                </a:tc>
                <a:tc>
                  <a:txBody>
                    <a:bodyPr/>
                    <a:lstStyle/>
                    <a:p>
                      <a:pPr algn="ctr" fontAlgn="b"/>
                      <a:r>
                        <a:rPr lang="en-US" sz="1600" b="0" i="0" u="none" strike="noStrike" dirty="0">
                          <a:solidFill>
                            <a:srgbClr val="000000"/>
                          </a:solidFill>
                          <a:latin typeface="Calibri"/>
                        </a:rPr>
                        <a:t>-0.147**</a:t>
                      </a:r>
                    </a:p>
                  </a:txBody>
                  <a:tcPr marL="9525" marR="9525" marT="9525" marB="0" anchor="b">
                    <a:lnL>
                      <a:noFill/>
                    </a:lnL>
                    <a:lnR>
                      <a:noFill/>
                    </a:lnR>
                    <a:lnT>
                      <a:noFill/>
                    </a:lnT>
                    <a:lnB>
                      <a:noFill/>
                    </a:lnB>
                    <a:noFill/>
                  </a:tcPr>
                </a:tc>
                <a:extLst>
                  <a:ext uri="{0D108BD9-81ED-4DB2-BD59-A6C34878D82A}">
                    <a16:rowId xmlns:a16="http://schemas.microsoft.com/office/drawing/2014/main" val="10004"/>
                  </a:ext>
                </a:extLst>
              </a:tr>
              <a:tr h="130724">
                <a:tc>
                  <a:txBody>
                    <a:bodyPr/>
                    <a:lstStyle/>
                    <a:p>
                      <a:pPr algn="l" fontAlgn="b"/>
                      <a:endParaRPr lang="en-US" sz="1600" b="0" i="0" u="none" strike="noStrike" dirty="0">
                        <a:solidFill>
                          <a:srgbClr val="000000"/>
                        </a:solidFill>
                        <a:latin typeface="Calibri"/>
                      </a:endParaRPr>
                    </a:p>
                  </a:txBody>
                  <a:tcPr marL="4413" marR="4413" marT="4413" marB="0" anchor="b">
                    <a:lnL>
                      <a:noFill/>
                    </a:lnL>
                    <a:lnR>
                      <a:noFill/>
                    </a:lnR>
                    <a:lnT>
                      <a:noFill/>
                    </a:lnT>
                    <a:lnB>
                      <a:noFill/>
                    </a:lnB>
                    <a:noFill/>
                  </a:tcPr>
                </a:tc>
                <a:tc>
                  <a:txBody>
                    <a:bodyPr/>
                    <a:lstStyle/>
                    <a:p>
                      <a:pPr algn="ctr" fontAlgn="t"/>
                      <a:r>
                        <a:rPr lang="en-US" sz="1600" b="0" i="0" u="none" strike="noStrike" dirty="0">
                          <a:solidFill>
                            <a:srgbClr val="000000"/>
                          </a:solidFill>
                          <a:latin typeface="Calibri"/>
                        </a:rPr>
                        <a:t>(0.054)</a:t>
                      </a:r>
                    </a:p>
                  </a:txBody>
                  <a:tcPr marL="9525" marR="9525" marT="9525" marB="0">
                    <a:lnL>
                      <a:noFill/>
                    </a:lnL>
                    <a:lnR>
                      <a:noFill/>
                    </a:lnR>
                    <a:lnT>
                      <a:noFill/>
                    </a:lnT>
                    <a:lnB>
                      <a:noFill/>
                    </a:lnB>
                    <a:noFill/>
                  </a:tcPr>
                </a:tc>
                <a:tc>
                  <a:txBody>
                    <a:bodyPr/>
                    <a:lstStyle/>
                    <a:p>
                      <a:pPr algn="ctr" fontAlgn="t"/>
                      <a:r>
                        <a:rPr lang="en-US" sz="1600" b="0" i="0" u="none" strike="noStrike" dirty="0">
                          <a:solidFill>
                            <a:srgbClr val="000000"/>
                          </a:solidFill>
                          <a:latin typeface="Calibri"/>
                        </a:rPr>
                        <a:t>(0.068)</a:t>
                      </a:r>
                    </a:p>
                  </a:txBody>
                  <a:tcPr marL="9525" marR="9525" marT="9525" marB="0">
                    <a:lnL>
                      <a:noFill/>
                    </a:lnL>
                    <a:lnR>
                      <a:noFill/>
                    </a:lnR>
                    <a:lnT>
                      <a:noFill/>
                    </a:lnT>
                    <a:lnB>
                      <a:noFill/>
                    </a:lnB>
                    <a:noFill/>
                  </a:tcPr>
                </a:tc>
                <a:extLst>
                  <a:ext uri="{0D108BD9-81ED-4DB2-BD59-A6C34878D82A}">
                    <a16:rowId xmlns:a16="http://schemas.microsoft.com/office/drawing/2014/main" val="10005"/>
                  </a:ext>
                </a:extLst>
              </a:tr>
              <a:tr h="137259">
                <a:tc>
                  <a:txBody>
                    <a:bodyPr/>
                    <a:lstStyle/>
                    <a:p>
                      <a:pPr algn="l" fontAlgn="b"/>
                      <a:r>
                        <a:rPr lang="en-US" sz="1600" b="0" i="0" u="none" strike="noStrike" dirty="0">
                          <a:solidFill>
                            <a:srgbClr val="000000"/>
                          </a:solidFill>
                          <a:latin typeface="Calibri"/>
                        </a:rPr>
                        <a:t>Parcel control: joint, female 1</a:t>
                      </a:r>
                      <a:r>
                        <a:rPr lang="en-US" sz="1600" b="0" i="0" u="none" strike="noStrike" baseline="30000" dirty="0">
                          <a:solidFill>
                            <a:srgbClr val="000000"/>
                          </a:solidFill>
                          <a:latin typeface="Calibri"/>
                        </a:rPr>
                        <a:t>st</a:t>
                      </a:r>
                      <a:endParaRPr lang="en-US" sz="1600" b="0" i="0" u="none" strike="noStrike" dirty="0">
                        <a:solidFill>
                          <a:srgbClr val="000000"/>
                        </a:solidFill>
                        <a:latin typeface="Calibri"/>
                      </a:endParaRPr>
                    </a:p>
                  </a:txBody>
                  <a:tcPr marL="4413" marR="4413" marT="4413" marB="0" anchor="b">
                    <a:lnL>
                      <a:noFill/>
                    </a:lnL>
                    <a:lnR>
                      <a:noFill/>
                    </a:lnR>
                    <a:lnT>
                      <a:noFill/>
                    </a:lnT>
                    <a:lnB>
                      <a:noFill/>
                    </a:lnB>
                    <a:noFill/>
                  </a:tcPr>
                </a:tc>
                <a:tc>
                  <a:txBody>
                    <a:bodyPr/>
                    <a:lstStyle/>
                    <a:p>
                      <a:pPr algn="ctr" fontAlgn="b"/>
                      <a:r>
                        <a:rPr lang="en-US" sz="1600" b="0" i="0" u="none" strike="noStrike" dirty="0">
                          <a:solidFill>
                            <a:srgbClr val="000000"/>
                          </a:solidFill>
                          <a:latin typeface="Calibri"/>
                        </a:rPr>
                        <a:t>0.058**</a:t>
                      </a:r>
                    </a:p>
                  </a:txBody>
                  <a:tcPr marL="9525" marR="9525" marT="9525" marB="0" anchor="b">
                    <a:lnL>
                      <a:noFill/>
                    </a:lnL>
                    <a:lnR>
                      <a:noFill/>
                    </a:lnR>
                    <a:lnT>
                      <a:noFill/>
                    </a:lnT>
                    <a:lnB>
                      <a:noFill/>
                    </a:lnB>
                    <a:noFill/>
                  </a:tcPr>
                </a:tc>
                <a:tc>
                  <a:txBody>
                    <a:bodyPr/>
                    <a:lstStyle/>
                    <a:p>
                      <a:pPr algn="ctr" fontAlgn="b"/>
                      <a:r>
                        <a:rPr lang="en-US" sz="1600" b="0" i="0" u="none" strike="noStrike" dirty="0">
                          <a:solidFill>
                            <a:srgbClr val="000000"/>
                          </a:solidFill>
                          <a:latin typeface="Calibri"/>
                        </a:rPr>
                        <a:t>0.040</a:t>
                      </a:r>
                    </a:p>
                  </a:txBody>
                  <a:tcPr marL="9525" marR="9525" marT="9525" marB="0" anchor="b">
                    <a:lnL>
                      <a:noFill/>
                    </a:lnL>
                    <a:lnR>
                      <a:noFill/>
                    </a:lnR>
                    <a:lnT>
                      <a:noFill/>
                    </a:lnT>
                    <a:lnB>
                      <a:noFill/>
                    </a:lnB>
                    <a:noFill/>
                  </a:tcPr>
                </a:tc>
                <a:extLst>
                  <a:ext uri="{0D108BD9-81ED-4DB2-BD59-A6C34878D82A}">
                    <a16:rowId xmlns:a16="http://schemas.microsoft.com/office/drawing/2014/main" val="10006"/>
                  </a:ext>
                </a:extLst>
              </a:tr>
              <a:tr h="130724">
                <a:tc>
                  <a:txBody>
                    <a:bodyPr/>
                    <a:lstStyle/>
                    <a:p>
                      <a:pPr algn="l" fontAlgn="b"/>
                      <a:endParaRPr lang="en-US" sz="1600" b="0" i="0" u="none" strike="noStrike" dirty="0">
                        <a:solidFill>
                          <a:srgbClr val="000000"/>
                        </a:solidFill>
                        <a:latin typeface="Calibri"/>
                      </a:endParaRPr>
                    </a:p>
                  </a:txBody>
                  <a:tcPr marL="4413" marR="4413" marT="4413" marB="0" anchor="b">
                    <a:lnL>
                      <a:noFill/>
                    </a:lnL>
                    <a:lnR>
                      <a:noFill/>
                    </a:lnR>
                    <a:lnT>
                      <a:noFill/>
                    </a:lnT>
                    <a:lnB>
                      <a:noFill/>
                    </a:lnB>
                    <a:noFill/>
                  </a:tcPr>
                </a:tc>
                <a:tc>
                  <a:txBody>
                    <a:bodyPr/>
                    <a:lstStyle/>
                    <a:p>
                      <a:pPr algn="ctr" fontAlgn="t"/>
                      <a:r>
                        <a:rPr lang="en-US" sz="1600" b="0" i="0" u="none" strike="noStrike" dirty="0">
                          <a:solidFill>
                            <a:srgbClr val="000000"/>
                          </a:solidFill>
                          <a:latin typeface="Calibri"/>
                        </a:rPr>
                        <a:t>(0.026)</a:t>
                      </a:r>
                    </a:p>
                  </a:txBody>
                  <a:tcPr marL="9525" marR="9525" marT="9525" marB="0">
                    <a:lnL>
                      <a:noFill/>
                    </a:lnL>
                    <a:lnR>
                      <a:noFill/>
                    </a:lnR>
                    <a:lnT>
                      <a:noFill/>
                    </a:lnT>
                    <a:lnB>
                      <a:noFill/>
                    </a:lnB>
                    <a:noFill/>
                  </a:tcPr>
                </a:tc>
                <a:tc>
                  <a:txBody>
                    <a:bodyPr/>
                    <a:lstStyle/>
                    <a:p>
                      <a:pPr algn="ctr" fontAlgn="t"/>
                      <a:r>
                        <a:rPr lang="en-US" sz="1600" b="0" i="0" u="none" strike="noStrike" dirty="0">
                          <a:solidFill>
                            <a:srgbClr val="000000"/>
                          </a:solidFill>
                          <a:latin typeface="Calibri"/>
                        </a:rPr>
                        <a:t>(0.025)</a:t>
                      </a:r>
                    </a:p>
                  </a:txBody>
                  <a:tcPr marL="9525" marR="9525" marT="9525" marB="0">
                    <a:lnL>
                      <a:noFill/>
                    </a:lnL>
                    <a:lnR>
                      <a:noFill/>
                    </a:lnR>
                    <a:lnT>
                      <a:noFill/>
                    </a:lnT>
                    <a:lnB>
                      <a:noFill/>
                    </a:lnB>
                    <a:noFill/>
                  </a:tcPr>
                </a:tc>
                <a:extLst>
                  <a:ext uri="{0D108BD9-81ED-4DB2-BD59-A6C34878D82A}">
                    <a16:rowId xmlns:a16="http://schemas.microsoft.com/office/drawing/2014/main" val="10007"/>
                  </a:ext>
                </a:extLst>
              </a:tr>
              <a:tr h="130724">
                <a:tc>
                  <a:txBody>
                    <a:bodyPr/>
                    <a:lstStyle/>
                    <a:p>
                      <a:pPr algn="l" fontAlgn="b"/>
                      <a:r>
                        <a:rPr lang="en-US" sz="1600" b="0" i="0" u="none" strike="noStrike" dirty="0">
                          <a:solidFill>
                            <a:srgbClr val="000000"/>
                          </a:solidFill>
                          <a:latin typeface="Calibri"/>
                        </a:rPr>
                        <a:t>Observations</a:t>
                      </a:r>
                    </a:p>
                  </a:txBody>
                  <a:tcPr marL="4413" marR="4413" marT="4413"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Calibri"/>
                        </a:rPr>
                        <a:t>3707</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Calibri"/>
                        </a:rPr>
                        <a:t>2283</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30724">
                <a:tc gridSpan="3">
                  <a:txBody>
                    <a:bodyPr/>
                    <a:lstStyle/>
                    <a:p>
                      <a:pPr algn="l" fontAlgn="b"/>
                      <a:r>
                        <a:rPr lang="en-US" sz="1600" b="0" i="0" u="none" strike="noStrike" dirty="0">
                          <a:solidFill>
                            <a:srgbClr val="000000"/>
                          </a:solidFill>
                          <a:latin typeface="Calibri"/>
                        </a:rPr>
                        <a:t> Notes: Other control variables not reported.</a:t>
                      </a:r>
                    </a:p>
                  </a:txBody>
                  <a:tcPr marL="4413" marR="4413" marT="4413"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algn="ctr" fontAlgn="b"/>
                      <a:endParaRPr lang="en-US" sz="1600" b="0" i="0" u="none" strike="noStrike" dirty="0">
                        <a:solidFill>
                          <a:srgbClr val="000000"/>
                        </a:solidFill>
                        <a:latin typeface="Calibri"/>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pPr algn="ctr" fontAlgn="b"/>
                      <a:endParaRPr lang="en-US" sz="1600" b="0" i="0" u="none" strike="noStrike" dirty="0">
                        <a:solidFill>
                          <a:srgbClr val="000000"/>
                        </a:solidFill>
                        <a:latin typeface="Calibri"/>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032871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8643C-B8F3-4C99-A6A2-C759610C60AF}"/>
              </a:ext>
            </a:extLst>
          </p:cNvPr>
          <p:cNvSpPr>
            <a:spLocks noGrp="1"/>
          </p:cNvSpPr>
          <p:nvPr>
            <p:ph type="title"/>
          </p:nvPr>
        </p:nvSpPr>
        <p:spPr>
          <a:xfrm>
            <a:off x="838200" y="235818"/>
            <a:ext cx="10515600" cy="724766"/>
          </a:xfrm>
        </p:spPr>
        <p:txBody>
          <a:bodyPr/>
          <a:lstStyle/>
          <a:p>
            <a:r>
              <a:rPr lang="en-US" dirty="0"/>
              <a:t>Lessons about gender in OSP diffusion</a:t>
            </a:r>
          </a:p>
        </p:txBody>
      </p:sp>
      <p:sp>
        <p:nvSpPr>
          <p:cNvPr id="4" name="Rectangle 3">
            <a:extLst>
              <a:ext uri="{FF2B5EF4-FFF2-40B4-BE49-F238E27FC236}">
                <a16:creationId xmlns:a16="http://schemas.microsoft.com/office/drawing/2014/main" id="{D2AD8C8D-64B1-448F-8294-9874EE281F11}"/>
              </a:ext>
            </a:extLst>
          </p:cNvPr>
          <p:cNvSpPr/>
          <p:nvPr/>
        </p:nvSpPr>
        <p:spPr>
          <a:xfrm>
            <a:off x="1369293" y="1109964"/>
            <a:ext cx="9215580" cy="2149306"/>
          </a:xfrm>
          <a:prstGeom prst="rect">
            <a:avLst/>
          </a:prstGeom>
        </p:spPr>
        <p:txBody>
          <a:bodyPr wrap="square">
            <a:spAutoFit/>
          </a:bodyPr>
          <a:lstStyle/>
          <a:p>
            <a:pPr>
              <a:lnSpc>
                <a:spcPct val="90000"/>
              </a:lnSpc>
              <a:spcBef>
                <a:spcPts val="1800"/>
              </a:spcBef>
            </a:pPr>
            <a:r>
              <a:rPr lang="en-US" sz="2400" dirty="0">
                <a:solidFill>
                  <a:schemeClr val="tx1">
                    <a:lumMod val="75000"/>
                  </a:schemeClr>
                </a:solidFill>
                <a:latin typeface="+mj-lt"/>
              </a:rPr>
              <a:t>3.   Role of gender in diffusion of OSP to other households</a:t>
            </a:r>
          </a:p>
          <a:p>
            <a:pPr marL="693738" lvl="1" indent="-236538">
              <a:lnSpc>
                <a:spcPct val="90000"/>
              </a:lnSpc>
              <a:spcBef>
                <a:spcPts val="1200"/>
              </a:spcBef>
              <a:buFont typeface="Arial" pitchFamily="34" charset="0"/>
              <a:buChar char="•"/>
            </a:pPr>
            <a:r>
              <a:rPr lang="en-US" sz="2200" dirty="0">
                <a:solidFill>
                  <a:schemeClr val="tx1">
                    <a:lumMod val="75000"/>
                  </a:schemeClr>
                </a:solidFill>
                <a:latin typeface="+mj-lt"/>
              </a:rPr>
              <a:t>Households in which women have more bargaining power based on nonland assets (and not land assets) are more likely to share OSP vines with other households</a:t>
            </a:r>
          </a:p>
          <a:p>
            <a:pPr marL="1150938" lvl="2" indent="-236538">
              <a:lnSpc>
                <a:spcPct val="90000"/>
              </a:lnSpc>
              <a:spcBef>
                <a:spcPts val="200"/>
              </a:spcBef>
              <a:buFont typeface="Arial" pitchFamily="34" charset="0"/>
              <a:buChar char="•"/>
            </a:pPr>
            <a:endParaRPr lang="en-US" sz="2000" dirty="0">
              <a:solidFill>
                <a:schemeClr val="tx1">
                  <a:lumMod val="75000"/>
                </a:schemeClr>
              </a:solidFill>
              <a:latin typeface="+mj-lt"/>
            </a:endParaRPr>
          </a:p>
          <a:p>
            <a:pPr marL="682625" lvl="1" indent="-225425">
              <a:lnSpc>
                <a:spcPct val="90000"/>
              </a:lnSpc>
              <a:spcBef>
                <a:spcPts val="600"/>
              </a:spcBef>
              <a:buFont typeface="Arial" pitchFamily="34" charset="0"/>
              <a:buChar char="•"/>
            </a:pPr>
            <a:endParaRPr lang="en-US" sz="2000" dirty="0">
              <a:solidFill>
                <a:schemeClr val="accent3">
                  <a:lumMod val="75000"/>
                </a:schemeClr>
              </a:solidFill>
              <a:latin typeface="+mj-lt"/>
            </a:endParaRPr>
          </a:p>
        </p:txBody>
      </p:sp>
      <p:sp>
        <p:nvSpPr>
          <p:cNvPr id="6" name="Rectangle 1">
            <a:extLst>
              <a:ext uri="{FF2B5EF4-FFF2-40B4-BE49-F238E27FC236}">
                <a16:creationId xmlns:a16="http://schemas.microsoft.com/office/drawing/2014/main" id="{07DBB193-5500-4794-A75A-A6E7F86FFBE5}"/>
              </a:ext>
            </a:extLst>
          </p:cNvPr>
          <p:cNvSpPr>
            <a:spLocks noChangeArrowheads="1"/>
          </p:cNvSpPr>
          <p:nvPr/>
        </p:nvSpPr>
        <p:spPr bwMode="auto">
          <a:xfrm>
            <a:off x="2438400" y="2894107"/>
            <a:ext cx="66294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b="1" dirty="0">
                <a:latin typeface="Calibri" pitchFamily="34" charset="0"/>
                <a:ea typeface="Calibri" pitchFamily="34" charset="0"/>
                <a:cs typeface="Times New Roman" pitchFamily="18" charset="0"/>
              </a:rPr>
              <a:t>Table 8: Gender-based differences in diffusion of OSP, 2007-2009</a:t>
            </a:r>
            <a:endParaRPr lang="en-US" dirty="0">
              <a:latin typeface="Arial" pitchFamily="34" charset="0"/>
              <a:cs typeface="Arial" pitchFamily="34" charset="0"/>
            </a:endParaRPr>
          </a:p>
        </p:txBody>
      </p:sp>
      <p:graphicFrame>
        <p:nvGraphicFramePr>
          <p:cNvPr id="7" name="Table 6">
            <a:extLst>
              <a:ext uri="{FF2B5EF4-FFF2-40B4-BE49-F238E27FC236}">
                <a16:creationId xmlns:a16="http://schemas.microsoft.com/office/drawing/2014/main" id="{4269FD2F-73E7-4B37-997C-24BF6920319E}"/>
              </a:ext>
            </a:extLst>
          </p:cNvPr>
          <p:cNvGraphicFramePr>
            <a:graphicFrameLocks noGrp="1"/>
          </p:cNvGraphicFramePr>
          <p:nvPr>
            <p:extLst>
              <p:ext uri="{D42A27DB-BD31-4B8C-83A1-F6EECF244321}">
                <p14:modId xmlns:p14="http://schemas.microsoft.com/office/powerpoint/2010/main" val="2155702109"/>
              </p:ext>
            </p:extLst>
          </p:nvPr>
        </p:nvGraphicFramePr>
        <p:xfrm>
          <a:off x="2369513" y="3434949"/>
          <a:ext cx="6872810" cy="2987040"/>
        </p:xfrm>
        <a:graphic>
          <a:graphicData uri="http://schemas.openxmlformats.org/drawingml/2006/table">
            <a:tbl>
              <a:tblPr firstRow="1" firstCol="1" bandRow="1">
                <a:tableStyleId>{2D5ABB26-0587-4C30-8999-92F81FD0307C}</a:tableStyleId>
              </a:tblPr>
              <a:tblGrid>
                <a:gridCol w="3546500">
                  <a:extLst>
                    <a:ext uri="{9D8B030D-6E8A-4147-A177-3AD203B41FA5}">
                      <a16:colId xmlns:a16="http://schemas.microsoft.com/office/drawing/2014/main" val="1569547744"/>
                    </a:ext>
                  </a:extLst>
                </a:gridCol>
                <a:gridCol w="1636904">
                  <a:extLst>
                    <a:ext uri="{9D8B030D-6E8A-4147-A177-3AD203B41FA5}">
                      <a16:colId xmlns:a16="http://schemas.microsoft.com/office/drawing/2014/main" val="255868442"/>
                    </a:ext>
                  </a:extLst>
                </a:gridCol>
                <a:gridCol w="1689406">
                  <a:extLst>
                    <a:ext uri="{9D8B030D-6E8A-4147-A177-3AD203B41FA5}">
                      <a16:colId xmlns:a16="http://schemas.microsoft.com/office/drawing/2014/main" val="1780102110"/>
                    </a:ext>
                  </a:extLst>
                </a:gridCol>
              </a:tblGrid>
              <a:tr h="920240">
                <a:tc>
                  <a:txBody>
                    <a:bodyPr/>
                    <a:lstStyle/>
                    <a:p>
                      <a:pPr marL="0" marR="0">
                        <a:spcBef>
                          <a:spcPts val="0"/>
                        </a:spcBef>
                        <a:spcAft>
                          <a:spcPts val="0"/>
                        </a:spcAft>
                      </a:pPr>
                      <a:r>
                        <a:rPr lang="en-US" sz="1400" dirty="0">
                          <a:solidFill>
                            <a:schemeClr val="tx1"/>
                          </a:solidFill>
                          <a:effectLst/>
                        </a:rPr>
                        <a:t>Dep Var: Treated households shared OSP vines with other households</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solidFill>
                            <a:schemeClr val="tx1"/>
                          </a:solidFill>
                          <a:effectLst/>
                        </a:rPr>
                        <a:t>Women’s bargaining power based on control over land</a:t>
                      </a:r>
                    </a:p>
                    <a:p>
                      <a:pPr marL="0" marR="0" algn="ctr">
                        <a:spcBef>
                          <a:spcPts val="0"/>
                        </a:spcBef>
                        <a:spcAft>
                          <a:spcPts val="0"/>
                        </a:spcAft>
                      </a:pPr>
                      <a:r>
                        <a:rPr lang="en-US" sz="1400" dirty="0">
                          <a:solidFill>
                            <a:schemeClr val="tx1"/>
                          </a:solidFill>
                          <a:effectLst/>
                        </a:rPr>
                        <a:t> </a:t>
                      </a:r>
                    </a:p>
                    <a:p>
                      <a:pPr marL="0" marR="0" algn="ctr">
                        <a:spcBef>
                          <a:spcPts val="0"/>
                        </a:spcBef>
                        <a:spcAft>
                          <a:spcPts val="0"/>
                        </a:spcAft>
                      </a:pPr>
                      <a:r>
                        <a:rPr lang="en-US" sz="1400" dirty="0">
                          <a:solidFill>
                            <a:schemeClr val="tx1"/>
                          </a:solidFill>
                          <a:effectLst/>
                        </a:rPr>
                        <a:t>(1)</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solidFill>
                            <a:schemeClr val="tx1"/>
                          </a:solidFill>
                          <a:effectLst/>
                        </a:rPr>
                        <a:t>Women’s bargaining power based on control over nonland assets</a:t>
                      </a:r>
                    </a:p>
                    <a:p>
                      <a:pPr marL="0" marR="0" algn="ctr">
                        <a:spcBef>
                          <a:spcPts val="0"/>
                        </a:spcBef>
                        <a:spcAft>
                          <a:spcPts val="0"/>
                        </a:spcAft>
                      </a:pPr>
                      <a:r>
                        <a:rPr lang="en-US" sz="1400" dirty="0">
                          <a:solidFill>
                            <a:schemeClr val="tx1"/>
                          </a:solidFill>
                          <a:effectLst/>
                        </a:rPr>
                        <a:t>(2)</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998735"/>
                  </a:ext>
                </a:extLst>
              </a:tr>
              <a:tr h="184048">
                <a:tc rowSpan="2">
                  <a:txBody>
                    <a:bodyPr/>
                    <a:lstStyle/>
                    <a:p>
                      <a:pPr marL="0" marR="0">
                        <a:spcBef>
                          <a:spcPts val="0"/>
                        </a:spcBef>
                        <a:spcAft>
                          <a:spcPts val="0"/>
                        </a:spcAft>
                      </a:pPr>
                      <a:r>
                        <a:rPr lang="en-US" sz="1200" dirty="0">
                          <a:solidFill>
                            <a:schemeClr val="tx1"/>
                          </a:solidFill>
                          <a:effectLst/>
                        </a:rPr>
                        <a:t>Fraction of value of land exclusively owned </a:t>
                      </a:r>
                    </a:p>
                    <a:p>
                      <a:pPr marL="0" marR="0">
                        <a:spcBef>
                          <a:spcPts val="0"/>
                        </a:spcBef>
                        <a:spcAft>
                          <a:spcPts val="0"/>
                        </a:spcAft>
                      </a:pPr>
                      <a:r>
                        <a:rPr lang="en-US" sz="1200" dirty="0">
                          <a:solidFill>
                            <a:schemeClr val="tx1"/>
                          </a:solidFill>
                          <a:effectLst/>
                        </a:rPr>
                        <a:t>   by the woman in 2007</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rowSpan="2">
                  <a:txBody>
                    <a:bodyPr/>
                    <a:lstStyle/>
                    <a:p>
                      <a:pPr marL="0" marR="0" algn="ctr">
                        <a:spcBef>
                          <a:spcPts val="0"/>
                        </a:spcBef>
                        <a:spcAft>
                          <a:spcPts val="0"/>
                        </a:spcAft>
                        <a:tabLst>
                          <a:tab pos="219075" algn="dec"/>
                        </a:tabLst>
                      </a:pPr>
                      <a:r>
                        <a:rPr lang="en-US" sz="1400" dirty="0">
                          <a:solidFill>
                            <a:schemeClr val="tx1"/>
                          </a:solidFill>
                          <a:effectLst/>
                        </a:rPr>
                        <a:t>0.241</a:t>
                      </a:r>
                    </a:p>
                    <a:p>
                      <a:pPr marL="0" marR="0" algn="ctr">
                        <a:spcBef>
                          <a:spcPts val="0"/>
                        </a:spcBef>
                        <a:spcAft>
                          <a:spcPts val="0"/>
                        </a:spcAft>
                        <a:tabLst>
                          <a:tab pos="219075" algn="dec"/>
                        </a:tabLst>
                      </a:pPr>
                      <a:r>
                        <a:rPr lang="en-US" sz="1400" dirty="0">
                          <a:solidFill>
                            <a:schemeClr val="tx1"/>
                          </a:solidFill>
                          <a:effectLst/>
                        </a:rPr>
                        <a:t>(0.149)</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tabLst>
                          <a:tab pos="219075" algn="dec"/>
                        </a:tabLs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97520232"/>
                  </a:ext>
                </a:extLst>
              </a:tr>
              <a:tr h="18404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tabLst>
                          <a:tab pos="219075" algn="dec"/>
                        </a:tabLs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82851646"/>
                  </a:ext>
                </a:extLst>
              </a:tr>
              <a:tr h="184048">
                <a:tc rowSpan="2">
                  <a:txBody>
                    <a:bodyPr/>
                    <a:lstStyle/>
                    <a:p>
                      <a:pPr marL="0" marR="0">
                        <a:lnSpc>
                          <a:spcPct val="200000"/>
                        </a:lnSpc>
                        <a:spcBef>
                          <a:spcPts val="0"/>
                        </a:spcBef>
                        <a:spcAft>
                          <a:spcPts val="0"/>
                        </a:spcAft>
                      </a:pPr>
                      <a:r>
                        <a:rPr lang="en-US" sz="1200" dirty="0">
                          <a:solidFill>
                            <a:schemeClr val="tx1"/>
                          </a:solidFill>
                          <a:effectLst/>
                        </a:rPr>
                        <a:t>Fraction of value of land jointly owned in 2007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rowSpan="2">
                  <a:txBody>
                    <a:bodyPr/>
                    <a:lstStyle/>
                    <a:p>
                      <a:pPr marL="0" marR="0" algn="ctr">
                        <a:spcBef>
                          <a:spcPts val="0"/>
                        </a:spcBef>
                        <a:spcAft>
                          <a:spcPts val="0"/>
                        </a:spcAft>
                        <a:tabLst>
                          <a:tab pos="219075" algn="dec"/>
                        </a:tabLst>
                      </a:pPr>
                      <a:r>
                        <a:rPr lang="en-US" sz="1400" dirty="0">
                          <a:solidFill>
                            <a:schemeClr val="tx1"/>
                          </a:solidFill>
                          <a:effectLst/>
                        </a:rPr>
                        <a:t>0.060</a:t>
                      </a:r>
                    </a:p>
                    <a:p>
                      <a:pPr marL="0" marR="0" algn="ctr">
                        <a:spcBef>
                          <a:spcPts val="0"/>
                        </a:spcBef>
                        <a:spcAft>
                          <a:spcPts val="0"/>
                        </a:spcAft>
                        <a:tabLst>
                          <a:tab pos="219075" algn="dec"/>
                        </a:tabLst>
                      </a:pPr>
                      <a:r>
                        <a:rPr lang="en-US" sz="1400" dirty="0">
                          <a:solidFill>
                            <a:schemeClr val="tx1"/>
                          </a:solidFill>
                          <a:effectLst/>
                        </a:rPr>
                        <a:t>(0.059)</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tabLst>
                          <a:tab pos="219075" algn="dec"/>
                        </a:tabLs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76543681"/>
                  </a:ext>
                </a:extLst>
              </a:tr>
              <a:tr h="18404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tabLst>
                          <a:tab pos="219075" algn="dec"/>
                        </a:tabLs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71760842"/>
                  </a:ext>
                </a:extLst>
              </a:tr>
              <a:tr h="184048">
                <a:tc rowSpan="2">
                  <a:txBody>
                    <a:bodyPr/>
                    <a:lstStyle/>
                    <a:p>
                      <a:pPr marL="0" marR="0">
                        <a:spcBef>
                          <a:spcPts val="0"/>
                        </a:spcBef>
                        <a:spcAft>
                          <a:spcPts val="0"/>
                        </a:spcAft>
                      </a:pPr>
                      <a:r>
                        <a:rPr lang="en-US" sz="1200">
                          <a:solidFill>
                            <a:schemeClr val="tx1"/>
                          </a:solidFill>
                          <a:effectLst/>
                        </a:rPr>
                        <a:t>Fraction of value of nonland assets exclusively </a:t>
                      </a:r>
                    </a:p>
                    <a:p>
                      <a:pPr marL="0" marR="0">
                        <a:spcBef>
                          <a:spcPts val="0"/>
                        </a:spcBef>
                        <a:spcAft>
                          <a:spcPts val="0"/>
                        </a:spcAft>
                      </a:pPr>
                      <a:r>
                        <a:rPr lang="en-US" sz="1200">
                          <a:solidFill>
                            <a:schemeClr val="tx1"/>
                          </a:solidFill>
                          <a:effectLst/>
                        </a:rPr>
                        <a:t>   owned by the woman in 2007</a:t>
                      </a:r>
                      <a:endPar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tabLst>
                          <a:tab pos="219075" algn="dec"/>
                        </a:tabLs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tabLst>
                          <a:tab pos="219075" algn="dec"/>
                        </a:tabLst>
                      </a:pPr>
                      <a:r>
                        <a:rPr lang="en-US" sz="1400" dirty="0">
                          <a:solidFill>
                            <a:schemeClr val="tx1"/>
                          </a:solidFill>
                          <a:effectLst/>
                        </a:rPr>
                        <a:t>0.460***</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31397351"/>
                  </a:ext>
                </a:extLst>
              </a:tr>
              <a:tr h="184048">
                <a:tc vMerge="1">
                  <a:txBody>
                    <a:bodyPr/>
                    <a:lstStyle/>
                    <a:p>
                      <a:endParaRPr lang="en-US"/>
                    </a:p>
                  </a:txBody>
                  <a:tcPr/>
                </a:tc>
                <a:tc>
                  <a:txBody>
                    <a:bodyPr/>
                    <a:lstStyle/>
                    <a:p>
                      <a:pPr marL="0" marR="0" algn="ctr">
                        <a:spcBef>
                          <a:spcPts val="0"/>
                        </a:spcBef>
                        <a:spcAft>
                          <a:spcPts val="0"/>
                        </a:spcAft>
                        <a:tabLst>
                          <a:tab pos="219075" algn="dec"/>
                        </a:tabLst>
                      </a:pPr>
                      <a:r>
                        <a:rPr lang="en-US" sz="1200" dirty="0">
                          <a:solidFill>
                            <a:schemeClr val="tx1"/>
                          </a:solidFill>
                          <a:effectLst/>
                        </a:rPr>
                        <a:t>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tabLst>
                          <a:tab pos="219075" algn="dec"/>
                        </a:tabLst>
                      </a:pPr>
                      <a:r>
                        <a:rPr lang="en-US" sz="1400" dirty="0">
                          <a:solidFill>
                            <a:schemeClr val="tx1"/>
                          </a:solidFill>
                          <a:effectLst/>
                        </a:rPr>
                        <a:t>(0.144)</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21184720"/>
                  </a:ext>
                </a:extLst>
              </a:tr>
              <a:tr h="184048">
                <a:tc rowSpan="2">
                  <a:txBody>
                    <a:bodyPr/>
                    <a:lstStyle/>
                    <a:p>
                      <a:pPr marL="0" marR="0">
                        <a:spcBef>
                          <a:spcPts val="0"/>
                        </a:spcBef>
                        <a:spcAft>
                          <a:spcPts val="0"/>
                        </a:spcAft>
                      </a:pPr>
                      <a:r>
                        <a:rPr lang="en-US" sz="1200" dirty="0">
                          <a:solidFill>
                            <a:schemeClr val="tx1"/>
                          </a:solidFill>
                          <a:effectLst/>
                        </a:rPr>
                        <a:t>Fraction of value of nonland assets jointly owned in 2007</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tabLst>
                          <a:tab pos="219075" algn="dec"/>
                        </a:tabLst>
                      </a:pPr>
                      <a:r>
                        <a:rPr lang="en-US" sz="1200">
                          <a:solidFill>
                            <a:schemeClr val="tx1"/>
                          </a:solidFill>
                          <a:effectLst/>
                        </a:rPr>
                        <a:t> </a:t>
                      </a:r>
                      <a:endPar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tabLst>
                          <a:tab pos="219075" algn="dec"/>
                        </a:tabLst>
                      </a:pPr>
                      <a:r>
                        <a:rPr lang="en-US" sz="1400" dirty="0">
                          <a:solidFill>
                            <a:schemeClr val="tx1"/>
                          </a:solidFill>
                          <a:effectLst/>
                        </a:rPr>
                        <a:t>0.172**</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74719085"/>
                  </a:ext>
                </a:extLst>
              </a:tr>
              <a:tr h="184048">
                <a:tc vMerge="1">
                  <a:txBody>
                    <a:bodyPr/>
                    <a:lstStyle/>
                    <a:p>
                      <a:endParaRPr lang="en-US"/>
                    </a:p>
                  </a:txBody>
                  <a:tcPr/>
                </a:tc>
                <a:tc>
                  <a:txBody>
                    <a:bodyPr/>
                    <a:lstStyle/>
                    <a:p>
                      <a:pPr marL="0" marR="0" algn="ctr">
                        <a:spcBef>
                          <a:spcPts val="0"/>
                        </a:spcBef>
                        <a:spcAft>
                          <a:spcPts val="0"/>
                        </a:spcAft>
                        <a:tabLst>
                          <a:tab pos="219075" algn="dec"/>
                        </a:tabLst>
                      </a:pPr>
                      <a:r>
                        <a:rPr lang="en-US" sz="1200">
                          <a:solidFill>
                            <a:schemeClr val="tx1"/>
                          </a:solidFill>
                          <a:effectLst/>
                        </a:rPr>
                        <a:t> </a:t>
                      </a:r>
                      <a:endParaRPr lang="en-US"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tabLst>
                          <a:tab pos="219075" algn="dec"/>
                        </a:tabLst>
                      </a:pPr>
                      <a:r>
                        <a:rPr lang="en-US" sz="1400" dirty="0">
                          <a:solidFill>
                            <a:schemeClr val="tx1"/>
                          </a:solidFill>
                          <a:effectLst/>
                        </a:rPr>
                        <a:t>(0.069)</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77714607"/>
                  </a:ext>
                </a:extLst>
              </a:tr>
            </a:tbl>
          </a:graphicData>
        </a:graphic>
      </p:graphicFrame>
    </p:spTree>
    <p:extLst>
      <p:ext uri="{BB962C8B-B14F-4D97-AF65-F5344CB8AC3E}">
        <p14:creationId xmlns:p14="http://schemas.microsoft.com/office/powerpoint/2010/main" val="2869304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AF2D-40FF-4546-B8A5-B3A819A09ADB}"/>
              </a:ext>
            </a:extLst>
          </p:cNvPr>
          <p:cNvSpPr>
            <a:spLocks noGrp="1"/>
          </p:cNvSpPr>
          <p:nvPr>
            <p:ph type="title"/>
          </p:nvPr>
        </p:nvSpPr>
        <p:spPr>
          <a:xfrm>
            <a:off x="838200" y="365126"/>
            <a:ext cx="10515600" cy="632402"/>
          </a:xfrm>
        </p:spPr>
        <p:txBody>
          <a:bodyPr/>
          <a:lstStyle/>
          <a:p>
            <a:r>
              <a:rPr lang="en-US" dirty="0"/>
              <a:t>Summary and Conclusions</a:t>
            </a:r>
          </a:p>
        </p:txBody>
      </p:sp>
      <p:sp>
        <p:nvSpPr>
          <p:cNvPr id="3" name="Content Placeholder 2">
            <a:extLst>
              <a:ext uri="{FF2B5EF4-FFF2-40B4-BE49-F238E27FC236}">
                <a16:creationId xmlns:a16="http://schemas.microsoft.com/office/drawing/2014/main" id="{C24DB8F7-7487-4639-A119-5E65FAD72AF3}"/>
              </a:ext>
            </a:extLst>
          </p:cNvPr>
          <p:cNvSpPr>
            <a:spLocks noGrp="1"/>
          </p:cNvSpPr>
          <p:nvPr>
            <p:ph idx="1"/>
          </p:nvPr>
        </p:nvSpPr>
        <p:spPr>
          <a:xfrm>
            <a:off x="838200" y="1320800"/>
            <a:ext cx="10515600" cy="4856163"/>
          </a:xfrm>
        </p:spPr>
        <p:txBody>
          <a:bodyPr>
            <a:normAutofit/>
          </a:bodyPr>
          <a:lstStyle/>
          <a:p>
            <a:pPr marL="457200" indent="-457200">
              <a:lnSpc>
                <a:spcPct val="95000"/>
              </a:lnSpc>
              <a:spcBef>
                <a:spcPts val="1800"/>
              </a:spcBef>
              <a:buFont typeface="Arial" panose="020B0604020202020204" pitchFamily="34" charset="0"/>
              <a:buChar char="•"/>
            </a:pPr>
            <a:r>
              <a:rPr lang="en-US" sz="2400" dirty="0">
                <a:solidFill>
                  <a:schemeClr val="tx1">
                    <a:lumMod val="75000"/>
                  </a:schemeClr>
                </a:solidFill>
                <a:latin typeface="+mj-lt"/>
              </a:rPr>
              <a:t>Complex relationship between gender, control over household resources and OSP adoption and diffusion</a:t>
            </a:r>
          </a:p>
          <a:p>
            <a:pPr marL="457200" indent="-457200">
              <a:lnSpc>
                <a:spcPct val="95000"/>
              </a:lnSpc>
              <a:spcBef>
                <a:spcPts val="1800"/>
              </a:spcBef>
              <a:buFont typeface="Arial" panose="020B0604020202020204" pitchFamily="34" charset="0"/>
              <a:buChar char="•"/>
            </a:pPr>
            <a:r>
              <a:rPr lang="en-US" sz="2400" dirty="0">
                <a:solidFill>
                  <a:schemeClr val="tx1">
                    <a:lumMod val="75000"/>
                  </a:schemeClr>
                </a:solidFill>
                <a:latin typeface="+mj-lt"/>
              </a:rPr>
              <a:t>Female bargaining power (share of land and non-land assets under her exclusive control) does not unambiguously increase OSP adoption</a:t>
            </a:r>
          </a:p>
          <a:p>
            <a:pPr marL="457200" indent="-457200">
              <a:lnSpc>
                <a:spcPct val="95000"/>
              </a:lnSpc>
              <a:spcBef>
                <a:spcPts val="1800"/>
              </a:spcBef>
              <a:buFont typeface="Arial" panose="020B0604020202020204" pitchFamily="34" charset="0"/>
              <a:buChar char="•"/>
            </a:pPr>
            <a:r>
              <a:rPr lang="en-US" sz="2400" dirty="0">
                <a:solidFill>
                  <a:schemeClr val="tx1">
                    <a:lumMod val="75000"/>
                  </a:schemeClr>
                </a:solidFill>
                <a:latin typeface="+mj-lt"/>
              </a:rPr>
              <a:t>However, probability of adoption highest in parcels where there is joint decision-making on crop choice, and women take the primary decision – thus trainings focused only on women may be missing opportunities.</a:t>
            </a:r>
          </a:p>
          <a:p>
            <a:pPr marL="457200" indent="-457200">
              <a:lnSpc>
                <a:spcPct val="95000"/>
              </a:lnSpc>
              <a:spcBef>
                <a:spcPts val="1800"/>
              </a:spcBef>
              <a:buFont typeface="Arial" panose="020B0604020202020204" pitchFamily="34" charset="0"/>
              <a:buChar char="•"/>
            </a:pPr>
            <a:r>
              <a:rPr lang="en-US" sz="2400" dirty="0">
                <a:solidFill>
                  <a:schemeClr val="tx1">
                    <a:lumMod val="75000"/>
                  </a:schemeClr>
                </a:solidFill>
                <a:latin typeface="+mj-lt"/>
              </a:rPr>
              <a:t>Variations by district indicate large role of gender norms and context in study area.</a:t>
            </a:r>
          </a:p>
        </p:txBody>
      </p:sp>
    </p:spTree>
    <p:extLst>
      <p:ext uri="{BB962C8B-B14F-4D97-AF65-F5344CB8AC3E}">
        <p14:creationId xmlns:p14="http://schemas.microsoft.com/office/powerpoint/2010/main" val="3171311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BD8AE-81B7-D44F-AE30-4DF50F5EB456}"/>
              </a:ext>
            </a:extLst>
          </p:cNvPr>
          <p:cNvSpPr>
            <a:spLocks noGrp="1"/>
          </p:cNvSpPr>
          <p:nvPr>
            <p:ph type="title"/>
          </p:nvPr>
        </p:nvSpPr>
        <p:spPr/>
        <p:txBody>
          <a:bodyPr/>
          <a:lstStyle/>
          <a:p>
            <a:r>
              <a:rPr lang="en-US" dirty="0"/>
              <a:t>Suggested reading</a:t>
            </a:r>
          </a:p>
        </p:txBody>
      </p:sp>
      <p:sp>
        <p:nvSpPr>
          <p:cNvPr id="3" name="Content Placeholder 2">
            <a:extLst>
              <a:ext uri="{FF2B5EF4-FFF2-40B4-BE49-F238E27FC236}">
                <a16:creationId xmlns:a16="http://schemas.microsoft.com/office/drawing/2014/main" id="{51EE1E66-00B1-024A-88B9-1D3DA64B703A}"/>
              </a:ext>
            </a:extLst>
          </p:cNvPr>
          <p:cNvSpPr>
            <a:spLocks noGrp="1"/>
          </p:cNvSpPr>
          <p:nvPr>
            <p:ph idx="1"/>
          </p:nvPr>
        </p:nvSpPr>
        <p:spPr>
          <a:xfrm>
            <a:off x="838200" y="1579418"/>
            <a:ext cx="10515600" cy="4597545"/>
          </a:xfrm>
        </p:spPr>
        <p:txBody>
          <a:bodyPr>
            <a:normAutofit fontScale="92500" lnSpcReduction="10000"/>
          </a:bodyPr>
          <a:lstStyle/>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Ambler, K., C. Doss, C. Kieran, and S.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Passarelli</a:t>
            </a:r>
            <a:r>
              <a:rPr lang="en-US" sz="1400" b="1" dirty="0">
                <a:solidFill>
                  <a:prstClr val="black"/>
                </a:solidFill>
                <a:latin typeface="Calibri"/>
                <a:ea typeface="+mn-ea"/>
                <a:cs typeface="+mn-cs"/>
              </a:rPr>
              <a:t>. 2021. </a:t>
            </a:r>
            <a:r>
              <a:rPr kumimoji="0" lang="en-US" sz="1400" i="0" u="none" strike="noStrike" kern="1200" cap="none" spc="0" normalizeH="0" baseline="0" noProof="0" dirty="0">
                <a:ln>
                  <a:noFill/>
                </a:ln>
                <a:solidFill>
                  <a:prstClr val="black"/>
                </a:solidFill>
                <a:effectLst/>
                <a:uLnTx/>
                <a:uFillTx/>
                <a:latin typeface="Calibri"/>
                <a:ea typeface="+mn-ea"/>
                <a:cs typeface="+mn-cs"/>
              </a:rPr>
              <a:t>He Says, She Says: Spousal Disagreement in Survey Measures of Bargaining Power. </a:t>
            </a:r>
            <a:r>
              <a:rPr kumimoji="0" lang="en-US" sz="1400" i="1" u="none" strike="noStrike" kern="1200" cap="none" spc="0" normalizeH="0" baseline="0" noProof="0" dirty="0">
                <a:ln>
                  <a:noFill/>
                </a:ln>
                <a:solidFill>
                  <a:prstClr val="black"/>
                </a:solidFill>
                <a:effectLst/>
                <a:uLnTx/>
                <a:uFillTx/>
                <a:latin typeface="Calibri"/>
                <a:ea typeface="+mn-ea"/>
                <a:cs typeface="+mn-cs"/>
              </a:rPr>
              <a:t>Economic Development and Cultural Change</a:t>
            </a:r>
            <a:r>
              <a:rPr kumimoji="0" lang="en-US" sz="1400" i="0" u="none" strike="noStrike" kern="1200" cap="none" spc="0" normalizeH="0" baseline="0" noProof="0" dirty="0">
                <a:ln>
                  <a:noFill/>
                </a:ln>
                <a:solidFill>
                  <a:prstClr val="black"/>
                </a:solidFill>
                <a:effectLst/>
                <a:uLnTx/>
                <a:uFillTx/>
                <a:latin typeface="Calibri"/>
                <a:ea typeface="+mn-ea"/>
                <a:cs typeface="+mn-cs"/>
              </a:rPr>
              <a:t>. Pp. 765-788.</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Beaman, L. and A. Dillon. </a:t>
            </a:r>
            <a:r>
              <a:rPr kumimoji="0" lang="en-US" sz="1400" b="0" i="0" u="none" strike="noStrike" kern="1200" cap="none" spc="0" normalizeH="0" baseline="0" noProof="0" dirty="0">
                <a:ln>
                  <a:noFill/>
                </a:ln>
                <a:solidFill>
                  <a:prstClr val="black"/>
                </a:solidFill>
                <a:effectLst/>
                <a:uLnTx/>
                <a:uFillTx/>
                <a:latin typeface="Calibri"/>
                <a:ea typeface="+mn-ea"/>
                <a:cs typeface="+mn-cs"/>
              </a:rPr>
              <a:t>2014. Diffusion of Agricultural Technologies within Social Networks: Evidence from Composting in Mali. </a:t>
            </a:r>
            <a:r>
              <a:rPr kumimoji="0" lang="en-US" sz="1400" b="0" i="0" u="none" strike="noStrike" kern="1200" cap="none" spc="0" normalizeH="0" baseline="0" noProof="0" dirty="0">
                <a:ln>
                  <a:noFill/>
                </a:ln>
                <a:solidFill>
                  <a:prstClr val="black"/>
                </a:solidFill>
                <a:effectLst/>
                <a:uLnTx/>
                <a:uFillTx/>
                <a:latin typeface="Calibri"/>
                <a:ea typeface="+mn-ea"/>
                <a:cs typeface="+mn-cs"/>
                <a:hlinkClick r:id="rId3"/>
              </a:rPr>
              <a:t>http://womenandclimate.ifpri.info/files/2014/09/PN_2014_GCC_04_replaced_web.pdf</a:t>
            </a: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de Brauw, A., P. Eozenou, D.O. Gilligan, C. Hotz, N. Kumar and J.V. Meenakshi. </a:t>
            </a:r>
            <a:r>
              <a:rPr kumimoji="0" lang="en-US" sz="1400" i="0" u="none" strike="noStrike" kern="1200" cap="none" spc="0" normalizeH="0" baseline="0" noProof="0" dirty="0">
                <a:ln>
                  <a:noFill/>
                </a:ln>
                <a:solidFill>
                  <a:prstClr val="black"/>
                </a:solidFill>
                <a:effectLst/>
                <a:uLnTx/>
                <a:uFillTx/>
                <a:latin typeface="Calibri"/>
                <a:ea typeface="+mn-ea"/>
                <a:cs typeface="+mn-cs"/>
              </a:rPr>
              <a:t>2018. “Biofortification, Crop Adoption and Health Information: Impact Pathways in Mozambique and Uganda.” American Journal of Agricultural Economics 100(3): 906-930. </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El-Enbaby, H., D.O. Gilligan, N. Karachiwalla, Y. Kassim and S. Kurdi.</a:t>
            </a:r>
            <a:r>
              <a:rPr kumimoji="0" lang="en-US" sz="1400" i="0" u="none" strike="noStrike" kern="1200" cap="none" spc="0" normalizeH="0" baseline="0" noProof="0" dirty="0">
                <a:ln>
                  <a:noFill/>
                </a:ln>
                <a:solidFill>
                  <a:prstClr val="black"/>
                </a:solidFill>
                <a:effectLst/>
                <a:uLnTx/>
                <a:uFillTx/>
                <a:latin typeface="Calibri"/>
                <a:ea typeface="+mn-ea"/>
                <a:cs typeface="+mn-cs"/>
              </a:rPr>
              <a:t> 2020. “Cash Transfers and Women's Control over Decision-Making and Labor Supply in Egypt.” IFPRI MENA Working Paper 30. </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Gilligan, D.O., N. Kumar, S. McNiven, A. Quisumbing and J.V. Meenakshi</a:t>
            </a:r>
            <a:r>
              <a:rPr kumimoji="0" lang="en-US" sz="1400" b="0" i="0" u="none" strike="noStrike" kern="1200" cap="none" spc="0" normalizeH="0" baseline="0" noProof="0" dirty="0">
                <a:ln>
                  <a:noFill/>
                </a:ln>
                <a:solidFill>
                  <a:prstClr val="black"/>
                </a:solidFill>
                <a:effectLst/>
                <a:uLnTx/>
                <a:uFillTx/>
                <a:latin typeface="Calibri"/>
                <a:ea typeface="+mn-ea"/>
                <a:cs typeface="+mn-cs"/>
              </a:rPr>
              <a:t>. 2020. “Bargaining Power, Decision Making, and Biofortification: The Role of Gender in Adoption of Orange Sweet Potato in Uganda.” </a:t>
            </a:r>
            <a:r>
              <a:rPr kumimoji="0" lang="en-US" sz="1400" b="0" i="1" u="none" strike="noStrike" kern="1200" cap="none" spc="0" normalizeH="0" baseline="0" noProof="0" dirty="0">
                <a:ln>
                  <a:noFill/>
                </a:ln>
                <a:solidFill>
                  <a:prstClr val="black"/>
                </a:solidFill>
                <a:effectLst/>
                <a:uLnTx/>
                <a:uFillTx/>
                <a:latin typeface="Calibri"/>
                <a:ea typeface="+mn-ea"/>
                <a:cs typeface="+mn-cs"/>
              </a:rPr>
              <a:t>Food Policy </a:t>
            </a:r>
            <a:r>
              <a:rPr kumimoji="0" lang="en-US" sz="1400" b="0" i="0" u="none" strike="noStrike" kern="1200" cap="none" spc="0" normalizeH="0" baseline="0" noProof="0" dirty="0">
                <a:ln>
                  <a:noFill/>
                </a:ln>
                <a:solidFill>
                  <a:prstClr val="black"/>
                </a:solidFill>
                <a:effectLst/>
                <a:uLnTx/>
                <a:uFillTx/>
                <a:latin typeface="Calibri"/>
                <a:ea typeface="+mn-ea"/>
                <a:cs typeface="+mn-cs"/>
              </a:rPr>
              <a:t>95:101909. </a:t>
            </a:r>
            <a:r>
              <a:rPr kumimoji="0" lang="en-US" sz="1400" b="0" i="0" u="none" strike="noStrike" kern="1200" cap="none" spc="0" normalizeH="0" baseline="0" noProof="0" dirty="0">
                <a:ln>
                  <a:noFill/>
                </a:ln>
                <a:solidFill>
                  <a:prstClr val="black"/>
                </a:solidFill>
                <a:effectLst/>
                <a:uLnTx/>
                <a:uFillTx/>
                <a:latin typeface="Calibri"/>
                <a:ea typeface="+mn-ea"/>
                <a:cs typeface="+mn-cs"/>
                <a:hlinkClick r:id="rId4"/>
              </a:rPr>
              <a:t>https://doi.org/10.1016/j.foodpol.2020.101909</a:t>
            </a:r>
            <a:r>
              <a:rPr kumimoji="0" lang="en-US" sz="1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Gilligan, D.O., M. Hidrobo, J. Leight, H. Tambet. </a:t>
            </a:r>
            <a:r>
              <a:rPr kumimoji="0" lang="en-US" sz="1400" i="0" u="none" strike="noStrike" kern="1200" cap="none" spc="0" normalizeH="0" baseline="0" noProof="0" dirty="0">
                <a:ln>
                  <a:noFill/>
                </a:ln>
                <a:solidFill>
                  <a:prstClr val="black"/>
                </a:solidFill>
                <a:effectLst/>
                <a:uLnTx/>
                <a:uFillTx/>
                <a:latin typeface="Calibri"/>
                <a:ea typeface="+mn-ea"/>
                <a:cs typeface="+mn-cs"/>
              </a:rPr>
              <a:t>2021. Using a list experiment to measure intimate partner violence: Cautionary evidence from Ethiopia.</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Hidrobo, M., G. Palloni, J. Aker, D.O. Gilligan, and N. Ledlie. </a:t>
            </a:r>
            <a:r>
              <a:rPr kumimoji="0" lang="en-US" sz="1400" i="0" u="none" strike="noStrike" kern="1200" cap="none" spc="0" normalizeH="0" baseline="0" noProof="0" dirty="0">
                <a:ln>
                  <a:noFill/>
                </a:ln>
                <a:solidFill>
                  <a:prstClr val="black"/>
                </a:solidFill>
                <a:effectLst/>
                <a:uLnTx/>
                <a:uFillTx/>
                <a:latin typeface="Calibri"/>
                <a:ea typeface="+mn-ea"/>
                <a:cs typeface="+mn-cs"/>
              </a:rPr>
              <a:t>“Paying for Digital Information: Assessing Farmers’ Willingness to Pay for Digital Agriculture and Nutrition Service in Ghana.”  Forthcoming, Economic Development and Cultural Change, January 2021. </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Hotz, C., C.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Loechl</a:t>
            </a:r>
            <a:r>
              <a:rPr kumimoji="0" lang="en-US" sz="1400" b="1" i="0" u="none" strike="noStrike" kern="1200" cap="none" spc="0" normalizeH="0" baseline="0" noProof="0" dirty="0">
                <a:ln>
                  <a:noFill/>
                </a:ln>
                <a:solidFill>
                  <a:prstClr val="black"/>
                </a:solidFill>
                <a:effectLst/>
                <a:uLnTx/>
                <a:uFillTx/>
                <a:latin typeface="Calibri"/>
                <a:ea typeface="+mn-ea"/>
                <a:cs typeface="+mn-cs"/>
              </a:rPr>
              <a:t>, A.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Lubowa</a:t>
            </a:r>
            <a:r>
              <a:rPr kumimoji="0" lang="en-US" sz="1400" b="1" i="0" u="none" strike="noStrike" kern="1200" cap="none" spc="0" normalizeH="0" baseline="0" noProof="0" dirty="0">
                <a:ln>
                  <a:noFill/>
                </a:ln>
                <a:solidFill>
                  <a:prstClr val="black"/>
                </a:solidFill>
                <a:effectLst/>
                <a:uLnTx/>
                <a:uFillTx/>
                <a:latin typeface="Calibri"/>
                <a:ea typeface="+mn-ea"/>
                <a:cs typeface="+mn-cs"/>
              </a:rPr>
              <a:t>, J.K. Tumwine, G.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Ndeezi</a:t>
            </a:r>
            <a:r>
              <a:rPr kumimoji="0" lang="en-US" sz="1400" b="1" i="0" u="none" strike="noStrike" kern="1200" cap="none" spc="0" normalizeH="0" baseline="0" noProof="0" dirty="0">
                <a:ln>
                  <a:noFill/>
                </a:ln>
                <a:solidFill>
                  <a:prstClr val="black"/>
                </a:solidFill>
                <a:effectLst/>
                <a:uLnTx/>
                <a:uFillTx/>
                <a:latin typeface="Calibri"/>
                <a:ea typeface="+mn-ea"/>
                <a:cs typeface="+mn-cs"/>
              </a:rPr>
              <a:t>, A.N.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Masawi</a:t>
            </a:r>
            <a:r>
              <a:rPr kumimoji="0" lang="en-US" sz="1400" b="1" i="0" u="none" strike="noStrike" kern="1200" cap="none" spc="0" normalizeH="0" baseline="0" noProof="0" dirty="0">
                <a:ln>
                  <a:noFill/>
                </a:ln>
                <a:solidFill>
                  <a:prstClr val="black"/>
                </a:solidFill>
                <a:effectLst/>
                <a:uLnTx/>
                <a:uFillTx/>
                <a:latin typeface="Calibri"/>
                <a:ea typeface="+mn-ea"/>
                <a:cs typeface="+mn-cs"/>
              </a:rPr>
              <a:t>, R.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Baingana</a:t>
            </a:r>
            <a:r>
              <a:rPr kumimoji="0" lang="en-US" sz="1400" b="1" i="0" u="none" strike="noStrike" kern="1200" cap="none" spc="0" normalizeH="0" baseline="0" noProof="0" dirty="0">
                <a:ln>
                  <a:noFill/>
                </a:ln>
                <a:solidFill>
                  <a:prstClr val="black"/>
                </a:solidFill>
                <a:effectLst/>
                <a:uLnTx/>
                <a:uFillTx/>
                <a:latin typeface="Calibri"/>
                <a:ea typeface="+mn-ea"/>
                <a:cs typeface="+mn-cs"/>
              </a:rPr>
              <a:t>, A.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Carriquiry</a:t>
            </a:r>
            <a:r>
              <a:rPr kumimoji="0" lang="en-US" sz="1400" b="1" i="0" u="none" strike="noStrike" kern="1200" cap="none" spc="0" normalizeH="0" baseline="0" noProof="0" dirty="0">
                <a:ln>
                  <a:noFill/>
                </a:ln>
                <a:solidFill>
                  <a:prstClr val="black"/>
                </a:solidFill>
                <a:effectLst/>
                <a:uLnTx/>
                <a:uFillTx/>
                <a:latin typeface="Calibri"/>
                <a:ea typeface="+mn-ea"/>
                <a:cs typeface="+mn-cs"/>
              </a:rPr>
              <a:t>, A. Brauw, J.V.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Meenaksi</a:t>
            </a:r>
            <a:r>
              <a:rPr kumimoji="0" lang="en-US" sz="1400" b="1" i="0" u="none" strike="noStrike" kern="1200" cap="none" spc="0" normalizeH="0" baseline="0" noProof="0" dirty="0">
                <a:ln>
                  <a:noFill/>
                </a:ln>
                <a:solidFill>
                  <a:prstClr val="black"/>
                </a:solidFill>
                <a:effectLst/>
                <a:uLnTx/>
                <a:uFillTx/>
                <a:latin typeface="Calibri"/>
                <a:ea typeface="+mn-ea"/>
                <a:cs typeface="+mn-cs"/>
              </a:rPr>
              <a:t>, and D.O. Gilligan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 “Introduction of </a:t>
            </a:r>
            <a:r>
              <a:rPr kumimoji="0" lang="el-GR" sz="1400" b="0" i="0" u="none" strike="noStrike" kern="1200" cap="none" spc="0" normalizeH="0" baseline="0" noProof="0" dirty="0">
                <a:ln>
                  <a:noFill/>
                </a:ln>
                <a:solidFill>
                  <a:prstClr val="black"/>
                </a:solidFill>
                <a:effectLst/>
                <a:uLnTx/>
                <a:uFillTx/>
                <a:latin typeface="Calibri"/>
                <a:ea typeface="+mn-ea"/>
                <a:cs typeface="+mn-cs"/>
              </a:rPr>
              <a:t>β-</a:t>
            </a:r>
            <a:r>
              <a:rPr kumimoji="0" lang="en-US" sz="1400" b="0" i="0" u="none" strike="noStrike" kern="1200" cap="none" spc="0" normalizeH="0" baseline="0" noProof="0" dirty="0">
                <a:ln>
                  <a:noFill/>
                </a:ln>
                <a:solidFill>
                  <a:prstClr val="black"/>
                </a:solidFill>
                <a:effectLst/>
                <a:uLnTx/>
                <a:uFillTx/>
                <a:latin typeface="Calibri"/>
                <a:ea typeface="+mn-ea"/>
                <a:cs typeface="+mn-cs"/>
              </a:rPr>
              <a:t>carotene rich orange sweet potato in rural Uganda resulted in increased vitamin A intakes among children and women and improved vitamin A status among children.” </a:t>
            </a:r>
            <a:r>
              <a:rPr kumimoji="0" lang="en-US" sz="1400" b="0" i="1" u="none" strike="noStrike" kern="1200" cap="none" spc="0" normalizeH="0" baseline="0" noProof="0" dirty="0">
                <a:ln>
                  <a:noFill/>
                </a:ln>
                <a:solidFill>
                  <a:prstClr val="black"/>
                </a:solidFill>
                <a:effectLst/>
                <a:uLnTx/>
                <a:uFillTx/>
                <a:latin typeface="Calibri"/>
                <a:ea typeface="+mn-ea"/>
                <a:cs typeface="+mn-cs"/>
              </a:rPr>
              <a:t>Journal of Nutrition </a:t>
            </a:r>
            <a:r>
              <a:rPr kumimoji="0" lang="en-US" sz="1400" b="0" i="0" u="none" strike="noStrike" kern="1200" cap="none" spc="0" normalizeH="0" baseline="0" noProof="0" dirty="0">
                <a:ln>
                  <a:noFill/>
                </a:ln>
                <a:solidFill>
                  <a:prstClr val="black"/>
                </a:solidFill>
                <a:effectLst/>
                <a:uLnTx/>
                <a:uFillTx/>
                <a:latin typeface="Calibri"/>
                <a:ea typeface="+mn-ea"/>
                <a:cs typeface="+mn-cs"/>
              </a:rPr>
              <a:t>142(10): 1871-1880. </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Njuki, J., S. </a:t>
            </a:r>
            <a:r>
              <a:rPr kumimoji="0" lang="en-US" sz="1400" b="1" i="0" u="none" strike="noStrike" kern="1200" cap="none" spc="0" normalizeH="0" baseline="0" noProof="0" dirty="0" err="1">
                <a:ln>
                  <a:noFill/>
                </a:ln>
                <a:solidFill>
                  <a:prstClr val="black"/>
                </a:solidFill>
                <a:effectLst/>
                <a:uLnTx/>
                <a:uFillTx/>
                <a:latin typeface="Calibri"/>
                <a:ea typeface="+mn-ea"/>
                <a:cs typeface="+mn-cs"/>
              </a:rPr>
              <a:t>Eissler</a:t>
            </a:r>
            <a:r>
              <a:rPr kumimoji="0" lang="en-US" sz="1400" b="1" i="0" u="none" strike="noStrike" kern="1200" cap="none" spc="0" normalizeH="0" baseline="0" noProof="0" dirty="0">
                <a:ln>
                  <a:noFill/>
                </a:ln>
                <a:solidFill>
                  <a:prstClr val="black"/>
                </a:solidFill>
                <a:effectLst/>
                <a:uLnTx/>
                <a:uFillTx/>
                <a:latin typeface="Calibri"/>
                <a:ea typeface="+mn-ea"/>
                <a:cs typeface="+mn-cs"/>
              </a:rPr>
              <a:t>, </a:t>
            </a:r>
            <a:r>
              <a:rPr lang="en-US" sz="1400" b="1" dirty="0">
                <a:solidFill>
                  <a:prstClr val="black"/>
                </a:solidFill>
                <a:latin typeface="Calibri"/>
                <a:ea typeface="+mn-ea"/>
                <a:cs typeface="+mn-cs"/>
              </a:rPr>
              <a:t>H.J. </a:t>
            </a:r>
            <a:r>
              <a:rPr kumimoji="0" lang="en-US" sz="1400" b="1" i="0" u="none" strike="noStrike" kern="1200" cap="none" spc="0" normalizeH="0" baseline="0" noProof="0" dirty="0">
                <a:ln>
                  <a:noFill/>
                </a:ln>
                <a:solidFill>
                  <a:prstClr val="black"/>
                </a:solidFill>
                <a:effectLst/>
                <a:uLnTx/>
                <a:uFillTx/>
                <a:latin typeface="Calibri"/>
                <a:ea typeface="+mn-ea"/>
                <a:cs typeface="+mn-cs"/>
              </a:rPr>
              <a:t>Malapit, R.S. Meinzen-Dick, E. Bryan, and A.R. Quisumbing.</a:t>
            </a:r>
            <a:r>
              <a:rPr kumimoji="0" lang="en-US" sz="1400" b="0" i="0" u="none" strike="noStrike" kern="1200" cap="none" spc="0" normalizeH="0" baseline="0" noProof="0" dirty="0">
                <a:ln>
                  <a:noFill/>
                </a:ln>
                <a:solidFill>
                  <a:prstClr val="black"/>
                </a:solidFill>
                <a:effectLst/>
                <a:uLnTx/>
                <a:uFillTx/>
                <a:latin typeface="Calibri"/>
                <a:ea typeface="+mn-ea"/>
                <a:cs typeface="+mn-cs"/>
              </a:rPr>
              <a:t> 2021. A review of evidence on gender equality, women’s empowerment, and </a:t>
            </a:r>
            <a:r>
              <a:rPr kumimoji="0" lang="en-US" sz="1400" b="0" i="0" u="none" strike="noStrike" kern="1200" cap="none" spc="0" normalizeH="0" baseline="0" noProof="0" dirty="0" err="1">
                <a:ln>
                  <a:noFill/>
                </a:ln>
                <a:solidFill>
                  <a:prstClr val="black"/>
                </a:solidFill>
                <a:effectLst/>
                <a:uLnTx/>
                <a:uFillTx/>
                <a:latin typeface="Calibri"/>
                <a:ea typeface="+mn-ea"/>
                <a:cs typeface="+mn-cs"/>
              </a:rPr>
              <a:t>agrifood</a:t>
            </a:r>
            <a:r>
              <a:rPr kumimoji="0" lang="en-US" sz="1400" b="0" i="0" u="none" strike="noStrike" kern="1200" cap="none" spc="0" normalizeH="0" baseline="0" noProof="0" dirty="0">
                <a:ln>
                  <a:noFill/>
                </a:ln>
                <a:solidFill>
                  <a:prstClr val="black"/>
                </a:solidFill>
                <a:effectLst/>
                <a:uLnTx/>
                <a:uFillTx/>
                <a:latin typeface="Calibri"/>
                <a:ea typeface="+mn-ea"/>
                <a:cs typeface="+mn-cs"/>
              </a:rPr>
              <a:t> systems. United Nations Food Systems Summit. </a:t>
            </a:r>
            <a:r>
              <a:rPr kumimoji="0" lang="en-US" sz="1400" b="0" i="0" u="none" strike="noStrike" kern="1200" cap="none" spc="0" normalizeH="0" baseline="0" noProof="0" dirty="0">
                <a:ln>
                  <a:noFill/>
                </a:ln>
                <a:solidFill>
                  <a:prstClr val="black"/>
                </a:solidFill>
                <a:effectLst/>
                <a:uLnTx/>
                <a:uFillTx/>
                <a:latin typeface="Calibri"/>
                <a:ea typeface="+mn-ea"/>
                <a:cs typeface="+mn-cs"/>
                <a:hlinkClick r:id="rId5"/>
              </a:rPr>
              <a:t>https://dx.doi.org/10.48565/scfss2021-1q69</a:t>
            </a:r>
            <a:r>
              <a:rPr kumimoji="0" lang="en-US" sz="1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lang="en-US" sz="1400" b="1" dirty="0">
                <a:solidFill>
                  <a:prstClr val="black"/>
                </a:solidFill>
                <a:latin typeface="Calibri"/>
                <a:ea typeface="+mn-ea"/>
                <a:cs typeface="+mn-cs"/>
              </a:rPr>
              <a:t>Quisumbing, A., A. Ahmed, J. Hoddinott, A. Pereira and S. Roy. </a:t>
            </a:r>
            <a:r>
              <a:rPr lang="en-US" sz="1400" dirty="0">
                <a:solidFill>
                  <a:prstClr val="black"/>
                </a:solidFill>
                <a:latin typeface="Calibri"/>
                <a:ea typeface="+mn-ea"/>
                <a:cs typeface="+mn-cs"/>
              </a:rPr>
              <a:t>2021. Designing for empowerment impact in agricultural development projects: Experimental evidence from the Agriculture, Nutrition, and Gender Linkages (</a:t>
            </a:r>
            <a:r>
              <a:rPr lang="en-US" sz="1400" dirty="0" err="1">
                <a:solidFill>
                  <a:prstClr val="black"/>
                </a:solidFill>
                <a:latin typeface="Calibri"/>
                <a:ea typeface="+mn-ea"/>
                <a:cs typeface="+mn-cs"/>
              </a:rPr>
              <a:t>ANGeL</a:t>
            </a:r>
            <a:r>
              <a:rPr lang="en-US" sz="1400" dirty="0">
                <a:solidFill>
                  <a:prstClr val="black"/>
                </a:solidFill>
                <a:latin typeface="Calibri"/>
                <a:ea typeface="+mn-ea"/>
                <a:cs typeface="+mn-cs"/>
              </a:rPr>
              <a:t>) project in Bangladesh. </a:t>
            </a:r>
            <a:r>
              <a:rPr lang="en-US" sz="1400" i="1" dirty="0">
                <a:solidFill>
                  <a:prstClr val="black"/>
                </a:solidFill>
                <a:latin typeface="Calibri"/>
                <a:ea typeface="+mn-ea"/>
                <a:cs typeface="+mn-cs"/>
              </a:rPr>
              <a:t>World Development </a:t>
            </a:r>
            <a:r>
              <a:rPr lang="en-US" sz="1400" dirty="0">
                <a:solidFill>
                  <a:prstClr val="black"/>
                </a:solidFill>
                <a:latin typeface="Calibri"/>
                <a:ea typeface="+mn-ea"/>
                <a:cs typeface="+mn-cs"/>
              </a:rPr>
              <a:t>146: 105622.</a:t>
            </a:r>
          </a:p>
          <a:p>
            <a:pPr marL="0" marR="0" lvl="0" indent="0" algn="l" defTabSz="457200" rtl="0" eaLnBrk="1" fontAlgn="auto" latinLnBrk="0" hangingPunct="1">
              <a:lnSpc>
                <a:spcPct val="100000"/>
              </a:lnSpc>
              <a:spcBef>
                <a:spcPts val="500"/>
              </a:spcBef>
              <a:spcAft>
                <a:spcPts val="0"/>
              </a:spcAft>
              <a:buClrTx/>
              <a:buSzTx/>
              <a:buFont typeface="Arial"/>
              <a:buNone/>
              <a:tabLst/>
              <a:defRPr/>
            </a:pPr>
            <a:r>
              <a:rPr lang="en-US" sz="1400" b="1" dirty="0">
                <a:solidFill>
                  <a:prstClr val="black"/>
                </a:solidFill>
                <a:latin typeface="Calibri"/>
                <a:ea typeface="+mn-ea"/>
                <a:cs typeface="+mn-cs"/>
              </a:rPr>
              <a:t>World Economic Forum.</a:t>
            </a:r>
            <a:r>
              <a:rPr lang="en-US" sz="1400" dirty="0">
                <a:solidFill>
                  <a:prstClr val="black"/>
                </a:solidFill>
                <a:latin typeface="Calibri"/>
                <a:ea typeface="+mn-ea"/>
                <a:cs typeface="+mn-cs"/>
              </a:rPr>
              <a:t> </a:t>
            </a:r>
            <a:r>
              <a:rPr lang="en-US" sz="1400" i="1" dirty="0">
                <a:solidFill>
                  <a:prstClr val="black"/>
                </a:solidFill>
                <a:latin typeface="Calibri"/>
                <a:ea typeface="+mn-ea"/>
                <a:cs typeface="+mn-cs"/>
              </a:rPr>
              <a:t>Global Gender Gap Report, 2021</a:t>
            </a:r>
            <a:r>
              <a:rPr lang="en-US" sz="1400" dirty="0">
                <a:solidFill>
                  <a:prstClr val="black"/>
                </a:solidFill>
                <a:latin typeface="Calibri"/>
                <a:ea typeface="+mn-ea"/>
                <a:cs typeface="+mn-cs"/>
              </a:rPr>
              <a:t>. </a:t>
            </a:r>
            <a:r>
              <a:rPr lang="en-US" sz="1400" dirty="0">
                <a:solidFill>
                  <a:prstClr val="black"/>
                </a:solidFill>
                <a:latin typeface="Calibri"/>
                <a:ea typeface="+mn-ea"/>
                <a:cs typeface="+mn-cs"/>
                <a:hlinkClick r:id="rId6"/>
              </a:rPr>
              <a:t>https://www3.weforum.org/docs/WEF_GGGR_2021.pdf</a:t>
            </a:r>
            <a:r>
              <a:rPr lang="en-US" sz="1400" dirty="0">
                <a:solidFill>
                  <a:prstClr val="black"/>
                </a:solidFill>
                <a:latin typeface="Calibri"/>
                <a:ea typeface="+mn-ea"/>
                <a:cs typeface="+mn-cs"/>
              </a:rPr>
              <a:t> </a:t>
            </a: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indent="0">
              <a:buNone/>
            </a:pPr>
            <a:endParaRPr lang="en-US" dirty="0"/>
          </a:p>
          <a:p>
            <a:endParaRPr lang="en-US" dirty="0"/>
          </a:p>
        </p:txBody>
      </p:sp>
    </p:spTree>
    <p:extLst>
      <p:ext uri="{BB962C8B-B14F-4D97-AF65-F5344CB8AC3E}">
        <p14:creationId xmlns:p14="http://schemas.microsoft.com/office/powerpoint/2010/main" val="1096683547"/>
      </p:ext>
    </p:extLst>
  </p:cSld>
  <p:clrMapOvr>
    <a:masterClrMapping/>
  </p:clrMapOvr>
</p:sld>
</file>

<file path=ppt/theme/theme1.xml><?xml version="1.0" encoding="utf-8"?>
<a:theme xmlns:a="http://schemas.openxmlformats.org/drawingml/2006/main" name="IFPRI 2017">
  <a:themeElements>
    <a:clrScheme name="IFPRI Color Palette">
      <a:dk1>
        <a:srgbClr val="000000"/>
      </a:dk1>
      <a:lt1>
        <a:srgbClr val="FFFFFF"/>
      </a:lt1>
      <a:dk2>
        <a:srgbClr val="44546A"/>
      </a:dk2>
      <a:lt2>
        <a:srgbClr val="E7E6E6"/>
      </a:lt2>
      <a:accent1>
        <a:srgbClr val="62BA45"/>
      </a:accent1>
      <a:accent2>
        <a:srgbClr val="00AE9A"/>
      </a:accent2>
      <a:accent3>
        <a:srgbClr val="EF463B"/>
      </a:accent3>
      <a:accent4>
        <a:srgbClr val="F7921E"/>
      </a:accent4>
      <a:accent5>
        <a:srgbClr val="8850A0"/>
      </a:accent5>
      <a:accent6>
        <a:srgbClr val="007DB3"/>
      </a:accent6>
      <a:hlink>
        <a:srgbClr val="3C5567"/>
      </a:hlink>
      <a:folHlink>
        <a:srgbClr val="95C94F"/>
      </a:folHlink>
    </a:clrScheme>
    <a:fontScheme name="IFPRI 201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oAutofit/>
      </a:bodyPr>
      <a:lstStyle>
        <a:defPPr algn="r">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701B142D7F334AA3E284CD056D8730" ma:contentTypeVersion="1" ma:contentTypeDescription="Create a new document." ma:contentTypeScope="" ma:versionID="5a13a147b151f9e586d5c95adfcfa58b">
  <xsd:schema xmlns:xsd="http://www.w3.org/2001/XMLSchema" xmlns:xs="http://www.w3.org/2001/XMLSchema" xmlns:p="http://schemas.microsoft.com/office/2006/metadata/properties" xmlns:ns2="0cd20131-f0ea-4411-b5d2-fef9aeba121e" targetNamespace="http://schemas.microsoft.com/office/2006/metadata/properties" ma:root="true" ma:fieldsID="e7b6522deb70f19fa415d2434b247477" ns2:_="">
    <xsd:import namespace="0cd20131-f0ea-4411-b5d2-fef9aeba121e"/>
    <xsd:element name="properties">
      <xsd:complexType>
        <xsd:sequence>
          <xsd:element name="documentManagement">
            <xsd:complexType>
              <xsd:all>
                <xsd:element ref="ns2:Subse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0131-f0ea-4411-b5d2-fef9aeba121e" elementFormDefault="qualified">
    <xsd:import namespace="http://schemas.microsoft.com/office/2006/documentManagement/types"/>
    <xsd:import namespace="http://schemas.microsoft.com/office/infopath/2007/PartnerControls"/>
    <xsd:element name="Subsets" ma:index="8" nillable="true" ma:displayName="Subsets" ma:internalName="Subset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ubsets xmlns="0cd20131-f0ea-4411-b5d2-fef9aeba121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8DA7F6-87D1-4417-AA1F-A3D8A60BBE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d20131-f0ea-4411-b5d2-fef9aeba12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76E3A5C-1255-4308-9E2E-F1CAFA06170A}">
  <ds:schemaRefs>
    <ds:schemaRef ds:uri="http://purl.org/dc/terms/"/>
    <ds:schemaRef ds:uri="http://schemas.microsoft.com/office/2006/documentManagement/types"/>
    <ds:schemaRef ds:uri="http://schemas.microsoft.com/office/infopath/2007/PartnerControls"/>
    <ds:schemaRef ds:uri="0cd20131-f0ea-4411-b5d2-fef9aeba121e"/>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665917C4-0CE1-4FBA-B9CC-D30E8DFD33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11812</TotalTime>
  <Words>2325</Words>
  <Application>Microsoft Office PowerPoint</Application>
  <PresentationFormat>Widescreen</PresentationFormat>
  <Paragraphs>197</Paragraphs>
  <Slides>16</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Courier New</vt:lpstr>
      <vt:lpstr>Georgia</vt:lpstr>
      <vt:lpstr>Wingdings</vt:lpstr>
      <vt:lpstr>IFPRI 2017</vt:lpstr>
      <vt:lpstr>Office Theme</vt:lpstr>
      <vt:lpstr>PowerPoint Presentation</vt:lpstr>
      <vt:lpstr>Key Messages</vt:lpstr>
      <vt:lpstr>PowerPoint Presentation</vt:lpstr>
      <vt:lpstr>Gender differentiated, rigorous impact evaluation designs </vt:lpstr>
      <vt:lpstr>Gender differentiated, rigorous impact evaluation designs </vt:lpstr>
      <vt:lpstr>PowerPoint Presentation</vt:lpstr>
      <vt:lpstr>Gender and Biofortification</vt:lpstr>
      <vt:lpstr>An Evaluation of Biofortification in Uganda</vt:lpstr>
      <vt:lpstr>Key Findings of the OSP Evaluation</vt:lpstr>
      <vt:lpstr>Research questions on the role of gender </vt:lpstr>
      <vt:lpstr>Intrahousehold Crop Choice Decisions</vt:lpstr>
      <vt:lpstr>Lessons about gender in OSP adoption</vt:lpstr>
      <vt:lpstr>Lessons about gender in OSP adoption</vt:lpstr>
      <vt:lpstr>Lessons about gender in OSP diffusion</vt:lpstr>
      <vt:lpstr>Summary and Conclusions</vt:lpstr>
      <vt:lpstr>Suggested reading</vt:lpstr>
    </vt:vector>
  </TitlesOfParts>
  <Company>IFPRI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Sample</dc:creator>
  <cp:lastModifiedBy>Gilligan, Daniel (IFPRI)</cp:lastModifiedBy>
  <cp:revision>274</cp:revision>
  <dcterms:created xsi:type="dcterms:W3CDTF">2015-10-27T18:58:36Z</dcterms:created>
  <dcterms:modified xsi:type="dcterms:W3CDTF">2022-02-16T12:31:08Z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0x0101009B701B142D7F334AA3E284CD056D8730</vt:lpwstr>
  </property>
</Properties>
</file>