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64" r:id="rId2"/>
    <p:sldId id="373" r:id="rId3"/>
    <p:sldId id="314" r:id="rId4"/>
    <p:sldId id="312" r:id="rId5"/>
    <p:sldId id="318" r:id="rId6"/>
    <p:sldId id="330" r:id="rId7"/>
    <p:sldId id="361" r:id="rId8"/>
    <p:sldId id="329" r:id="rId9"/>
    <p:sldId id="353" r:id="rId10"/>
    <p:sldId id="369" r:id="rId11"/>
    <p:sldId id="331" r:id="rId12"/>
    <p:sldId id="366" r:id="rId13"/>
    <p:sldId id="332" r:id="rId14"/>
    <p:sldId id="333" r:id="rId15"/>
    <p:sldId id="367" r:id="rId16"/>
    <p:sldId id="334" r:id="rId17"/>
    <p:sldId id="335" r:id="rId18"/>
    <p:sldId id="368" r:id="rId19"/>
    <p:sldId id="336" r:id="rId20"/>
    <p:sldId id="362" r:id="rId21"/>
    <p:sldId id="363" r:id="rId22"/>
    <p:sldId id="340" r:id="rId23"/>
    <p:sldId id="370" r:id="rId24"/>
    <p:sldId id="342" r:id="rId25"/>
    <p:sldId id="347" r:id="rId26"/>
    <p:sldId id="364" r:id="rId27"/>
    <p:sldId id="365" r:id="rId28"/>
    <p:sldId id="372" r:id="rId29"/>
    <p:sldId id="348" r:id="rId30"/>
    <p:sldId id="371" r:id="rId31"/>
    <p:sldId id="374" r:id="rId32"/>
    <p:sldId id="350" r:id="rId33"/>
    <p:sldId id="351" r:id="rId34"/>
    <p:sldId id="352" r:id="rId35"/>
    <p:sldId id="357" r:id="rId36"/>
    <p:sldId id="328" r:id="rId37"/>
    <p:sldId id="375" r:id="rId38"/>
    <p:sldId id="354" r:id="rId39"/>
    <p:sldId id="355" r:id="rId40"/>
    <p:sldId id="356" r:id="rId41"/>
    <p:sldId id="309" r:id="rId42"/>
    <p:sldId id="376" r:id="rId43"/>
    <p:sldId id="320" r:id="rId44"/>
    <p:sldId id="287" r:id="rId45"/>
    <p:sldId id="28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4F6C7C2-18E5-4EF3-B73C-8272F53E4A99}">
          <p14:sldIdLst>
            <p14:sldId id="264"/>
            <p14:sldId id="373"/>
            <p14:sldId id="314"/>
            <p14:sldId id="312"/>
            <p14:sldId id="318"/>
            <p14:sldId id="330"/>
            <p14:sldId id="361"/>
            <p14:sldId id="329"/>
            <p14:sldId id="353"/>
            <p14:sldId id="369"/>
            <p14:sldId id="331"/>
          </p14:sldIdLst>
        </p14:section>
        <p14:section name="1M: Certified Seeds" id="{48C2740E-8CD3-46D5-B83F-F14E142B7389}">
          <p14:sldIdLst>
            <p14:sldId id="366"/>
            <p14:sldId id="332"/>
            <p14:sldId id="333"/>
            <p14:sldId id="367"/>
            <p14:sldId id="334"/>
            <p14:sldId id="335"/>
            <p14:sldId id="368"/>
            <p14:sldId id="336"/>
            <p14:sldId id="362"/>
            <p14:sldId id="363"/>
            <p14:sldId id="340"/>
            <p14:sldId id="370"/>
            <p14:sldId id="342"/>
            <p14:sldId id="347"/>
            <p14:sldId id="364"/>
            <p14:sldId id="365"/>
            <p14:sldId id="372"/>
            <p14:sldId id="348"/>
            <p14:sldId id="371"/>
            <p14:sldId id="374"/>
            <p14:sldId id="350"/>
            <p14:sldId id="351"/>
            <p14:sldId id="352"/>
            <p14:sldId id="357"/>
            <p14:sldId id="328"/>
            <p14:sldId id="375"/>
            <p14:sldId id="354"/>
            <p14:sldId id="355"/>
            <p14:sldId id="356"/>
            <p14:sldId id="309"/>
            <p14:sldId id="376"/>
            <p14:sldId id="320"/>
            <p14:sldId id="287"/>
            <p14:sldId id="28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AE2A0E-24C8-42B3-A9FA-AA04B2EA8CA1}" name="Visaria, Sujata" initials="VS" userId="S::Sujata.Visaria@city.ac.uk::3855e3c9-f93c-485a-85db-ad4b9d426287" providerId="AD"/>
  <p188:author id="{38DFE328-F4D6-AAD7-6D7B-84798E8D2EF8}" name="Monica Biradavolu" initials="MB" userId="8iBNeJ24olNESkpY9o8tvosD20GOQLyLBaT28os7azc=" providerId="None"/>
  <p188:author id="{C5F0A37D-4FE2-5330-4F83-441E479552C5}" name="Thao Thi Nhat Bach" initials="TB" userId="S::tbach@ucdavis.edu::f1a1f7d4-97c2-45e0-8731-903a91f240ba" providerId="AD"/>
  <p188:author id="{1A682083-3A7E-AC7A-7DC5-7D29F853E26B}" name="Thao Bach" initials="TB" userId="oDDhlEub/0e8Sm91tw9nlszWoTBr2QdnTJ3uPyE6CzU=" providerId="None"/>
  <p188:author id="{D9E7E8AA-50F5-3092-5616-15651CEEE8A2}" name="Thanh, Binh Le (IRRI SPIA)" initials="BT" userId="S::BThanh@cgiar.org::70d922b2-0ff6-440e-8ee6-7540fd0dedd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D98C"/>
    <a:srgbClr val="D3AC1F"/>
    <a:srgbClr val="E7C08D"/>
    <a:srgbClr val="E6DA8D"/>
    <a:srgbClr val="FAFDFF"/>
    <a:srgbClr val="4EA72E"/>
    <a:srgbClr val="CCC558"/>
    <a:srgbClr val="F58D86"/>
    <a:srgbClr val="2FC8CC"/>
    <a:srgbClr val="EBCE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B279D9-EDC3-4A3C-BC4D-2ABE99928AC9}" v="19" dt="2026-04-14T15:56:58.565"/>
    <p1510:client id="{E4D6D4C6-E832-407A-BA42-9281EBD96B15}" v="5" dt="2026-04-13T14:49:37.614"/>
    <p1510:client id="{ED16D3BB-3F7B-482E-AD21-9D0DFBE05DAE}" v="138" dt="2026-04-13T20:27:58.1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85" autoAdjust="0"/>
    <p:restoredTop sz="66223" autoAdjust="0"/>
  </p:normalViewPr>
  <p:slideViewPr>
    <p:cSldViewPr snapToGrid="0">
      <p:cViewPr varScale="1">
        <p:scale>
          <a:sx n="73" d="100"/>
          <a:sy n="73" d="100"/>
        </p:scale>
        <p:origin x="104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8/10/relationships/authors" Target="author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408158-8AD5-48F0-AB89-F06307ACAB21}" type="doc">
      <dgm:prSet loTypeId="urn:microsoft.com/office/officeart/2005/8/layout/equation1" loCatId="process" qsTypeId="urn:microsoft.com/office/officeart/2005/8/quickstyle/simple1" qsCatId="simple" csTypeId="urn:microsoft.com/office/officeart/2005/8/colors/accent1_2" csCatId="accent1" phldr="1"/>
      <dgm:spPr/>
      <dgm:t>
        <a:bodyPr/>
        <a:lstStyle/>
        <a:p>
          <a:endParaRPr lang="en-GB"/>
        </a:p>
      </dgm:t>
    </dgm:pt>
    <dgm:pt modelId="{131A60D9-C7E7-44CF-B1C6-00FE3E7CAA02}">
      <dgm:prSet phldrT="[Text]" phldr="0" custT="1"/>
      <dgm:spPr/>
      <dgm:t>
        <a:bodyPr/>
        <a:lstStyle/>
        <a:p>
          <a:r>
            <a:rPr lang="en-US" sz="1800" dirty="0"/>
            <a:t>Action is consistent with recommendation</a:t>
          </a:r>
          <a:endParaRPr lang="en-GB" sz="1800" dirty="0"/>
        </a:p>
      </dgm:t>
    </dgm:pt>
    <dgm:pt modelId="{D9DF6A81-3852-4F43-A725-C2367163509B}" type="parTrans" cxnId="{E2CCD719-A469-4ABF-832F-B6EEFF155EDC}">
      <dgm:prSet/>
      <dgm:spPr/>
      <dgm:t>
        <a:bodyPr/>
        <a:lstStyle/>
        <a:p>
          <a:endParaRPr lang="en-GB"/>
        </a:p>
      </dgm:t>
    </dgm:pt>
    <dgm:pt modelId="{83307D47-6419-483D-B4FA-9678001D139C}" type="sibTrans" cxnId="{E2CCD719-A469-4ABF-832F-B6EEFF155EDC}">
      <dgm:prSet/>
      <dgm:spPr/>
      <dgm:t>
        <a:bodyPr/>
        <a:lstStyle/>
        <a:p>
          <a:endParaRPr lang="en-GB"/>
        </a:p>
      </dgm:t>
    </dgm:pt>
    <dgm:pt modelId="{B575B7F6-87E8-4925-9491-1B9DC75AC482}">
      <dgm:prSet phldrT="[Text]" phldr="0" custT="1"/>
      <dgm:spPr/>
      <dgm:t>
        <a:bodyPr/>
        <a:lstStyle/>
        <a:p>
          <a:r>
            <a:rPr lang="en-US" sz="1800" dirty="0"/>
            <a:t>Action is due to recommendation</a:t>
          </a:r>
          <a:endParaRPr lang="en-GB" sz="1800" dirty="0"/>
        </a:p>
      </dgm:t>
    </dgm:pt>
    <dgm:pt modelId="{740834E3-9020-4412-98B5-F0A0DDB28995}" type="parTrans" cxnId="{D03A4895-6015-4225-A7B3-9D5E596CA6DA}">
      <dgm:prSet/>
      <dgm:spPr/>
      <dgm:t>
        <a:bodyPr/>
        <a:lstStyle/>
        <a:p>
          <a:endParaRPr lang="en-GB"/>
        </a:p>
      </dgm:t>
    </dgm:pt>
    <dgm:pt modelId="{AE729A4A-0982-4587-9484-9C05C1D9664B}" type="sibTrans" cxnId="{D03A4895-6015-4225-A7B3-9D5E596CA6DA}">
      <dgm:prSet/>
      <dgm:spPr/>
      <dgm:t>
        <a:bodyPr/>
        <a:lstStyle/>
        <a:p>
          <a:endParaRPr lang="en-GB"/>
        </a:p>
      </dgm:t>
    </dgm:pt>
    <dgm:pt modelId="{74E3518C-A41F-413D-87EC-66FBAD78F066}">
      <dgm:prSet phldrT="[Text]" phldr="0" custT="1"/>
      <dgm:spPr/>
      <dgm:t>
        <a:bodyPr/>
        <a:lstStyle/>
        <a:p>
          <a:r>
            <a:rPr lang="en-US" sz="1800" dirty="0"/>
            <a:t>Farmer has adopted innovation</a:t>
          </a:r>
          <a:endParaRPr lang="en-GB" sz="1300" dirty="0"/>
        </a:p>
      </dgm:t>
    </dgm:pt>
    <dgm:pt modelId="{2BAB98A4-061D-4BFB-81B4-0CB59127A365}" type="parTrans" cxnId="{717B0C63-9CB6-4266-8E34-B1A48C945434}">
      <dgm:prSet/>
      <dgm:spPr/>
      <dgm:t>
        <a:bodyPr/>
        <a:lstStyle/>
        <a:p>
          <a:endParaRPr lang="en-GB"/>
        </a:p>
      </dgm:t>
    </dgm:pt>
    <dgm:pt modelId="{8591D160-FF27-402D-8DF4-F93C4FE3F656}" type="sibTrans" cxnId="{717B0C63-9CB6-4266-8E34-B1A48C945434}">
      <dgm:prSet/>
      <dgm:spPr/>
      <dgm:t>
        <a:bodyPr/>
        <a:lstStyle/>
        <a:p>
          <a:endParaRPr lang="en-GB"/>
        </a:p>
      </dgm:t>
    </dgm:pt>
    <dgm:pt modelId="{A9857180-6FC1-4991-A309-AAB40C2F0608}" type="pres">
      <dgm:prSet presAssocID="{B9408158-8AD5-48F0-AB89-F06307ACAB21}" presName="linearFlow" presStyleCnt="0">
        <dgm:presLayoutVars>
          <dgm:dir/>
          <dgm:resizeHandles val="exact"/>
        </dgm:presLayoutVars>
      </dgm:prSet>
      <dgm:spPr/>
    </dgm:pt>
    <dgm:pt modelId="{AACC3C67-FCCB-4CF8-A095-13F3FFB2F776}" type="pres">
      <dgm:prSet presAssocID="{131A60D9-C7E7-44CF-B1C6-00FE3E7CAA02}" presName="node" presStyleLbl="node1" presStyleIdx="0" presStyleCnt="3">
        <dgm:presLayoutVars>
          <dgm:bulletEnabled val="1"/>
        </dgm:presLayoutVars>
      </dgm:prSet>
      <dgm:spPr/>
    </dgm:pt>
    <dgm:pt modelId="{A864C99A-BDFF-4FF3-B245-48553DC5A00E}" type="pres">
      <dgm:prSet presAssocID="{83307D47-6419-483D-B4FA-9678001D139C}" presName="spacerL" presStyleCnt="0"/>
      <dgm:spPr/>
    </dgm:pt>
    <dgm:pt modelId="{88FBDA42-0F83-4086-A252-6FD125778F9B}" type="pres">
      <dgm:prSet presAssocID="{83307D47-6419-483D-B4FA-9678001D139C}" presName="sibTrans" presStyleLbl="sibTrans2D1" presStyleIdx="0" presStyleCnt="2"/>
      <dgm:spPr/>
    </dgm:pt>
    <dgm:pt modelId="{CF9FEEB0-A0E4-44F0-B53A-DDC669B708A5}" type="pres">
      <dgm:prSet presAssocID="{83307D47-6419-483D-B4FA-9678001D139C}" presName="spacerR" presStyleCnt="0"/>
      <dgm:spPr/>
    </dgm:pt>
    <dgm:pt modelId="{73482223-7A10-4AF3-87E4-2A495B80B51A}" type="pres">
      <dgm:prSet presAssocID="{B575B7F6-87E8-4925-9491-1B9DC75AC482}" presName="node" presStyleLbl="node1" presStyleIdx="1" presStyleCnt="3">
        <dgm:presLayoutVars>
          <dgm:bulletEnabled val="1"/>
        </dgm:presLayoutVars>
      </dgm:prSet>
      <dgm:spPr/>
    </dgm:pt>
    <dgm:pt modelId="{06DC55CC-2E8D-415A-A6F8-D1059F313E45}" type="pres">
      <dgm:prSet presAssocID="{AE729A4A-0982-4587-9484-9C05C1D9664B}" presName="spacerL" presStyleCnt="0"/>
      <dgm:spPr/>
    </dgm:pt>
    <dgm:pt modelId="{F8B774FA-8979-4BE3-8BB4-92F6CAEE622B}" type="pres">
      <dgm:prSet presAssocID="{AE729A4A-0982-4587-9484-9C05C1D9664B}" presName="sibTrans" presStyleLbl="sibTrans2D1" presStyleIdx="1" presStyleCnt="2"/>
      <dgm:spPr/>
    </dgm:pt>
    <dgm:pt modelId="{24FDD45E-8746-46E1-8D27-401649B6AEB9}" type="pres">
      <dgm:prSet presAssocID="{AE729A4A-0982-4587-9484-9C05C1D9664B}" presName="spacerR" presStyleCnt="0"/>
      <dgm:spPr/>
    </dgm:pt>
    <dgm:pt modelId="{4EB4D9F2-6D83-44EA-B318-D10919FF81C5}" type="pres">
      <dgm:prSet presAssocID="{74E3518C-A41F-413D-87EC-66FBAD78F066}" presName="node" presStyleLbl="node1" presStyleIdx="2" presStyleCnt="3">
        <dgm:presLayoutVars>
          <dgm:bulletEnabled val="1"/>
        </dgm:presLayoutVars>
      </dgm:prSet>
      <dgm:spPr/>
    </dgm:pt>
  </dgm:ptLst>
  <dgm:cxnLst>
    <dgm:cxn modelId="{9B664F16-7118-434A-A7FC-F54EBC5F81F4}" type="presOf" srcId="{131A60D9-C7E7-44CF-B1C6-00FE3E7CAA02}" destId="{AACC3C67-FCCB-4CF8-A095-13F3FFB2F776}" srcOrd="0" destOrd="0" presId="urn:microsoft.com/office/officeart/2005/8/layout/equation1"/>
    <dgm:cxn modelId="{E2CCD719-A469-4ABF-832F-B6EEFF155EDC}" srcId="{B9408158-8AD5-48F0-AB89-F06307ACAB21}" destId="{131A60D9-C7E7-44CF-B1C6-00FE3E7CAA02}" srcOrd="0" destOrd="0" parTransId="{D9DF6A81-3852-4F43-A725-C2367163509B}" sibTransId="{83307D47-6419-483D-B4FA-9678001D139C}"/>
    <dgm:cxn modelId="{F37B612D-1348-412B-BC6B-081B03A6D23D}" type="presOf" srcId="{B9408158-8AD5-48F0-AB89-F06307ACAB21}" destId="{A9857180-6FC1-4991-A309-AAB40C2F0608}" srcOrd="0" destOrd="0" presId="urn:microsoft.com/office/officeart/2005/8/layout/equation1"/>
    <dgm:cxn modelId="{704D253F-0408-4C7A-8F34-2C515056784E}" type="presOf" srcId="{74E3518C-A41F-413D-87EC-66FBAD78F066}" destId="{4EB4D9F2-6D83-44EA-B318-D10919FF81C5}" srcOrd="0" destOrd="0" presId="urn:microsoft.com/office/officeart/2005/8/layout/equation1"/>
    <dgm:cxn modelId="{717B0C63-9CB6-4266-8E34-B1A48C945434}" srcId="{B9408158-8AD5-48F0-AB89-F06307ACAB21}" destId="{74E3518C-A41F-413D-87EC-66FBAD78F066}" srcOrd="2" destOrd="0" parTransId="{2BAB98A4-061D-4BFB-81B4-0CB59127A365}" sibTransId="{8591D160-FF27-402D-8DF4-F93C4FE3F656}"/>
    <dgm:cxn modelId="{D03A4895-6015-4225-A7B3-9D5E596CA6DA}" srcId="{B9408158-8AD5-48F0-AB89-F06307ACAB21}" destId="{B575B7F6-87E8-4925-9491-1B9DC75AC482}" srcOrd="1" destOrd="0" parTransId="{740834E3-9020-4412-98B5-F0A0DDB28995}" sibTransId="{AE729A4A-0982-4587-9484-9C05C1D9664B}"/>
    <dgm:cxn modelId="{6DB84F9E-0C52-42D9-A555-90E9ADDAEF7D}" type="presOf" srcId="{AE729A4A-0982-4587-9484-9C05C1D9664B}" destId="{F8B774FA-8979-4BE3-8BB4-92F6CAEE622B}" srcOrd="0" destOrd="0" presId="urn:microsoft.com/office/officeart/2005/8/layout/equation1"/>
    <dgm:cxn modelId="{01248FB6-AB7A-4FC2-BD93-FCCB383BC63C}" type="presOf" srcId="{B575B7F6-87E8-4925-9491-1B9DC75AC482}" destId="{73482223-7A10-4AF3-87E4-2A495B80B51A}" srcOrd="0" destOrd="0" presId="urn:microsoft.com/office/officeart/2005/8/layout/equation1"/>
    <dgm:cxn modelId="{7DBE4AF3-2897-41F0-9D2E-55C176D7DD6F}" type="presOf" srcId="{83307D47-6419-483D-B4FA-9678001D139C}" destId="{88FBDA42-0F83-4086-A252-6FD125778F9B}" srcOrd="0" destOrd="0" presId="urn:microsoft.com/office/officeart/2005/8/layout/equation1"/>
    <dgm:cxn modelId="{E6AD0EE6-25F3-4F65-B249-1847D4CF10FF}" type="presParOf" srcId="{A9857180-6FC1-4991-A309-AAB40C2F0608}" destId="{AACC3C67-FCCB-4CF8-A095-13F3FFB2F776}" srcOrd="0" destOrd="0" presId="urn:microsoft.com/office/officeart/2005/8/layout/equation1"/>
    <dgm:cxn modelId="{A34CF7EE-3417-44F8-884B-88A99330D82F}" type="presParOf" srcId="{A9857180-6FC1-4991-A309-AAB40C2F0608}" destId="{A864C99A-BDFF-4FF3-B245-48553DC5A00E}" srcOrd="1" destOrd="0" presId="urn:microsoft.com/office/officeart/2005/8/layout/equation1"/>
    <dgm:cxn modelId="{23865357-C019-4D0C-98CD-0BECC8EF72DF}" type="presParOf" srcId="{A9857180-6FC1-4991-A309-AAB40C2F0608}" destId="{88FBDA42-0F83-4086-A252-6FD125778F9B}" srcOrd="2" destOrd="0" presId="urn:microsoft.com/office/officeart/2005/8/layout/equation1"/>
    <dgm:cxn modelId="{3CEDE226-FF30-4A1A-97EE-55096D7E9C20}" type="presParOf" srcId="{A9857180-6FC1-4991-A309-AAB40C2F0608}" destId="{CF9FEEB0-A0E4-44F0-B53A-DDC669B708A5}" srcOrd="3" destOrd="0" presId="urn:microsoft.com/office/officeart/2005/8/layout/equation1"/>
    <dgm:cxn modelId="{06A489C8-F235-465F-8696-F87FFCDD7CA5}" type="presParOf" srcId="{A9857180-6FC1-4991-A309-AAB40C2F0608}" destId="{73482223-7A10-4AF3-87E4-2A495B80B51A}" srcOrd="4" destOrd="0" presId="urn:microsoft.com/office/officeart/2005/8/layout/equation1"/>
    <dgm:cxn modelId="{3F2F32DD-7064-4F5A-8FD7-D14E33FC9835}" type="presParOf" srcId="{A9857180-6FC1-4991-A309-AAB40C2F0608}" destId="{06DC55CC-2E8D-415A-A6F8-D1059F313E45}" srcOrd="5" destOrd="0" presId="urn:microsoft.com/office/officeart/2005/8/layout/equation1"/>
    <dgm:cxn modelId="{67487B38-F8A4-449D-B462-3D8AB6B19CD7}" type="presParOf" srcId="{A9857180-6FC1-4991-A309-AAB40C2F0608}" destId="{F8B774FA-8979-4BE3-8BB4-92F6CAEE622B}" srcOrd="6" destOrd="0" presId="urn:microsoft.com/office/officeart/2005/8/layout/equation1"/>
    <dgm:cxn modelId="{2A813BCF-7833-4310-9E7F-5290B1E97805}" type="presParOf" srcId="{A9857180-6FC1-4991-A309-AAB40C2F0608}" destId="{24FDD45E-8746-46E1-8D27-401649B6AEB9}" srcOrd="7" destOrd="0" presId="urn:microsoft.com/office/officeart/2005/8/layout/equation1"/>
    <dgm:cxn modelId="{4D3696AE-EEB0-4EF6-ABB1-AF7E1F45B131}" type="presParOf" srcId="{A9857180-6FC1-4991-A309-AAB40C2F0608}" destId="{4EB4D9F2-6D83-44EA-B318-D10919FF81C5}"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F3E0A1F-A123-4C14-8B70-6A3C61470176}"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GB"/>
        </a:p>
      </dgm:t>
    </dgm:pt>
    <dgm:pt modelId="{E2688D52-830D-40A1-8371-4786DFD7942C}">
      <dgm:prSet phldrT="[Text]" phldr="0" custT="1"/>
      <dgm:spPr/>
      <dgm:t>
        <a:bodyPr/>
        <a:lstStyle/>
        <a:p>
          <a:pPr rtl="0"/>
          <a:r>
            <a:rPr lang="en-US" sz="2000" dirty="0">
              <a:latin typeface="Aptos Display" panose="02110004020202020204"/>
            </a:rPr>
            <a:t>Which method did you use for harvesting? </a:t>
          </a:r>
        </a:p>
        <a:p>
          <a:pPr rtl="0"/>
          <a:r>
            <a:rPr lang="en-US" sz="1800" dirty="0">
              <a:latin typeface="Aptos Display" panose="02110004020202020204"/>
            </a:rPr>
            <a:t>(1) Manual labor (2) Mini combine harvester/2WT (3) Combine harvester (4) Straw baler (5) Other</a:t>
          </a:r>
          <a:endParaRPr lang="en-US" sz="1800" dirty="0"/>
        </a:p>
      </dgm:t>
    </dgm:pt>
    <dgm:pt modelId="{6FB07996-F57B-48B2-AE22-1FEFB479900A}" type="parTrans" cxnId="{C3EBE38B-D850-4B1F-B8EE-BC13453D6631}">
      <dgm:prSet/>
      <dgm:spPr/>
      <dgm:t>
        <a:bodyPr/>
        <a:lstStyle/>
        <a:p>
          <a:endParaRPr lang="en-GB"/>
        </a:p>
      </dgm:t>
    </dgm:pt>
    <dgm:pt modelId="{8105EC2F-1D67-45AB-9304-07AB9915FB45}" type="sibTrans" cxnId="{C3EBE38B-D850-4B1F-B8EE-BC13453D6631}">
      <dgm:prSet/>
      <dgm:spPr/>
      <dgm:t>
        <a:bodyPr/>
        <a:lstStyle/>
        <a:p>
          <a:endParaRPr lang="en-GB"/>
        </a:p>
      </dgm:t>
    </dgm:pt>
    <dgm:pt modelId="{8CC3C7DE-8CC2-4997-A536-1AE753988785}">
      <dgm:prSet phldrT="[Text]" phldr="0"/>
      <dgm:spPr/>
      <dgm:t>
        <a:bodyPr/>
        <a:lstStyle/>
        <a:p>
          <a:pPr rtl="0"/>
          <a:r>
            <a:rPr lang="en-US" dirty="0">
              <a:latin typeface="Aptos Display" panose="02110004020202020204"/>
            </a:rPr>
            <a:t>Question focused on embodied technology, not agronomic decision</a:t>
          </a:r>
          <a:endParaRPr lang="en-US" dirty="0"/>
        </a:p>
      </dgm:t>
    </dgm:pt>
    <dgm:pt modelId="{B3301DFD-52BB-4585-ABC4-B09A315B97B3}" type="parTrans" cxnId="{DE0E6D9B-5F28-4EB1-B062-5E0E33D44893}">
      <dgm:prSet/>
      <dgm:spPr/>
      <dgm:t>
        <a:bodyPr/>
        <a:lstStyle/>
        <a:p>
          <a:endParaRPr lang="en-GB"/>
        </a:p>
      </dgm:t>
    </dgm:pt>
    <dgm:pt modelId="{0A07E3B6-F903-4B9C-89A4-435CC9B57006}" type="sibTrans" cxnId="{DE0E6D9B-5F28-4EB1-B062-5E0E33D44893}">
      <dgm:prSet/>
      <dgm:spPr/>
      <dgm:t>
        <a:bodyPr/>
        <a:lstStyle/>
        <a:p>
          <a:endParaRPr lang="en-GB"/>
        </a:p>
      </dgm:t>
    </dgm:pt>
    <dgm:pt modelId="{76376C6B-55EF-455C-95A5-BC1839C30C77}">
      <dgm:prSet phldrT="[Text]" phldr="0"/>
      <dgm:spPr/>
      <dgm:t>
        <a:bodyPr/>
        <a:lstStyle/>
        <a:p>
          <a:pPr rtl="0"/>
          <a:r>
            <a:rPr lang="en-US">
              <a:latin typeface="Aptos Display" panose="02110004020202020204"/>
            </a:rPr>
            <a:t>No question on drying or storage</a:t>
          </a:r>
          <a:endParaRPr lang="en-US"/>
        </a:p>
      </dgm:t>
    </dgm:pt>
    <dgm:pt modelId="{4ED940E5-7911-4B0F-8155-263D62911786}" type="parTrans" cxnId="{94EE750F-1D2E-4337-8083-7488558CD06F}">
      <dgm:prSet/>
      <dgm:spPr/>
      <dgm:t>
        <a:bodyPr/>
        <a:lstStyle/>
        <a:p>
          <a:endParaRPr lang="en-GB"/>
        </a:p>
      </dgm:t>
    </dgm:pt>
    <dgm:pt modelId="{E632A2A4-82C8-4594-8066-1DEB436E2888}" type="sibTrans" cxnId="{94EE750F-1D2E-4337-8083-7488558CD06F}">
      <dgm:prSet/>
      <dgm:spPr/>
      <dgm:t>
        <a:bodyPr/>
        <a:lstStyle/>
        <a:p>
          <a:endParaRPr lang="en-GB"/>
        </a:p>
      </dgm:t>
    </dgm:pt>
    <dgm:pt modelId="{B27ACF0E-A204-4638-A14D-5B4A87C27854}" type="pres">
      <dgm:prSet presAssocID="{1F3E0A1F-A123-4C14-8B70-6A3C61470176}" presName="Name0" presStyleCnt="0">
        <dgm:presLayoutVars>
          <dgm:dir/>
          <dgm:resizeHandles val="exact"/>
        </dgm:presLayoutVars>
      </dgm:prSet>
      <dgm:spPr/>
    </dgm:pt>
    <dgm:pt modelId="{749AF798-CB63-4137-B956-32FB1C661591}" type="pres">
      <dgm:prSet presAssocID="{E2688D52-830D-40A1-8371-4786DFD7942C}" presName="parTxOnly" presStyleLbl="node1" presStyleIdx="0" presStyleCnt="3">
        <dgm:presLayoutVars>
          <dgm:bulletEnabled val="1"/>
        </dgm:presLayoutVars>
      </dgm:prSet>
      <dgm:spPr/>
    </dgm:pt>
    <dgm:pt modelId="{6F146324-6DC4-4CBD-AF19-1BCC457D09E9}" type="pres">
      <dgm:prSet presAssocID="{8105EC2F-1D67-45AB-9304-07AB9915FB45}" presName="parSpace" presStyleCnt="0"/>
      <dgm:spPr/>
    </dgm:pt>
    <dgm:pt modelId="{EEFE49C4-427F-4606-A247-36B9C4DB97B2}" type="pres">
      <dgm:prSet presAssocID="{8CC3C7DE-8CC2-4997-A536-1AE753988785}" presName="parTxOnly" presStyleLbl="node1" presStyleIdx="1" presStyleCnt="3">
        <dgm:presLayoutVars>
          <dgm:bulletEnabled val="1"/>
        </dgm:presLayoutVars>
      </dgm:prSet>
      <dgm:spPr/>
    </dgm:pt>
    <dgm:pt modelId="{1C672246-08AB-4009-A5C5-136668A8054D}" type="pres">
      <dgm:prSet presAssocID="{0A07E3B6-F903-4B9C-89A4-435CC9B57006}" presName="parSpace" presStyleCnt="0"/>
      <dgm:spPr/>
    </dgm:pt>
    <dgm:pt modelId="{AC1B898F-1E02-4B4B-8B57-E7FF70DF5D67}" type="pres">
      <dgm:prSet presAssocID="{76376C6B-55EF-455C-95A5-BC1839C30C77}" presName="parTxOnly" presStyleLbl="node1" presStyleIdx="2" presStyleCnt="3">
        <dgm:presLayoutVars>
          <dgm:bulletEnabled val="1"/>
        </dgm:presLayoutVars>
      </dgm:prSet>
      <dgm:spPr/>
    </dgm:pt>
  </dgm:ptLst>
  <dgm:cxnLst>
    <dgm:cxn modelId="{94EE750F-1D2E-4337-8083-7488558CD06F}" srcId="{1F3E0A1F-A123-4C14-8B70-6A3C61470176}" destId="{76376C6B-55EF-455C-95A5-BC1839C30C77}" srcOrd="2" destOrd="0" parTransId="{4ED940E5-7911-4B0F-8155-263D62911786}" sibTransId="{E632A2A4-82C8-4594-8066-1DEB436E2888}"/>
    <dgm:cxn modelId="{4A93F71A-CB88-40C1-BF82-0728F310F1C3}" type="presOf" srcId="{76376C6B-55EF-455C-95A5-BC1839C30C77}" destId="{AC1B898F-1E02-4B4B-8B57-E7FF70DF5D67}" srcOrd="0" destOrd="0" presId="urn:microsoft.com/office/officeart/2005/8/layout/hChevron3"/>
    <dgm:cxn modelId="{47084B4F-0126-437B-8680-FAAD474EF024}" type="presOf" srcId="{E2688D52-830D-40A1-8371-4786DFD7942C}" destId="{749AF798-CB63-4137-B956-32FB1C661591}" srcOrd="0" destOrd="0" presId="urn:microsoft.com/office/officeart/2005/8/layout/hChevron3"/>
    <dgm:cxn modelId="{F2A3F875-A3B4-4FE9-B6BB-2EB34722045E}" type="presOf" srcId="{1F3E0A1F-A123-4C14-8B70-6A3C61470176}" destId="{B27ACF0E-A204-4638-A14D-5B4A87C27854}" srcOrd="0" destOrd="0" presId="urn:microsoft.com/office/officeart/2005/8/layout/hChevron3"/>
    <dgm:cxn modelId="{C3EBE38B-D850-4B1F-B8EE-BC13453D6631}" srcId="{1F3E0A1F-A123-4C14-8B70-6A3C61470176}" destId="{E2688D52-830D-40A1-8371-4786DFD7942C}" srcOrd="0" destOrd="0" parTransId="{6FB07996-F57B-48B2-AE22-1FEFB479900A}" sibTransId="{8105EC2F-1D67-45AB-9304-07AB9915FB45}"/>
    <dgm:cxn modelId="{DE0E6D9B-5F28-4EB1-B062-5E0E33D44893}" srcId="{1F3E0A1F-A123-4C14-8B70-6A3C61470176}" destId="{8CC3C7DE-8CC2-4997-A536-1AE753988785}" srcOrd="1" destOrd="0" parTransId="{B3301DFD-52BB-4585-ABC4-B09A315B97B3}" sibTransId="{0A07E3B6-F903-4B9C-89A4-435CC9B57006}"/>
    <dgm:cxn modelId="{1410FFA6-AA21-4228-8B10-80EC52B7CB3D}" type="presOf" srcId="{8CC3C7DE-8CC2-4997-A536-1AE753988785}" destId="{EEFE49C4-427F-4606-A247-36B9C4DB97B2}" srcOrd="0" destOrd="0" presId="urn:microsoft.com/office/officeart/2005/8/layout/hChevron3"/>
    <dgm:cxn modelId="{05203573-86FE-4F19-A2F7-64F5971E604C}" type="presParOf" srcId="{B27ACF0E-A204-4638-A14D-5B4A87C27854}" destId="{749AF798-CB63-4137-B956-32FB1C661591}" srcOrd="0" destOrd="0" presId="urn:microsoft.com/office/officeart/2005/8/layout/hChevron3"/>
    <dgm:cxn modelId="{96BD992B-B50E-4607-A7C2-CFEB61293283}" type="presParOf" srcId="{B27ACF0E-A204-4638-A14D-5B4A87C27854}" destId="{6F146324-6DC4-4CBD-AF19-1BCC457D09E9}" srcOrd="1" destOrd="0" presId="urn:microsoft.com/office/officeart/2005/8/layout/hChevron3"/>
    <dgm:cxn modelId="{0EC662BD-8BE8-4B00-96EB-0E865E147A94}" type="presParOf" srcId="{B27ACF0E-A204-4638-A14D-5B4A87C27854}" destId="{EEFE49C4-427F-4606-A247-36B9C4DB97B2}" srcOrd="2" destOrd="0" presId="urn:microsoft.com/office/officeart/2005/8/layout/hChevron3"/>
    <dgm:cxn modelId="{E200E5A9-29AE-4CE0-A2FB-2603C41D06C3}" type="presParOf" srcId="{B27ACF0E-A204-4638-A14D-5B4A87C27854}" destId="{1C672246-08AB-4009-A5C5-136668A8054D}" srcOrd="3" destOrd="0" presId="urn:microsoft.com/office/officeart/2005/8/layout/hChevron3"/>
    <dgm:cxn modelId="{CEEB86BA-BEF0-4728-B445-C0E1424D61A4}" type="presParOf" srcId="{B27ACF0E-A204-4638-A14D-5B4A87C27854}" destId="{AC1B898F-1E02-4B4B-8B57-E7FF70DF5D67}"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B205DF-410A-41A9-9797-EAC85271E2C9}" type="doc">
      <dgm:prSet loTypeId="urn:microsoft.com/office/officeart/2016/7/layout/BasicTimeline" loCatId="timeline" qsTypeId="urn:microsoft.com/office/officeart/2005/8/quickstyle/simple1" qsCatId="simple" csTypeId="urn:microsoft.com/office/officeart/2005/8/colors/accent1_2" csCatId="accent1" phldr="1"/>
      <dgm:spPr/>
      <dgm:t>
        <a:bodyPr/>
        <a:lstStyle/>
        <a:p>
          <a:endParaRPr lang="en-US"/>
        </a:p>
      </dgm:t>
    </dgm:pt>
    <dgm:pt modelId="{21082490-9771-46B2-9420-EC81CED0F286}">
      <dgm:prSet phldrT="[Text]" phldr="0" custT="1"/>
      <dgm:spPr/>
      <dgm:t>
        <a:bodyPr/>
        <a:lstStyle/>
        <a:p>
          <a:pPr>
            <a:defRPr b="1"/>
          </a:pPr>
          <a:r>
            <a:rPr lang="en-US" sz="1800" dirty="0">
              <a:latin typeface="Aptos Display" panose="02110004020202020204"/>
            </a:rPr>
            <a:t>Qual Interviews</a:t>
          </a:r>
        </a:p>
        <a:p>
          <a:pPr>
            <a:defRPr b="1"/>
          </a:pPr>
          <a:r>
            <a:rPr lang="en-US" sz="1800" dirty="0">
              <a:latin typeface="Aptos Display" panose="02110004020202020204"/>
            </a:rPr>
            <a:t>(n=45)</a:t>
          </a:r>
          <a:endParaRPr lang="en-US" sz="1400" dirty="0"/>
        </a:p>
      </dgm:t>
    </dgm:pt>
    <dgm:pt modelId="{BB523882-D615-4F80-BD56-760938418943}" type="parTrans" cxnId="{11781628-1B76-412E-8F2A-E80C7E03F941}">
      <dgm:prSet/>
      <dgm:spPr/>
      <dgm:t>
        <a:bodyPr/>
        <a:lstStyle/>
        <a:p>
          <a:endParaRPr lang="en-US"/>
        </a:p>
      </dgm:t>
    </dgm:pt>
    <dgm:pt modelId="{A420F4CA-DCC8-42A2-887B-FED454117966}" type="sibTrans" cxnId="{11781628-1B76-412E-8F2A-E80C7E03F941}">
      <dgm:prSet/>
      <dgm:spPr/>
      <dgm:t>
        <a:bodyPr/>
        <a:lstStyle/>
        <a:p>
          <a:endParaRPr lang="en-US"/>
        </a:p>
      </dgm:t>
    </dgm:pt>
    <dgm:pt modelId="{B9A553F8-7C75-4207-AA57-44BFEDE97034}">
      <dgm:prSet phldrT="[Text]" phldr="0" custT="1"/>
      <dgm:spPr/>
      <dgm:t>
        <a:bodyPr/>
        <a:lstStyle/>
        <a:p>
          <a:pPr algn="l"/>
          <a:r>
            <a:rPr lang="en-US" sz="1800" dirty="0">
              <a:latin typeface="Aptos Display" panose="02110004020202020204"/>
            </a:rPr>
            <a:t>Open-ended</a:t>
          </a:r>
          <a:endParaRPr lang="en-US" sz="1800" dirty="0"/>
        </a:p>
      </dgm:t>
    </dgm:pt>
    <dgm:pt modelId="{10E7330D-70EB-434C-A640-A42E7A95682B}" type="parTrans" cxnId="{811747D7-50FF-415E-8BAE-4844E313BD47}">
      <dgm:prSet/>
      <dgm:spPr/>
      <dgm:t>
        <a:bodyPr/>
        <a:lstStyle/>
        <a:p>
          <a:endParaRPr lang="en-US"/>
        </a:p>
      </dgm:t>
    </dgm:pt>
    <dgm:pt modelId="{B220B487-1ED8-4EE1-A791-7A25B79B1356}" type="sibTrans" cxnId="{811747D7-50FF-415E-8BAE-4844E313BD47}">
      <dgm:prSet/>
      <dgm:spPr/>
      <dgm:t>
        <a:bodyPr/>
        <a:lstStyle/>
        <a:p>
          <a:endParaRPr lang="en-US"/>
        </a:p>
      </dgm:t>
    </dgm:pt>
    <dgm:pt modelId="{DA228936-75F1-44B7-86BE-E3B9F1BB1B7E}">
      <dgm:prSet phldrT="[Text]" phldr="0" custT="1"/>
      <dgm:spPr/>
      <dgm:t>
        <a:bodyPr/>
        <a:lstStyle/>
        <a:p>
          <a:pPr>
            <a:defRPr b="1"/>
          </a:pPr>
          <a:r>
            <a:rPr lang="en-US" sz="1800" dirty="0">
              <a:latin typeface="Aptos Display" panose="02110004020202020204"/>
            </a:rPr>
            <a:t>Qual Piloting</a:t>
          </a:r>
        </a:p>
        <a:p>
          <a:pPr>
            <a:defRPr b="1"/>
          </a:pPr>
          <a:r>
            <a:rPr lang="en-US" sz="1800" dirty="0"/>
            <a:t>(n=160)</a:t>
          </a:r>
          <a:endParaRPr lang="en-US" sz="1500" dirty="0"/>
        </a:p>
      </dgm:t>
    </dgm:pt>
    <dgm:pt modelId="{970A3F28-6840-4316-9438-CC58C21CE246}" type="parTrans" cxnId="{DA7DE237-F4C9-44F7-9C26-141C93B0A7DB}">
      <dgm:prSet/>
      <dgm:spPr/>
      <dgm:t>
        <a:bodyPr/>
        <a:lstStyle/>
        <a:p>
          <a:endParaRPr lang="en-US"/>
        </a:p>
      </dgm:t>
    </dgm:pt>
    <dgm:pt modelId="{DC29BE89-570F-43D9-85C6-E6D7570B9F16}" type="sibTrans" cxnId="{DA7DE237-F4C9-44F7-9C26-141C93B0A7DB}">
      <dgm:prSet/>
      <dgm:spPr/>
      <dgm:t>
        <a:bodyPr/>
        <a:lstStyle/>
        <a:p>
          <a:endParaRPr lang="en-US"/>
        </a:p>
      </dgm:t>
    </dgm:pt>
    <dgm:pt modelId="{19C69D6E-A183-434E-97E7-A729F573E5C8}">
      <dgm:prSet phldrT="[Text]" phldr="0" custT="1"/>
      <dgm:spPr/>
      <dgm:t>
        <a:bodyPr/>
        <a:lstStyle/>
        <a:p>
          <a:r>
            <a:rPr lang="en-US" sz="1800" dirty="0">
              <a:latin typeface="Aptos Display" panose="02110004020202020204"/>
            </a:rPr>
            <a:t>Structured questionnaire but open-ended conversations</a:t>
          </a:r>
          <a:endParaRPr lang="en-US" sz="1800" dirty="0"/>
        </a:p>
      </dgm:t>
    </dgm:pt>
    <dgm:pt modelId="{A36C01A6-BE8E-46C5-90DD-1309F74225C0}" type="parTrans" cxnId="{1A820F68-4FB7-42E9-9394-ACF349122C9E}">
      <dgm:prSet/>
      <dgm:spPr/>
      <dgm:t>
        <a:bodyPr/>
        <a:lstStyle/>
        <a:p>
          <a:endParaRPr lang="en-US"/>
        </a:p>
      </dgm:t>
    </dgm:pt>
    <dgm:pt modelId="{B09B0052-C48F-4960-A8EF-100CBFBBF104}" type="sibTrans" cxnId="{1A820F68-4FB7-42E9-9394-ACF349122C9E}">
      <dgm:prSet/>
      <dgm:spPr/>
      <dgm:t>
        <a:bodyPr/>
        <a:lstStyle/>
        <a:p>
          <a:endParaRPr lang="en-US"/>
        </a:p>
      </dgm:t>
    </dgm:pt>
    <dgm:pt modelId="{D14E8EAC-AEF9-4B9E-966C-1E00921C4407}">
      <dgm:prSet phldrT="[Text]" phldr="0" custT="1"/>
      <dgm:spPr/>
      <dgm:t>
        <a:bodyPr/>
        <a:lstStyle/>
        <a:p>
          <a:pPr>
            <a:defRPr b="1"/>
          </a:pPr>
          <a:r>
            <a:rPr lang="en-US" sz="1800" dirty="0">
              <a:latin typeface="Aptos Display" panose="02110004020202020204"/>
            </a:rPr>
            <a:t>Field Testing of Survey Modules</a:t>
          </a:r>
        </a:p>
        <a:p>
          <a:pPr>
            <a:defRPr b="1"/>
          </a:pPr>
          <a:r>
            <a:rPr lang="en-US" sz="1800" dirty="0"/>
            <a:t>(n=150)</a:t>
          </a:r>
          <a:endParaRPr lang="en-US" sz="2000" dirty="0"/>
        </a:p>
      </dgm:t>
    </dgm:pt>
    <dgm:pt modelId="{ED2AA0C9-2ABE-4D53-AAF5-4D0CA70353E7}" type="parTrans" cxnId="{BD5CD47B-4ADA-4D20-8392-938F773099EE}">
      <dgm:prSet/>
      <dgm:spPr/>
      <dgm:t>
        <a:bodyPr/>
        <a:lstStyle/>
        <a:p>
          <a:endParaRPr lang="en-US"/>
        </a:p>
      </dgm:t>
    </dgm:pt>
    <dgm:pt modelId="{80EFDEEE-EF16-4230-BF8B-3BF66A0A4233}" type="sibTrans" cxnId="{BD5CD47B-4ADA-4D20-8392-938F773099EE}">
      <dgm:prSet/>
      <dgm:spPr/>
      <dgm:t>
        <a:bodyPr/>
        <a:lstStyle/>
        <a:p>
          <a:endParaRPr lang="en-US"/>
        </a:p>
      </dgm:t>
    </dgm:pt>
    <dgm:pt modelId="{4749E55A-053A-490E-9CFD-A99027FB9FE1}">
      <dgm:prSet phldrT="[Text]" phldr="0" custT="1"/>
      <dgm:spPr/>
      <dgm:t>
        <a:bodyPr/>
        <a:lstStyle/>
        <a:p>
          <a:pPr algn="ctr"/>
          <a:r>
            <a:rPr lang="en-US" sz="1800" dirty="0">
              <a:latin typeface="Aptos Display" panose="02110004020202020204"/>
            </a:rPr>
            <a:t>Independent enumerators</a:t>
          </a:r>
          <a:endParaRPr lang="en-US" sz="1800" dirty="0"/>
        </a:p>
      </dgm:t>
    </dgm:pt>
    <dgm:pt modelId="{5164F974-F038-4F91-AB90-4577D13DEE1F}" type="parTrans" cxnId="{E29561D8-52E9-40F4-BAA8-E0AF53D331BD}">
      <dgm:prSet/>
      <dgm:spPr/>
      <dgm:t>
        <a:bodyPr/>
        <a:lstStyle/>
        <a:p>
          <a:endParaRPr lang="en-US"/>
        </a:p>
      </dgm:t>
    </dgm:pt>
    <dgm:pt modelId="{853A68C2-E7EF-49E1-8A49-37D67B6EC644}" type="sibTrans" cxnId="{E29561D8-52E9-40F4-BAA8-E0AF53D331BD}">
      <dgm:prSet/>
      <dgm:spPr/>
      <dgm:t>
        <a:bodyPr/>
        <a:lstStyle/>
        <a:p>
          <a:endParaRPr lang="en-US"/>
        </a:p>
      </dgm:t>
    </dgm:pt>
    <dgm:pt modelId="{8A4AAB7F-BC74-4631-B482-AE931491D37D}">
      <dgm:prSet phldr="0" custT="1"/>
      <dgm:spPr/>
      <dgm:t>
        <a:bodyPr/>
        <a:lstStyle/>
        <a:p>
          <a:pPr>
            <a:defRPr b="1"/>
          </a:pPr>
          <a:r>
            <a:rPr lang="en-US" sz="1800" dirty="0">
              <a:latin typeface="Aptos Display" panose="02110004020202020204"/>
            </a:rPr>
            <a:t>VHLSS Questions 2023</a:t>
          </a:r>
        </a:p>
      </dgm:t>
    </dgm:pt>
    <dgm:pt modelId="{33530790-CBF0-4F6C-90F5-88A8C01BDE28}" type="parTrans" cxnId="{2BE1C063-492B-4CFB-87EC-ECF552D1B122}">
      <dgm:prSet/>
      <dgm:spPr/>
      <dgm:t>
        <a:bodyPr/>
        <a:lstStyle/>
        <a:p>
          <a:endParaRPr lang="en-GB"/>
        </a:p>
      </dgm:t>
    </dgm:pt>
    <dgm:pt modelId="{6111A04E-4E40-4A40-BDE1-1038F4D90F67}" type="sibTrans" cxnId="{2BE1C063-492B-4CFB-87EC-ECF552D1B122}">
      <dgm:prSet/>
      <dgm:spPr/>
      <dgm:t>
        <a:bodyPr/>
        <a:lstStyle/>
        <a:p>
          <a:endParaRPr lang="en-GB"/>
        </a:p>
      </dgm:t>
    </dgm:pt>
    <dgm:pt modelId="{A276D227-5767-4243-89A2-A40671812B2E}">
      <dgm:prSet phldr="0" custT="1"/>
      <dgm:spPr/>
      <dgm:t>
        <a:bodyPr/>
        <a:lstStyle/>
        <a:p>
          <a:pPr algn="l"/>
          <a:r>
            <a:rPr lang="en-US" sz="1800" b="0" dirty="0">
              <a:latin typeface="Aptos Display" panose="02110004020202020204"/>
            </a:rPr>
            <a:t>Inductive coding</a:t>
          </a:r>
        </a:p>
      </dgm:t>
    </dgm:pt>
    <dgm:pt modelId="{50E3B8C5-8FE8-4708-AA42-E2329CB27136}" type="parTrans" cxnId="{BCF6B092-8250-4758-9CEE-7FEDE3585F55}">
      <dgm:prSet/>
      <dgm:spPr/>
      <dgm:t>
        <a:bodyPr/>
        <a:lstStyle/>
        <a:p>
          <a:endParaRPr lang="en-GB"/>
        </a:p>
      </dgm:t>
    </dgm:pt>
    <dgm:pt modelId="{E564B67E-207C-4005-9301-CD4922C87D30}" type="sibTrans" cxnId="{BCF6B092-8250-4758-9CEE-7FEDE3585F55}">
      <dgm:prSet/>
      <dgm:spPr/>
      <dgm:t>
        <a:bodyPr/>
        <a:lstStyle/>
        <a:p>
          <a:endParaRPr lang="en-GB"/>
        </a:p>
      </dgm:t>
    </dgm:pt>
    <dgm:pt modelId="{658DD051-893F-4921-858F-8F754C306F70}">
      <dgm:prSet phldr="0" custT="1"/>
      <dgm:spPr/>
      <dgm:t>
        <a:bodyPr/>
        <a:lstStyle/>
        <a:p>
          <a:r>
            <a:rPr lang="en-US" sz="1800" b="0" dirty="0">
              <a:latin typeface="Aptos Display" panose="02110004020202020204"/>
            </a:rPr>
            <a:t>Diverse </a:t>
          </a:r>
          <a:r>
            <a:rPr lang="en-US" sz="1800" b="0" dirty="0" err="1">
              <a:latin typeface="Aptos Display" panose="02110004020202020204"/>
            </a:rPr>
            <a:t>agro</a:t>
          </a:r>
          <a:r>
            <a:rPr lang="en-US" sz="1800" b="0" dirty="0">
              <a:latin typeface="Aptos Display" panose="02110004020202020204"/>
            </a:rPr>
            <a:t>-ecological zones</a:t>
          </a:r>
          <a:endParaRPr lang="en-US" sz="1600" b="0" dirty="0">
            <a:latin typeface="Aptos Display" panose="02110004020202020204"/>
          </a:endParaRPr>
        </a:p>
      </dgm:t>
    </dgm:pt>
    <dgm:pt modelId="{649BE52B-F5B0-4C7D-81E4-3C694E404657}" type="parTrans" cxnId="{294F8F9E-8CB7-4336-BBBA-72C9CC4140DB}">
      <dgm:prSet/>
      <dgm:spPr/>
      <dgm:t>
        <a:bodyPr/>
        <a:lstStyle/>
        <a:p>
          <a:endParaRPr lang="en-GB"/>
        </a:p>
      </dgm:t>
    </dgm:pt>
    <dgm:pt modelId="{D3CEA029-667F-4AE6-A98A-769425602925}" type="sibTrans" cxnId="{294F8F9E-8CB7-4336-BBBA-72C9CC4140DB}">
      <dgm:prSet/>
      <dgm:spPr/>
      <dgm:t>
        <a:bodyPr/>
        <a:lstStyle/>
        <a:p>
          <a:endParaRPr lang="en-GB"/>
        </a:p>
      </dgm:t>
    </dgm:pt>
    <dgm:pt modelId="{51C831B9-7292-4D07-973B-55BF65A5A962}">
      <dgm:prSet phldr="0" custT="1"/>
      <dgm:spPr/>
      <dgm:t>
        <a:bodyPr/>
        <a:lstStyle/>
        <a:p>
          <a:pPr algn="ctr"/>
          <a:r>
            <a:rPr lang="en-US" sz="1800" dirty="0">
              <a:latin typeface="+mn-lt"/>
            </a:rPr>
            <a:t>Simple self-report</a:t>
          </a:r>
        </a:p>
        <a:p>
          <a:pPr algn="ctr"/>
          <a:r>
            <a:rPr lang="en-US" sz="1800" dirty="0">
              <a:latin typeface="+mn-lt"/>
            </a:rPr>
            <a:t>+</a:t>
          </a:r>
        </a:p>
      </dgm:t>
    </dgm:pt>
    <dgm:pt modelId="{26055D95-8488-4E16-B78E-C4750C94154A}" type="parTrans" cxnId="{0C4A4842-DB7C-44DB-99B7-93507B2B467D}">
      <dgm:prSet/>
      <dgm:spPr/>
      <dgm:t>
        <a:bodyPr/>
        <a:lstStyle/>
        <a:p>
          <a:endParaRPr lang="en-GB"/>
        </a:p>
      </dgm:t>
    </dgm:pt>
    <dgm:pt modelId="{B32327D0-FD73-4316-98F5-579FA0DDD76E}" type="sibTrans" cxnId="{0C4A4842-DB7C-44DB-99B7-93507B2B467D}">
      <dgm:prSet/>
      <dgm:spPr/>
      <dgm:t>
        <a:bodyPr/>
        <a:lstStyle/>
        <a:p>
          <a:endParaRPr lang="en-GB"/>
        </a:p>
      </dgm:t>
    </dgm:pt>
    <dgm:pt modelId="{71C03A7D-3BF2-4B25-B015-0187D358606F}">
      <dgm:prSet phldr="0" custT="1"/>
      <dgm:spPr/>
      <dgm:t>
        <a:bodyPr/>
        <a:lstStyle/>
        <a:p>
          <a:pPr algn="ctr"/>
          <a:r>
            <a:rPr lang="en-US" sz="1800" dirty="0">
              <a:latin typeface="+mn-lt"/>
            </a:rPr>
            <a:t>New domain-specific questions</a:t>
          </a:r>
          <a:endParaRPr lang="en-US" sz="2000" dirty="0">
            <a:latin typeface="+mn-lt"/>
          </a:endParaRPr>
        </a:p>
      </dgm:t>
    </dgm:pt>
    <dgm:pt modelId="{32BA0977-7177-4BED-A592-369F8E5646CE}" type="parTrans" cxnId="{4A3440C6-86D5-4C12-93CF-151EBD042AAB}">
      <dgm:prSet/>
      <dgm:spPr/>
      <dgm:t>
        <a:bodyPr/>
        <a:lstStyle/>
        <a:p>
          <a:endParaRPr lang="en-GB"/>
        </a:p>
      </dgm:t>
    </dgm:pt>
    <dgm:pt modelId="{91A91637-25D5-4063-B797-3D77F8859C24}" type="sibTrans" cxnId="{4A3440C6-86D5-4C12-93CF-151EBD042AAB}">
      <dgm:prSet/>
      <dgm:spPr/>
      <dgm:t>
        <a:bodyPr/>
        <a:lstStyle/>
        <a:p>
          <a:endParaRPr lang="en-GB"/>
        </a:p>
      </dgm:t>
    </dgm:pt>
    <dgm:pt modelId="{902E34B8-8835-42A4-B3C7-061B82E2EE43}">
      <dgm:prSet phldr="0" custT="1"/>
      <dgm:spPr/>
      <dgm:t>
        <a:bodyPr/>
        <a:lstStyle/>
        <a:p>
          <a:pPr algn="l" rtl="0">
            <a:defRPr b="1"/>
          </a:pPr>
          <a:r>
            <a:rPr lang="en-US" sz="1800" b="0" dirty="0">
              <a:latin typeface="Aptos Display" panose="02110004020202020204"/>
            </a:rPr>
            <a:t>Led to creation of new draft survey questions</a:t>
          </a:r>
        </a:p>
      </dgm:t>
    </dgm:pt>
    <dgm:pt modelId="{6538622A-C129-4C3D-9060-95FDC7BCA0F0}" type="parTrans" cxnId="{900B5076-DEEB-4AF0-86CB-335FC62A0462}">
      <dgm:prSet/>
      <dgm:spPr/>
      <dgm:t>
        <a:bodyPr/>
        <a:lstStyle/>
        <a:p>
          <a:endParaRPr lang="en-GB"/>
        </a:p>
      </dgm:t>
    </dgm:pt>
    <dgm:pt modelId="{48CCFC17-6967-4172-8983-5566AD40531C}" type="sibTrans" cxnId="{900B5076-DEEB-4AF0-86CB-335FC62A0462}">
      <dgm:prSet/>
      <dgm:spPr/>
      <dgm:t>
        <a:bodyPr/>
        <a:lstStyle/>
        <a:p>
          <a:endParaRPr lang="en-GB"/>
        </a:p>
      </dgm:t>
    </dgm:pt>
    <dgm:pt modelId="{8CD26276-7199-4F5C-805F-31B841055D57}" type="pres">
      <dgm:prSet presAssocID="{4AB205DF-410A-41A9-9797-EAC85271E2C9}" presName="root" presStyleCnt="0">
        <dgm:presLayoutVars>
          <dgm:chMax/>
          <dgm:chPref/>
          <dgm:animLvl val="lvl"/>
        </dgm:presLayoutVars>
      </dgm:prSet>
      <dgm:spPr/>
    </dgm:pt>
    <dgm:pt modelId="{F8899FC9-D2F9-464B-B73A-A89E127CE9FC}" type="pres">
      <dgm:prSet presAssocID="{4AB205DF-410A-41A9-9797-EAC85271E2C9}" presName="divider" presStyleLbl="fgAccFollowNode1" presStyleIdx="0" presStyleCnt="1"/>
      <dgm:spPr>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tailEnd type="triangle" w="lg" len="lg"/>
        </a:ln>
        <a:effectLst/>
      </dgm:spPr>
    </dgm:pt>
    <dgm:pt modelId="{B6BF7296-063E-49CC-B54F-0DC20D6500AD}" type="pres">
      <dgm:prSet presAssocID="{4AB205DF-410A-41A9-9797-EAC85271E2C9}" presName="nodes" presStyleCnt="0">
        <dgm:presLayoutVars>
          <dgm:chMax/>
          <dgm:chPref/>
          <dgm:animLvl val="lvl"/>
        </dgm:presLayoutVars>
      </dgm:prSet>
      <dgm:spPr/>
    </dgm:pt>
    <dgm:pt modelId="{143D0A59-7CEF-463C-9523-4A247786E928}" type="pres">
      <dgm:prSet presAssocID="{21082490-9771-46B2-9420-EC81CED0F286}" presName="composite" presStyleCnt="0"/>
      <dgm:spPr/>
    </dgm:pt>
    <dgm:pt modelId="{8F90D0A2-7613-4FF7-B13E-E1B8B6050592}" type="pres">
      <dgm:prSet presAssocID="{21082490-9771-46B2-9420-EC81CED0F286}" presName="L1TextContainer" presStyleLbl="revTx" presStyleIdx="0" presStyleCnt="4">
        <dgm:presLayoutVars>
          <dgm:chMax val="1"/>
          <dgm:chPref val="1"/>
          <dgm:bulletEnabled val="1"/>
        </dgm:presLayoutVars>
      </dgm:prSet>
      <dgm:spPr/>
    </dgm:pt>
    <dgm:pt modelId="{DA72CEFC-8A5E-4EC7-A4A8-723BAC4A70BC}" type="pres">
      <dgm:prSet presAssocID="{21082490-9771-46B2-9420-EC81CED0F286}" presName="L2TextContainerWrapper" presStyleCnt="0">
        <dgm:presLayoutVars>
          <dgm:chMax val="0"/>
          <dgm:chPref val="0"/>
          <dgm:bulletEnabled val="1"/>
        </dgm:presLayoutVars>
      </dgm:prSet>
      <dgm:spPr/>
    </dgm:pt>
    <dgm:pt modelId="{BFFD98F9-CCEC-456A-A147-B5DACBBDBC9D}" type="pres">
      <dgm:prSet presAssocID="{21082490-9771-46B2-9420-EC81CED0F286}" presName="L2TextContainer" presStyleLbl="bgAcc1" presStyleIdx="0" presStyleCnt="4"/>
      <dgm:spPr/>
    </dgm:pt>
    <dgm:pt modelId="{792EF25D-DBB0-481B-ADAF-A70AFD43F4AF}" type="pres">
      <dgm:prSet presAssocID="{21082490-9771-46B2-9420-EC81CED0F286}" presName="FlexibleEmptyPlaceHolder" presStyleCnt="0"/>
      <dgm:spPr/>
    </dgm:pt>
    <dgm:pt modelId="{324CEABF-54B2-4E86-9E8C-390A7DEFFFD0}" type="pres">
      <dgm:prSet presAssocID="{21082490-9771-46B2-9420-EC81CED0F286}" presName="ConnectLine" presStyleLbl="sibTrans1D1" presStyleIdx="0" presStyleCnt="4"/>
      <dgm:spPr>
        <a:noFill/>
        <a:ln w="12700" cap="flat" cmpd="sng" algn="ctr">
          <a:solidFill>
            <a:schemeClr val="accent1">
              <a:hueOff val="0"/>
              <a:satOff val="0"/>
              <a:lumOff val="0"/>
              <a:alphaOff val="0"/>
            </a:schemeClr>
          </a:solidFill>
          <a:prstDash val="dash"/>
          <a:miter lim="800000"/>
        </a:ln>
        <a:effectLst/>
      </dgm:spPr>
    </dgm:pt>
    <dgm:pt modelId="{605A941D-3132-44D0-B5EE-2AE9FD65AC93}" type="pres">
      <dgm:prSet presAssocID="{21082490-9771-46B2-9420-EC81CED0F286}" presName="ConnectorPoint" presStyleLbl="alignNode1" presStyleIdx="0" presStyleCnt="4"/>
      <dgm:spPr/>
    </dgm:pt>
    <dgm:pt modelId="{0204D8DA-E86E-48BD-9E29-D9678296EDC5}" type="pres">
      <dgm:prSet presAssocID="{21082490-9771-46B2-9420-EC81CED0F286}" presName="EmptyPlaceHolder" presStyleCnt="0"/>
      <dgm:spPr/>
    </dgm:pt>
    <dgm:pt modelId="{9A59B621-B495-4CB3-BD58-892EA364B7A4}" type="pres">
      <dgm:prSet presAssocID="{A420F4CA-DCC8-42A2-887B-FED454117966}" presName="spaceBetweenRectangles" presStyleCnt="0"/>
      <dgm:spPr/>
    </dgm:pt>
    <dgm:pt modelId="{08C83684-E160-4A20-BFDD-07CD38AF86A9}" type="pres">
      <dgm:prSet presAssocID="{DA228936-75F1-44B7-86BE-E3B9F1BB1B7E}" presName="composite" presStyleCnt="0"/>
      <dgm:spPr/>
    </dgm:pt>
    <dgm:pt modelId="{59C4284C-E033-4588-84A0-5BD2B055B231}" type="pres">
      <dgm:prSet presAssocID="{DA228936-75F1-44B7-86BE-E3B9F1BB1B7E}" presName="L1TextContainer" presStyleLbl="revTx" presStyleIdx="1" presStyleCnt="4">
        <dgm:presLayoutVars>
          <dgm:chMax val="1"/>
          <dgm:chPref val="1"/>
          <dgm:bulletEnabled val="1"/>
        </dgm:presLayoutVars>
      </dgm:prSet>
      <dgm:spPr/>
    </dgm:pt>
    <dgm:pt modelId="{FF28D2E2-AF9B-455C-AF48-D46F12B28A12}" type="pres">
      <dgm:prSet presAssocID="{DA228936-75F1-44B7-86BE-E3B9F1BB1B7E}" presName="L2TextContainerWrapper" presStyleCnt="0">
        <dgm:presLayoutVars>
          <dgm:chMax val="0"/>
          <dgm:chPref val="0"/>
          <dgm:bulletEnabled val="1"/>
        </dgm:presLayoutVars>
      </dgm:prSet>
      <dgm:spPr/>
    </dgm:pt>
    <dgm:pt modelId="{F59E55E9-7BA5-4D5C-A66D-3A7899094D29}" type="pres">
      <dgm:prSet presAssocID="{DA228936-75F1-44B7-86BE-E3B9F1BB1B7E}" presName="L2TextContainer" presStyleLbl="bgAcc1" presStyleIdx="1" presStyleCnt="4"/>
      <dgm:spPr/>
    </dgm:pt>
    <dgm:pt modelId="{94BB6464-A0A5-4DB3-811A-430B9CEA831B}" type="pres">
      <dgm:prSet presAssocID="{DA228936-75F1-44B7-86BE-E3B9F1BB1B7E}" presName="FlexibleEmptyPlaceHolder" presStyleCnt="0"/>
      <dgm:spPr/>
    </dgm:pt>
    <dgm:pt modelId="{F65331AD-0E89-41A4-A379-4F707D6064E3}" type="pres">
      <dgm:prSet presAssocID="{DA228936-75F1-44B7-86BE-E3B9F1BB1B7E}" presName="ConnectLine" presStyleLbl="sibTrans1D1" presStyleIdx="1" presStyleCnt="4"/>
      <dgm:spPr>
        <a:noFill/>
        <a:ln w="12700" cap="flat" cmpd="sng" algn="ctr">
          <a:solidFill>
            <a:schemeClr val="accent1">
              <a:hueOff val="0"/>
              <a:satOff val="0"/>
              <a:lumOff val="0"/>
              <a:alphaOff val="0"/>
            </a:schemeClr>
          </a:solidFill>
          <a:prstDash val="dash"/>
          <a:miter lim="800000"/>
        </a:ln>
        <a:effectLst/>
      </dgm:spPr>
    </dgm:pt>
    <dgm:pt modelId="{A8F9F00E-FCDB-43E9-BC77-4C8F878295F5}" type="pres">
      <dgm:prSet presAssocID="{DA228936-75F1-44B7-86BE-E3B9F1BB1B7E}" presName="ConnectorPoint" presStyleLbl="alignNode1" presStyleIdx="1" presStyleCnt="4"/>
      <dgm:spPr/>
    </dgm:pt>
    <dgm:pt modelId="{54313EA5-1930-4057-86DA-B9F1772559D0}" type="pres">
      <dgm:prSet presAssocID="{DA228936-75F1-44B7-86BE-E3B9F1BB1B7E}" presName="EmptyPlaceHolder" presStyleCnt="0"/>
      <dgm:spPr/>
    </dgm:pt>
    <dgm:pt modelId="{373A1085-B89D-46AE-98C5-6ED5BA64E316}" type="pres">
      <dgm:prSet presAssocID="{DC29BE89-570F-43D9-85C6-E6D7570B9F16}" presName="spaceBetweenRectangles" presStyleCnt="0"/>
      <dgm:spPr/>
    </dgm:pt>
    <dgm:pt modelId="{04D1CE40-ACAA-4AD6-80B9-B8C60BA884A3}" type="pres">
      <dgm:prSet presAssocID="{D14E8EAC-AEF9-4B9E-966C-1E00921C4407}" presName="composite" presStyleCnt="0"/>
      <dgm:spPr/>
    </dgm:pt>
    <dgm:pt modelId="{D91807EC-D3BE-48A7-A2AA-381E006818F7}" type="pres">
      <dgm:prSet presAssocID="{D14E8EAC-AEF9-4B9E-966C-1E00921C4407}" presName="L1TextContainer" presStyleLbl="revTx" presStyleIdx="2" presStyleCnt="4">
        <dgm:presLayoutVars>
          <dgm:chMax val="1"/>
          <dgm:chPref val="1"/>
          <dgm:bulletEnabled val="1"/>
        </dgm:presLayoutVars>
      </dgm:prSet>
      <dgm:spPr/>
    </dgm:pt>
    <dgm:pt modelId="{F429DADE-C415-4770-8ADA-1573472D55B0}" type="pres">
      <dgm:prSet presAssocID="{D14E8EAC-AEF9-4B9E-966C-1E00921C4407}" presName="L2TextContainerWrapper" presStyleCnt="0">
        <dgm:presLayoutVars>
          <dgm:chMax val="0"/>
          <dgm:chPref val="0"/>
          <dgm:bulletEnabled val="1"/>
        </dgm:presLayoutVars>
      </dgm:prSet>
      <dgm:spPr/>
    </dgm:pt>
    <dgm:pt modelId="{270A6DA5-F4CD-4844-B75A-9CDCF9CA63C5}" type="pres">
      <dgm:prSet presAssocID="{D14E8EAC-AEF9-4B9E-966C-1E00921C4407}" presName="L2TextContainer" presStyleLbl="bgAcc1" presStyleIdx="2" presStyleCnt="4"/>
      <dgm:spPr/>
    </dgm:pt>
    <dgm:pt modelId="{70DF47C0-414A-4BC0-B12A-2390B8629ED4}" type="pres">
      <dgm:prSet presAssocID="{D14E8EAC-AEF9-4B9E-966C-1E00921C4407}" presName="FlexibleEmptyPlaceHolder" presStyleCnt="0"/>
      <dgm:spPr/>
    </dgm:pt>
    <dgm:pt modelId="{BDDAB90D-D2DB-4917-9D06-C7CF32C76282}" type="pres">
      <dgm:prSet presAssocID="{D14E8EAC-AEF9-4B9E-966C-1E00921C4407}" presName="ConnectLine" presStyleLbl="sibTrans1D1" presStyleIdx="2" presStyleCnt="4"/>
      <dgm:spPr>
        <a:noFill/>
        <a:ln w="12700" cap="flat" cmpd="sng" algn="ctr">
          <a:solidFill>
            <a:schemeClr val="accent1">
              <a:hueOff val="0"/>
              <a:satOff val="0"/>
              <a:lumOff val="0"/>
              <a:alphaOff val="0"/>
            </a:schemeClr>
          </a:solidFill>
          <a:prstDash val="dash"/>
          <a:miter lim="800000"/>
        </a:ln>
        <a:effectLst/>
      </dgm:spPr>
    </dgm:pt>
    <dgm:pt modelId="{AF69B008-69BD-44B1-8FB8-1866B3B90763}" type="pres">
      <dgm:prSet presAssocID="{D14E8EAC-AEF9-4B9E-966C-1E00921C4407}" presName="ConnectorPoint" presStyleLbl="alignNode1" presStyleIdx="2" presStyleCnt="4"/>
      <dgm:spPr/>
    </dgm:pt>
    <dgm:pt modelId="{19D94A7E-1052-4926-A604-88364616094F}" type="pres">
      <dgm:prSet presAssocID="{D14E8EAC-AEF9-4B9E-966C-1E00921C4407}" presName="EmptyPlaceHolder" presStyleCnt="0"/>
      <dgm:spPr/>
    </dgm:pt>
    <dgm:pt modelId="{7FB16261-E9CE-4E9C-A282-E4E3671B3199}" type="pres">
      <dgm:prSet presAssocID="{80EFDEEE-EF16-4230-BF8B-3BF66A0A4233}" presName="spaceBetweenRectangles" presStyleCnt="0"/>
      <dgm:spPr/>
    </dgm:pt>
    <dgm:pt modelId="{3EF5C348-95CB-4494-8C7C-8D9C7E27A7D2}" type="pres">
      <dgm:prSet presAssocID="{8A4AAB7F-BC74-4631-B482-AE931491D37D}" presName="composite" presStyleCnt="0"/>
      <dgm:spPr/>
    </dgm:pt>
    <dgm:pt modelId="{1B100518-C6BF-49C2-B3DB-C21AE740B96F}" type="pres">
      <dgm:prSet presAssocID="{8A4AAB7F-BC74-4631-B482-AE931491D37D}" presName="L1TextContainer" presStyleLbl="revTx" presStyleIdx="3" presStyleCnt="4">
        <dgm:presLayoutVars>
          <dgm:chMax val="1"/>
          <dgm:chPref val="1"/>
          <dgm:bulletEnabled val="1"/>
        </dgm:presLayoutVars>
      </dgm:prSet>
      <dgm:spPr/>
    </dgm:pt>
    <dgm:pt modelId="{97EF0173-6F1A-4972-8858-4499D48EC3F6}" type="pres">
      <dgm:prSet presAssocID="{8A4AAB7F-BC74-4631-B482-AE931491D37D}" presName="L2TextContainerWrapper" presStyleCnt="0">
        <dgm:presLayoutVars>
          <dgm:chMax val="0"/>
          <dgm:chPref val="0"/>
          <dgm:bulletEnabled val="1"/>
        </dgm:presLayoutVars>
      </dgm:prSet>
      <dgm:spPr/>
    </dgm:pt>
    <dgm:pt modelId="{2DD7C076-E63A-48A5-9926-8A104EB5E4A4}" type="pres">
      <dgm:prSet presAssocID="{8A4AAB7F-BC74-4631-B482-AE931491D37D}" presName="L2TextContainer" presStyleLbl="bgAcc1" presStyleIdx="3" presStyleCnt="4"/>
      <dgm:spPr/>
    </dgm:pt>
    <dgm:pt modelId="{67101860-BD5E-4EB4-ACFC-3359D411B4BE}" type="pres">
      <dgm:prSet presAssocID="{8A4AAB7F-BC74-4631-B482-AE931491D37D}" presName="FlexibleEmptyPlaceHolder" presStyleCnt="0"/>
      <dgm:spPr/>
    </dgm:pt>
    <dgm:pt modelId="{9E88A821-B0B6-4383-B71A-C0635B11362E}" type="pres">
      <dgm:prSet presAssocID="{8A4AAB7F-BC74-4631-B482-AE931491D37D}" presName="ConnectLine" presStyleLbl="sibTrans1D1" presStyleIdx="3" presStyleCnt="4"/>
      <dgm:spPr>
        <a:noFill/>
        <a:ln w="12700" cap="flat" cmpd="sng" algn="ctr">
          <a:solidFill>
            <a:schemeClr val="accent1">
              <a:hueOff val="0"/>
              <a:satOff val="0"/>
              <a:lumOff val="0"/>
              <a:alphaOff val="0"/>
            </a:schemeClr>
          </a:solidFill>
          <a:prstDash val="dash"/>
          <a:miter lim="800000"/>
        </a:ln>
        <a:effectLst/>
      </dgm:spPr>
    </dgm:pt>
    <dgm:pt modelId="{7C40684B-3FE9-4DCF-AE49-7D97F88B660D}" type="pres">
      <dgm:prSet presAssocID="{8A4AAB7F-BC74-4631-B482-AE931491D37D}" presName="ConnectorPoint" presStyleLbl="alignNode1" presStyleIdx="3" presStyleCnt="4"/>
      <dgm:spPr/>
    </dgm:pt>
    <dgm:pt modelId="{32D593B1-F0D9-47D8-8643-99E7830EAC1F}" type="pres">
      <dgm:prSet presAssocID="{8A4AAB7F-BC74-4631-B482-AE931491D37D}" presName="EmptyPlaceHolder" presStyleCnt="0"/>
      <dgm:spPr/>
    </dgm:pt>
  </dgm:ptLst>
  <dgm:cxnLst>
    <dgm:cxn modelId="{EFA5C415-13B3-49DB-9B5D-4D79D685A642}" type="presOf" srcId="{51C831B9-7292-4D07-973B-55BF65A5A962}" destId="{2DD7C076-E63A-48A5-9926-8A104EB5E4A4}" srcOrd="0" destOrd="0" presId="urn:microsoft.com/office/officeart/2016/7/layout/BasicTimeline"/>
    <dgm:cxn modelId="{7FE5321A-38E8-4AA0-AA39-ED8B6DEC60F8}" type="presOf" srcId="{DA228936-75F1-44B7-86BE-E3B9F1BB1B7E}" destId="{59C4284C-E033-4588-84A0-5BD2B055B231}" srcOrd="0" destOrd="0" presId="urn:microsoft.com/office/officeart/2016/7/layout/BasicTimeline"/>
    <dgm:cxn modelId="{3C2C401D-F33B-43BB-A4E3-5C68BBB7B70F}" type="presOf" srcId="{B9A553F8-7C75-4207-AA57-44BFEDE97034}" destId="{BFFD98F9-CCEC-456A-A147-B5DACBBDBC9D}" srcOrd="0" destOrd="0" presId="urn:microsoft.com/office/officeart/2016/7/layout/BasicTimeline"/>
    <dgm:cxn modelId="{11781628-1B76-412E-8F2A-E80C7E03F941}" srcId="{4AB205DF-410A-41A9-9797-EAC85271E2C9}" destId="{21082490-9771-46B2-9420-EC81CED0F286}" srcOrd="0" destOrd="0" parTransId="{BB523882-D615-4F80-BD56-760938418943}" sibTransId="{A420F4CA-DCC8-42A2-887B-FED454117966}"/>
    <dgm:cxn modelId="{40D02531-BDE8-43EF-A109-1081917B52DB}" type="presOf" srcId="{19C69D6E-A183-434E-97E7-A729F573E5C8}" destId="{F59E55E9-7BA5-4D5C-A66D-3A7899094D29}" srcOrd="0" destOrd="0" presId="urn:microsoft.com/office/officeart/2016/7/layout/BasicTimeline"/>
    <dgm:cxn modelId="{DA7DE237-F4C9-44F7-9C26-141C93B0A7DB}" srcId="{4AB205DF-410A-41A9-9797-EAC85271E2C9}" destId="{DA228936-75F1-44B7-86BE-E3B9F1BB1B7E}" srcOrd="1" destOrd="0" parTransId="{970A3F28-6840-4316-9438-CC58C21CE246}" sibTransId="{DC29BE89-570F-43D9-85C6-E6D7570B9F16}"/>
    <dgm:cxn modelId="{9BBAB03E-CB23-48DC-A388-BD095B9D2000}" type="presOf" srcId="{A276D227-5767-4243-89A2-A40671812B2E}" destId="{BFFD98F9-CCEC-456A-A147-B5DACBBDBC9D}" srcOrd="0" destOrd="1" presId="urn:microsoft.com/office/officeart/2016/7/layout/BasicTimeline"/>
    <dgm:cxn modelId="{0C4A4842-DB7C-44DB-99B7-93507B2B467D}" srcId="{8A4AAB7F-BC74-4631-B482-AE931491D37D}" destId="{51C831B9-7292-4D07-973B-55BF65A5A962}" srcOrd="0" destOrd="0" parTransId="{26055D95-8488-4E16-B78E-C4750C94154A}" sibTransId="{B32327D0-FD73-4316-98F5-579FA0DDD76E}"/>
    <dgm:cxn modelId="{2BE1C063-492B-4CFB-87EC-ECF552D1B122}" srcId="{4AB205DF-410A-41A9-9797-EAC85271E2C9}" destId="{8A4AAB7F-BC74-4631-B482-AE931491D37D}" srcOrd="3" destOrd="0" parTransId="{33530790-CBF0-4F6C-90F5-88A8C01BDE28}" sibTransId="{6111A04E-4E40-4A40-BDE1-1038F4D90F67}"/>
    <dgm:cxn modelId="{1A820F68-4FB7-42E9-9394-ACF349122C9E}" srcId="{DA228936-75F1-44B7-86BE-E3B9F1BB1B7E}" destId="{19C69D6E-A183-434E-97E7-A729F573E5C8}" srcOrd="0" destOrd="0" parTransId="{A36C01A6-BE8E-46C5-90DD-1309F74225C0}" sibTransId="{B09B0052-C48F-4960-A8EF-100CBFBBF104}"/>
    <dgm:cxn modelId="{900B5076-DEEB-4AF0-86CB-335FC62A0462}" srcId="{21082490-9771-46B2-9420-EC81CED0F286}" destId="{902E34B8-8835-42A4-B3C7-061B82E2EE43}" srcOrd="2" destOrd="0" parTransId="{6538622A-C129-4C3D-9060-95FDC7BCA0F0}" sibTransId="{48CCFC17-6967-4172-8983-5566AD40531C}"/>
    <dgm:cxn modelId="{BD5CD47B-4ADA-4D20-8392-938F773099EE}" srcId="{4AB205DF-410A-41A9-9797-EAC85271E2C9}" destId="{D14E8EAC-AEF9-4B9E-966C-1E00921C4407}" srcOrd="2" destOrd="0" parTransId="{ED2AA0C9-2ABE-4D53-AAF5-4D0CA70353E7}" sibTransId="{80EFDEEE-EF16-4230-BF8B-3BF66A0A4233}"/>
    <dgm:cxn modelId="{F70B3C7D-4F5F-412F-BACD-B0921B2B32A5}" type="presOf" srcId="{D14E8EAC-AEF9-4B9E-966C-1E00921C4407}" destId="{D91807EC-D3BE-48A7-A2AA-381E006818F7}" srcOrd="0" destOrd="0" presId="urn:microsoft.com/office/officeart/2016/7/layout/BasicTimeline"/>
    <dgm:cxn modelId="{BCF6B092-8250-4758-9CEE-7FEDE3585F55}" srcId="{21082490-9771-46B2-9420-EC81CED0F286}" destId="{A276D227-5767-4243-89A2-A40671812B2E}" srcOrd="1" destOrd="0" parTransId="{50E3B8C5-8FE8-4708-AA42-E2329CB27136}" sibTransId="{E564B67E-207C-4005-9301-CD4922C87D30}"/>
    <dgm:cxn modelId="{BD206098-3252-4885-9CE4-04BAC0814680}" type="presOf" srcId="{4AB205DF-410A-41A9-9797-EAC85271E2C9}" destId="{8CD26276-7199-4F5C-805F-31B841055D57}" srcOrd="0" destOrd="0" presId="urn:microsoft.com/office/officeart/2016/7/layout/BasicTimeline"/>
    <dgm:cxn modelId="{294F8F9E-8CB7-4336-BBBA-72C9CC4140DB}" srcId="{DA228936-75F1-44B7-86BE-E3B9F1BB1B7E}" destId="{658DD051-893F-4921-858F-8F754C306F70}" srcOrd="1" destOrd="0" parTransId="{649BE52B-F5B0-4C7D-81E4-3C694E404657}" sibTransId="{D3CEA029-667F-4AE6-A98A-769425602925}"/>
    <dgm:cxn modelId="{A4F9BDAF-4876-4808-8F07-55206C719564}" type="presOf" srcId="{71C03A7D-3BF2-4B25-B015-0187D358606F}" destId="{2DD7C076-E63A-48A5-9926-8A104EB5E4A4}" srcOrd="0" destOrd="1" presId="urn:microsoft.com/office/officeart/2016/7/layout/BasicTimeline"/>
    <dgm:cxn modelId="{91727AB9-4C4E-497E-A48E-4256618D3813}" type="presOf" srcId="{8A4AAB7F-BC74-4631-B482-AE931491D37D}" destId="{1B100518-C6BF-49C2-B3DB-C21AE740B96F}" srcOrd="0" destOrd="0" presId="urn:microsoft.com/office/officeart/2016/7/layout/BasicTimeline"/>
    <dgm:cxn modelId="{5EC378BB-FC57-46D1-A0EA-1D617244BEBC}" type="presOf" srcId="{4749E55A-053A-490E-9CFD-A99027FB9FE1}" destId="{270A6DA5-F4CD-4844-B75A-9CDCF9CA63C5}" srcOrd="0" destOrd="0" presId="urn:microsoft.com/office/officeart/2016/7/layout/BasicTimeline"/>
    <dgm:cxn modelId="{4A3440C6-86D5-4C12-93CF-151EBD042AAB}" srcId="{8A4AAB7F-BC74-4631-B482-AE931491D37D}" destId="{71C03A7D-3BF2-4B25-B015-0187D358606F}" srcOrd="1" destOrd="0" parTransId="{32BA0977-7177-4BED-A592-369F8E5646CE}" sibTransId="{91A91637-25D5-4063-B797-3D77F8859C24}"/>
    <dgm:cxn modelId="{CCFABACB-EEDF-4CD4-AE3D-18277773284E}" type="presOf" srcId="{902E34B8-8835-42A4-B3C7-061B82E2EE43}" destId="{BFFD98F9-CCEC-456A-A147-B5DACBBDBC9D}" srcOrd="0" destOrd="2" presId="urn:microsoft.com/office/officeart/2016/7/layout/BasicTimeline"/>
    <dgm:cxn modelId="{811747D7-50FF-415E-8BAE-4844E313BD47}" srcId="{21082490-9771-46B2-9420-EC81CED0F286}" destId="{B9A553F8-7C75-4207-AA57-44BFEDE97034}" srcOrd="0" destOrd="0" parTransId="{10E7330D-70EB-434C-A640-A42E7A95682B}" sibTransId="{B220B487-1ED8-4EE1-A791-7A25B79B1356}"/>
    <dgm:cxn modelId="{E29561D8-52E9-40F4-BAA8-E0AF53D331BD}" srcId="{D14E8EAC-AEF9-4B9E-966C-1E00921C4407}" destId="{4749E55A-053A-490E-9CFD-A99027FB9FE1}" srcOrd="0" destOrd="0" parTransId="{5164F974-F038-4F91-AB90-4577D13DEE1F}" sibTransId="{853A68C2-E7EF-49E1-8A49-37D67B6EC644}"/>
    <dgm:cxn modelId="{85B628E0-96F3-41C7-8E92-F97470871BB9}" type="presOf" srcId="{658DD051-893F-4921-858F-8F754C306F70}" destId="{F59E55E9-7BA5-4D5C-A66D-3A7899094D29}" srcOrd="0" destOrd="1" presId="urn:microsoft.com/office/officeart/2016/7/layout/BasicTimeline"/>
    <dgm:cxn modelId="{A43E03F1-7B94-4B40-A11F-37BDA84529B9}" type="presOf" srcId="{21082490-9771-46B2-9420-EC81CED0F286}" destId="{8F90D0A2-7613-4FF7-B13E-E1B8B6050592}" srcOrd="0" destOrd="0" presId="urn:microsoft.com/office/officeart/2016/7/layout/BasicTimeline"/>
    <dgm:cxn modelId="{51F96D96-0778-4EFC-9B53-7EC57DCF53F4}" type="presParOf" srcId="{8CD26276-7199-4F5C-805F-31B841055D57}" destId="{F8899FC9-D2F9-464B-B73A-A89E127CE9FC}" srcOrd="0" destOrd="0" presId="urn:microsoft.com/office/officeart/2016/7/layout/BasicTimeline"/>
    <dgm:cxn modelId="{695471B0-9811-42BA-9D43-AFEBE73449F5}" type="presParOf" srcId="{8CD26276-7199-4F5C-805F-31B841055D57}" destId="{B6BF7296-063E-49CC-B54F-0DC20D6500AD}" srcOrd="1" destOrd="0" presId="urn:microsoft.com/office/officeart/2016/7/layout/BasicTimeline"/>
    <dgm:cxn modelId="{3471FB74-643E-4A47-A224-E5A1CFA8A2E8}" type="presParOf" srcId="{B6BF7296-063E-49CC-B54F-0DC20D6500AD}" destId="{143D0A59-7CEF-463C-9523-4A247786E928}" srcOrd="0" destOrd="0" presId="urn:microsoft.com/office/officeart/2016/7/layout/BasicTimeline"/>
    <dgm:cxn modelId="{6FC52DF7-564E-4307-909F-1FA53FBCE944}" type="presParOf" srcId="{143D0A59-7CEF-463C-9523-4A247786E928}" destId="{8F90D0A2-7613-4FF7-B13E-E1B8B6050592}" srcOrd="0" destOrd="0" presId="urn:microsoft.com/office/officeart/2016/7/layout/BasicTimeline"/>
    <dgm:cxn modelId="{BE3E8735-0C9D-4507-B841-7FB12A80C4D2}" type="presParOf" srcId="{143D0A59-7CEF-463C-9523-4A247786E928}" destId="{DA72CEFC-8A5E-4EC7-A4A8-723BAC4A70BC}" srcOrd="1" destOrd="0" presId="urn:microsoft.com/office/officeart/2016/7/layout/BasicTimeline"/>
    <dgm:cxn modelId="{47AD0BD0-443F-4701-A168-978225FF77FC}" type="presParOf" srcId="{DA72CEFC-8A5E-4EC7-A4A8-723BAC4A70BC}" destId="{BFFD98F9-CCEC-456A-A147-B5DACBBDBC9D}" srcOrd="0" destOrd="0" presId="urn:microsoft.com/office/officeart/2016/7/layout/BasicTimeline"/>
    <dgm:cxn modelId="{16EFAF74-3AAE-49DF-BA36-BE1CB8AEABFD}" type="presParOf" srcId="{DA72CEFC-8A5E-4EC7-A4A8-723BAC4A70BC}" destId="{792EF25D-DBB0-481B-ADAF-A70AFD43F4AF}" srcOrd="1" destOrd="0" presId="urn:microsoft.com/office/officeart/2016/7/layout/BasicTimeline"/>
    <dgm:cxn modelId="{30EF976D-83F7-4C8B-9E32-43B813F57CEA}" type="presParOf" srcId="{143D0A59-7CEF-463C-9523-4A247786E928}" destId="{324CEABF-54B2-4E86-9E8C-390A7DEFFFD0}" srcOrd="2" destOrd="0" presId="urn:microsoft.com/office/officeart/2016/7/layout/BasicTimeline"/>
    <dgm:cxn modelId="{65BE0E4E-DFE5-450F-B0F3-7B6C0371DCDE}" type="presParOf" srcId="{143D0A59-7CEF-463C-9523-4A247786E928}" destId="{605A941D-3132-44D0-B5EE-2AE9FD65AC93}" srcOrd="3" destOrd="0" presId="urn:microsoft.com/office/officeart/2016/7/layout/BasicTimeline"/>
    <dgm:cxn modelId="{9CE4B03F-F5CD-448B-A479-A900A68293C0}" type="presParOf" srcId="{143D0A59-7CEF-463C-9523-4A247786E928}" destId="{0204D8DA-E86E-48BD-9E29-D9678296EDC5}" srcOrd="4" destOrd="0" presId="urn:microsoft.com/office/officeart/2016/7/layout/BasicTimeline"/>
    <dgm:cxn modelId="{BD9B1CCF-1F8B-4FF8-BD56-A555882E1014}" type="presParOf" srcId="{B6BF7296-063E-49CC-B54F-0DC20D6500AD}" destId="{9A59B621-B495-4CB3-BD58-892EA364B7A4}" srcOrd="1" destOrd="0" presId="urn:microsoft.com/office/officeart/2016/7/layout/BasicTimeline"/>
    <dgm:cxn modelId="{80C86422-912E-4A56-9636-122861873A2F}" type="presParOf" srcId="{B6BF7296-063E-49CC-B54F-0DC20D6500AD}" destId="{08C83684-E160-4A20-BFDD-07CD38AF86A9}" srcOrd="2" destOrd="0" presId="urn:microsoft.com/office/officeart/2016/7/layout/BasicTimeline"/>
    <dgm:cxn modelId="{3CCA41C7-32CD-4F53-BBF4-0A3A7BBF6B24}" type="presParOf" srcId="{08C83684-E160-4A20-BFDD-07CD38AF86A9}" destId="{59C4284C-E033-4588-84A0-5BD2B055B231}" srcOrd="0" destOrd="0" presId="urn:microsoft.com/office/officeart/2016/7/layout/BasicTimeline"/>
    <dgm:cxn modelId="{B40CD145-EC08-404D-9633-2C0EA6EC103C}" type="presParOf" srcId="{08C83684-E160-4A20-BFDD-07CD38AF86A9}" destId="{FF28D2E2-AF9B-455C-AF48-D46F12B28A12}" srcOrd="1" destOrd="0" presId="urn:microsoft.com/office/officeart/2016/7/layout/BasicTimeline"/>
    <dgm:cxn modelId="{5CD162FF-94F5-4004-AB35-50847AD66E49}" type="presParOf" srcId="{FF28D2E2-AF9B-455C-AF48-D46F12B28A12}" destId="{F59E55E9-7BA5-4D5C-A66D-3A7899094D29}" srcOrd="0" destOrd="0" presId="urn:microsoft.com/office/officeart/2016/7/layout/BasicTimeline"/>
    <dgm:cxn modelId="{8F6739CA-6420-4EC2-91AB-CFA17119820B}" type="presParOf" srcId="{FF28D2E2-AF9B-455C-AF48-D46F12B28A12}" destId="{94BB6464-A0A5-4DB3-811A-430B9CEA831B}" srcOrd="1" destOrd="0" presId="urn:microsoft.com/office/officeart/2016/7/layout/BasicTimeline"/>
    <dgm:cxn modelId="{514572CF-C149-4035-B86A-48A029EA2DD0}" type="presParOf" srcId="{08C83684-E160-4A20-BFDD-07CD38AF86A9}" destId="{F65331AD-0E89-41A4-A379-4F707D6064E3}" srcOrd="2" destOrd="0" presId="urn:microsoft.com/office/officeart/2016/7/layout/BasicTimeline"/>
    <dgm:cxn modelId="{E1E95349-229A-40CB-84C8-55EEC824CAD3}" type="presParOf" srcId="{08C83684-E160-4A20-BFDD-07CD38AF86A9}" destId="{A8F9F00E-FCDB-43E9-BC77-4C8F878295F5}" srcOrd="3" destOrd="0" presId="urn:microsoft.com/office/officeart/2016/7/layout/BasicTimeline"/>
    <dgm:cxn modelId="{216630A8-0433-4807-B7B7-2C428C7D9F84}" type="presParOf" srcId="{08C83684-E160-4A20-BFDD-07CD38AF86A9}" destId="{54313EA5-1930-4057-86DA-B9F1772559D0}" srcOrd="4" destOrd="0" presId="urn:microsoft.com/office/officeart/2016/7/layout/BasicTimeline"/>
    <dgm:cxn modelId="{CC994A70-C7A5-4A60-AE64-97D165853639}" type="presParOf" srcId="{B6BF7296-063E-49CC-B54F-0DC20D6500AD}" destId="{373A1085-B89D-46AE-98C5-6ED5BA64E316}" srcOrd="3" destOrd="0" presId="urn:microsoft.com/office/officeart/2016/7/layout/BasicTimeline"/>
    <dgm:cxn modelId="{DF329B1F-5C53-4EA1-8BC7-D5E55FF00FA7}" type="presParOf" srcId="{B6BF7296-063E-49CC-B54F-0DC20D6500AD}" destId="{04D1CE40-ACAA-4AD6-80B9-B8C60BA884A3}" srcOrd="4" destOrd="0" presId="urn:microsoft.com/office/officeart/2016/7/layout/BasicTimeline"/>
    <dgm:cxn modelId="{C4AE33A2-934B-47B3-B49D-0EB618DEAC99}" type="presParOf" srcId="{04D1CE40-ACAA-4AD6-80B9-B8C60BA884A3}" destId="{D91807EC-D3BE-48A7-A2AA-381E006818F7}" srcOrd="0" destOrd="0" presId="urn:microsoft.com/office/officeart/2016/7/layout/BasicTimeline"/>
    <dgm:cxn modelId="{BD5C1702-1B82-483B-B692-B456E6EEC548}" type="presParOf" srcId="{04D1CE40-ACAA-4AD6-80B9-B8C60BA884A3}" destId="{F429DADE-C415-4770-8ADA-1573472D55B0}" srcOrd="1" destOrd="0" presId="urn:microsoft.com/office/officeart/2016/7/layout/BasicTimeline"/>
    <dgm:cxn modelId="{7E6A50CF-1E54-4F75-BC86-D00118AFA539}" type="presParOf" srcId="{F429DADE-C415-4770-8ADA-1573472D55B0}" destId="{270A6DA5-F4CD-4844-B75A-9CDCF9CA63C5}" srcOrd="0" destOrd="0" presId="urn:microsoft.com/office/officeart/2016/7/layout/BasicTimeline"/>
    <dgm:cxn modelId="{26C7A4C3-00A9-4F15-89DC-5E6FF8B00765}" type="presParOf" srcId="{F429DADE-C415-4770-8ADA-1573472D55B0}" destId="{70DF47C0-414A-4BC0-B12A-2390B8629ED4}" srcOrd="1" destOrd="0" presId="urn:microsoft.com/office/officeart/2016/7/layout/BasicTimeline"/>
    <dgm:cxn modelId="{BB795E8F-0655-4B5B-8637-4084461F1699}" type="presParOf" srcId="{04D1CE40-ACAA-4AD6-80B9-B8C60BA884A3}" destId="{BDDAB90D-D2DB-4917-9D06-C7CF32C76282}" srcOrd="2" destOrd="0" presId="urn:microsoft.com/office/officeart/2016/7/layout/BasicTimeline"/>
    <dgm:cxn modelId="{96D16805-CAA7-4D66-9044-AEA09A47FE44}" type="presParOf" srcId="{04D1CE40-ACAA-4AD6-80B9-B8C60BA884A3}" destId="{AF69B008-69BD-44B1-8FB8-1866B3B90763}" srcOrd="3" destOrd="0" presId="urn:microsoft.com/office/officeart/2016/7/layout/BasicTimeline"/>
    <dgm:cxn modelId="{E1155F90-FF68-4DFF-BF69-AE2DB42DB82F}" type="presParOf" srcId="{04D1CE40-ACAA-4AD6-80B9-B8C60BA884A3}" destId="{19D94A7E-1052-4926-A604-88364616094F}" srcOrd="4" destOrd="0" presId="urn:microsoft.com/office/officeart/2016/7/layout/BasicTimeline"/>
    <dgm:cxn modelId="{7E3ADAC0-AA18-4664-81C6-A694070A4E55}" type="presParOf" srcId="{B6BF7296-063E-49CC-B54F-0DC20D6500AD}" destId="{7FB16261-E9CE-4E9C-A282-E4E3671B3199}" srcOrd="5" destOrd="0" presId="urn:microsoft.com/office/officeart/2016/7/layout/BasicTimeline"/>
    <dgm:cxn modelId="{86555853-5EE3-4F7F-9C8C-96433213819F}" type="presParOf" srcId="{B6BF7296-063E-49CC-B54F-0DC20D6500AD}" destId="{3EF5C348-95CB-4494-8C7C-8D9C7E27A7D2}" srcOrd="6" destOrd="0" presId="urn:microsoft.com/office/officeart/2016/7/layout/BasicTimeline"/>
    <dgm:cxn modelId="{AB47299E-12C9-4430-8E42-8735143AD66A}" type="presParOf" srcId="{3EF5C348-95CB-4494-8C7C-8D9C7E27A7D2}" destId="{1B100518-C6BF-49C2-B3DB-C21AE740B96F}" srcOrd="0" destOrd="0" presId="urn:microsoft.com/office/officeart/2016/7/layout/BasicTimeline"/>
    <dgm:cxn modelId="{720BE472-4BA9-4C66-B24D-4434D6CAAD60}" type="presParOf" srcId="{3EF5C348-95CB-4494-8C7C-8D9C7E27A7D2}" destId="{97EF0173-6F1A-4972-8858-4499D48EC3F6}" srcOrd="1" destOrd="0" presId="urn:microsoft.com/office/officeart/2016/7/layout/BasicTimeline"/>
    <dgm:cxn modelId="{A2423976-E439-4E33-B054-DD4D39D2242C}" type="presParOf" srcId="{97EF0173-6F1A-4972-8858-4499D48EC3F6}" destId="{2DD7C076-E63A-48A5-9926-8A104EB5E4A4}" srcOrd="0" destOrd="0" presId="urn:microsoft.com/office/officeart/2016/7/layout/BasicTimeline"/>
    <dgm:cxn modelId="{2F76F7E7-19FD-4037-8678-D0E5EA50B3FC}" type="presParOf" srcId="{97EF0173-6F1A-4972-8858-4499D48EC3F6}" destId="{67101860-BD5E-4EB4-ACFC-3359D411B4BE}" srcOrd="1" destOrd="0" presId="urn:microsoft.com/office/officeart/2016/7/layout/BasicTimeline"/>
    <dgm:cxn modelId="{84970D2F-A373-4EBD-8349-8E9A63C3E9D2}" type="presParOf" srcId="{3EF5C348-95CB-4494-8C7C-8D9C7E27A7D2}" destId="{9E88A821-B0B6-4383-B71A-C0635B11362E}" srcOrd="2" destOrd="0" presId="urn:microsoft.com/office/officeart/2016/7/layout/BasicTimeline"/>
    <dgm:cxn modelId="{6013CDDE-A951-4122-9D1F-16A259CEA531}" type="presParOf" srcId="{3EF5C348-95CB-4494-8C7C-8D9C7E27A7D2}" destId="{7C40684B-3FE9-4DCF-AE49-7D97F88B660D}" srcOrd="3" destOrd="0" presId="urn:microsoft.com/office/officeart/2016/7/layout/BasicTimeline"/>
    <dgm:cxn modelId="{FCCDD5E6-9C2D-4C96-86D4-B4D86390F3B5}" type="presParOf" srcId="{3EF5C348-95CB-4494-8C7C-8D9C7E27A7D2}" destId="{32D593B1-F0D9-47D8-8643-99E7830EAC1F}" srcOrd="4" destOrd="0" presId="urn:microsoft.com/office/officeart/2016/7/layout/Basic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D53563-98E3-4152-8BFE-82E4B37CBE4D}" type="doc">
      <dgm:prSet loTypeId="urn:microsoft.com/office/officeart/2005/8/layout/hChevron3" loCatId="process" qsTypeId="urn:microsoft.com/office/officeart/2005/8/quickstyle/simple1" qsCatId="simple" csTypeId="urn:microsoft.com/office/officeart/2005/8/colors/accent1_2" csCatId="accent1" phldr="1"/>
      <dgm:spPr/>
    </dgm:pt>
    <dgm:pt modelId="{FDDB4E98-7AD6-407F-84AF-FFA732125F81}">
      <dgm:prSet phldrT="[Text]" phldr="0"/>
      <dgm:spPr/>
      <dgm:t>
        <a:bodyPr/>
        <a:lstStyle/>
        <a:p>
          <a:r>
            <a:rPr lang="en-US">
              <a:latin typeface="Aptos Display" panose="02110004020202020204"/>
            </a:rPr>
            <a:t>2022</a:t>
          </a:r>
          <a:endParaRPr lang="en-US"/>
        </a:p>
      </dgm:t>
    </dgm:pt>
    <dgm:pt modelId="{54CC4957-B669-4B7C-8BFF-4BFA05AF2C46}" type="parTrans" cxnId="{6081AC71-31B9-49E5-8B20-44B40123B42A}">
      <dgm:prSet/>
      <dgm:spPr/>
    </dgm:pt>
    <dgm:pt modelId="{EF7E55D2-CB7B-499A-AC64-026DC7DA38AB}" type="sibTrans" cxnId="{6081AC71-31B9-49E5-8B20-44B40123B42A}">
      <dgm:prSet/>
      <dgm:spPr/>
    </dgm:pt>
    <dgm:pt modelId="{1B75E0B1-0AE0-42AD-8521-44FDA7DBDE6F}">
      <dgm:prSet phldrT="[Text]" phldr="0"/>
      <dgm:spPr/>
      <dgm:t>
        <a:bodyPr/>
        <a:lstStyle/>
        <a:p>
          <a:pPr rtl="0"/>
          <a:r>
            <a:rPr lang="en-US">
              <a:latin typeface="Aptos Display" panose="02110004020202020204"/>
            </a:rPr>
            <a:t>Binary Q</a:t>
          </a:r>
          <a:endParaRPr lang="en-US"/>
        </a:p>
      </dgm:t>
    </dgm:pt>
    <dgm:pt modelId="{07FB24D1-BE53-4045-A56C-107BCBB9319A}" type="parTrans" cxnId="{70DA166D-D5CC-497D-AAD3-6C7BFC411E18}">
      <dgm:prSet/>
      <dgm:spPr/>
    </dgm:pt>
    <dgm:pt modelId="{F9D7F506-E08D-4A5F-B1DB-8759F99788D8}" type="sibTrans" cxnId="{70DA166D-D5CC-497D-AAD3-6C7BFC411E18}">
      <dgm:prSet/>
      <dgm:spPr/>
    </dgm:pt>
    <dgm:pt modelId="{1F99E0B8-2723-4634-B6D6-47061ECE7513}">
      <dgm:prSet phldrT="[Text]" phldr="0"/>
      <dgm:spPr/>
      <dgm:t>
        <a:bodyPr/>
        <a:lstStyle/>
        <a:p>
          <a:pPr rtl="0"/>
          <a:r>
            <a:rPr lang="en-US">
              <a:latin typeface="Aptos Display" panose="02110004020202020204"/>
            </a:rPr>
            <a:t>Do you use certified seeds? Y/N</a:t>
          </a:r>
          <a:endParaRPr lang="en-US"/>
        </a:p>
      </dgm:t>
    </dgm:pt>
    <dgm:pt modelId="{DD4583D9-86FC-4545-8A16-14777B5E2397}" type="parTrans" cxnId="{B41F128E-7793-4B8C-A6EC-EF046D90B0EE}">
      <dgm:prSet/>
      <dgm:spPr/>
    </dgm:pt>
    <dgm:pt modelId="{6C24FDF8-4B13-4679-B735-305B1913A774}" type="sibTrans" cxnId="{B41F128E-7793-4B8C-A6EC-EF046D90B0EE}">
      <dgm:prSet/>
      <dgm:spPr/>
    </dgm:pt>
    <dgm:pt modelId="{47601BB5-A284-47DB-82F9-14C65A19E933}" type="pres">
      <dgm:prSet presAssocID="{D6D53563-98E3-4152-8BFE-82E4B37CBE4D}" presName="Name0" presStyleCnt="0">
        <dgm:presLayoutVars>
          <dgm:dir/>
          <dgm:resizeHandles val="exact"/>
        </dgm:presLayoutVars>
      </dgm:prSet>
      <dgm:spPr/>
    </dgm:pt>
    <dgm:pt modelId="{3AEA7D94-3EC8-4F42-B356-EF42201B60BB}" type="pres">
      <dgm:prSet presAssocID="{FDDB4E98-7AD6-407F-84AF-FFA732125F81}" presName="parTxOnly" presStyleLbl="node1" presStyleIdx="0" presStyleCnt="3">
        <dgm:presLayoutVars>
          <dgm:bulletEnabled val="1"/>
        </dgm:presLayoutVars>
      </dgm:prSet>
      <dgm:spPr/>
    </dgm:pt>
    <dgm:pt modelId="{10F0E673-05BC-45FD-B5BE-79F5B93FCAA2}" type="pres">
      <dgm:prSet presAssocID="{EF7E55D2-CB7B-499A-AC64-026DC7DA38AB}" presName="parSpace" presStyleCnt="0"/>
      <dgm:spPr/>
    </dgm:pt>
    <dgm:pt modelId="{AAE64602-F849-4995-97B9-3F9C26106B07}" type="pres">
      <dgm:prSet presAssocID="{1B75E0B1-0AE0-42AD-8521-44FDA7DBDE6F}" presName="parTxOnly" presStyleLbl="node1" presStyleIdx="1" presStyleCnt="3">
        <dgm:presLayoutVars>
          <dgm:bulletEnabled val="1"/>
        </dgm:presLayoutVars>
      </dgm:prSet>
      <dgm:spPr/>
    </dgm:pt>
    <dgm:pt modelId="{B5F6EA65-E633-4C6D-BDF7-456FF8311FFB}" type="pres">
      <dgm:prSet presAssocID="{F9D7F506-E08D-4A5F-B1DB-8759F99788D8}" presName="parSpace" presStyleCnt="0"/>
      <dgm:spPr/>
    </dgm:pt>
    <dgm:pt modelId="{0B9AD60A-7B54-4214-BDFA-1A6353841F1F}" type="pres">
      <dgm:prSet presAssocID="{1F99E0B8-2723-4634-B6D6-47061ECE7513}" presName="parTxOnly" presStyleLbl="node1" presStyleIdx="2" presStyleCnt="3">
        <dgm:presLayoutVars>
          <dgm:bulletEnabled val="1"/>
        </dgm:presLayoutVars>
      </dgm:prSet>
      <dgm:spPr/>
    </dgm:pt>
  </dgm:ptLst>
  <dgm:cxnLst>
    <dgm:cxn modelId="{8F0B0E2A-9759-47C1-BF77-CFC21C09EB04}" type="presOf" srcId="{FDDB4E98-7AD6-407F-84AF-FFA732125F81}" destId="{3AEA7D94-3EC8-4F42-B356-EF42201B60BB}" srcOrd="0" destOrd="0" presId="urn:microsoft.com/office/officeart/2005/8/layout/hChevron3"/>
    <dgm:cxn modelId="{DC02223D-0007-4A58-9176-E826A287C232}" type="presOf" srcId="{D6D53563-98E3-4152-8BFE-82E4B37CBE4D}" destId="{47601BB5-A284-47DB-82F9-14C65A19E933}" srcOrd="0" destOrd="0" presId="urn:microsoft.com/office/officeart/2005/8/layout/hChevron3"/>
    <dgm:cxn modelId="{CC46F661-10B5-4E94-899C-8239B0C0BDBF}" type="presOf" srcId="{1F99E0B8-2723-4634-B6D6-47061ECE7513}" destId="{0B9AD60A-7B54-4214-BDFA-1A6353841F1F}" srcOrd="0" destOrd="0" presId="urn:microsoft.com/office/officeart/2005/8/layout/hChevron3"/>
    <dgm:cxn modelId="{70DA166D-D5CC-497D-AAD3-6C7BFC411E18}" srcId="{D6D53563-98E3-4152-8BFE-82E4B37CBE4D}" destId="{1B75E0B1-0AE0-42AD-8521-44FDA7DBDE6F}" srcOrd="1" destOrd="0" parTransId="{07FB24D1-BE53-4045-A56C-107BCBB9319A}" sibTransId="{F9D7F506-E08D-4A5F-B1DB-8759F99788D8}"/>
    <dgm:cxn modelId="{6081AC71-31B9-49E5-8B20-44B40123B42A}" srcId="{D6D53563-98E3-4152-8BFE-82E4B37CBE4D}" destId="{FDDB4E98-7AD6-407F-84AF-FFA732125F81}" srcOrd="0" destOrd="0" parTransId="{54CC4957-B669-4B7C-8BFF-4BFA05AF2C46}" sibTransId="{EF7E55D2-CB7B-499A-AC64-026DC7DA38AB}"/>
    <dgm:cxn modelId="{B41F128E-7793-4B8C-A6EC-EF046D90B0EE}" srcId="{D6D53563-98E3-4152-8BFE-82E4B37CBE4D}" destId="{1F99E0B8-2723-4634-B6D6-47061ECE7513}" srcOrd="2" destOrd="0" parTransId="{DD4583D9-86FC-4545-8A16-14777B5E2397}" sibTransId="{6C24FDF8-4B13-4679-B735-305B1913A774}"/>
    <dgm:cxn modelId="{1AA33EB0-8CD9-40B2-BF4B-D8EF9B33894A}" type="presOf" srcId="{1B75E0B1-0AE0-42AD-8521-44FDA7DBDE6F}" destId="{AAE64602-F849-4995-97B9-3F9C26106B07}" srcOrd="0" destOrd="0" presId="urn:microsoft.com/office/officeart/2005/8/layout/hChevron3"/>
    <dgm:cxn modelId="{14CA9B39-BD76-4721-9CE0-4A9428CC7317}" type="presParOf" srcId="{47601BB5-A284-47DB-82F9-14C65A19E933}" destId="{3AEA7D94-3EC8-4F42-B356-EF42201B60BB}" srcOrd="0" destOrd="0" presId="urn:microsoft.com/office/officeart/2005/8/layout/hChevron3"/>
    <dgm:cxn modelId="{EB2C4827-6676-46A8-A8C6-05F04BA2BC16}" type="presParOf" srcId="{47601BB5-A284-47DB-82F9-14C65A19E933}" destId="{10F0E673-05BC-45FD-B5BE-79F5B93FCAA2}" srcOrd="1" destOrd="0" presId="urn:microsoft.com/office/officeart/2005/8/layout/hChevron3"/>
    <dgm:cxn modelId="{AFA6D2F5-13D4-4D22-B1E5-E60058B206BC}" type="presParOf" srcId="{47601BB5-A284-47DB-82F9-14C65A19E933}" destId="{AAE64602-F849-4995-97B9-3F9C26106B07}" srcOrd="2" destOrd="0" presId="urn:microsoft.com/office/officeart/2005/8/layout/hChevron3"/>
    <dgm:cxn modelId="{450709AD-3FF3-4BDD-B6E6-609831FAD288}" type="presParOf" srcId="{47601BB5-A284-47DB-82F9-14C65A19E933}" destId="{B5F6EA65-E633-4C6D-BDF7-456FF8311FFB}" srcOrd="3" destOrd="0" presId="urn:microsoft.com/office/officeart/2005/8/layout/hChevron3"/>
    <dgm:cxn modelId="{BD6A3817-EB11-4E78-83A6-FC1C3717E4D0}" type="presParOf" srcId="{47601BB5-A284-47DB-82F9-14C65A19E933}" destId="{0B9AD60A-7B54-4214-BDFA-1A6353841F1F}"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6D53563-98E3-4152-8BFE-82E4B37CBE4D}" type="doc">
      <dgm:prSet loTypeId="urn:microsoft.com/office/officeart/2005/8/layout/hChevron3" loCatId="process" qsTypeId="urn:microsoft.com/office/officeart/2005/8/quickstyle/simple1" qsCatId="simple" csTypeId="urn:microsoft.com/office/officeart/2005/8/colors/accent1_2" csCatId="accent1" phldr="1"/>
      <dgm:spPr/>
    </dgm:pt>
    <dgm:pt modelId="{FDDB4E98-7AD6-407F-84AF-FFA732125F81}">
      <dgm:prSet phldrT="[Text]" phldr="0" custT="1"/>
      <dgm:spPr/>
      <dgm:t>
        <a:bodyPr/>
        <a:lstStyle/>
        <a:p>
          <a:r>
            <a:rPr lang="en-US" sz="2400" dirty="0">
              <a:latin typeface="Aptos Display" panose="02110004020202020204"/>
            </a:rPr>
            <a:t>2023</a:t>
          </a:r>
          <a:endParaRPr lang="en-US" sz="2400" dirty="0"/>
        </a:p>
      </dgm:t>
    </dgm:pt>
    <dgm:pt modelId="{54CC4957-B669-4B7C-8BFF-4BFA05AF2C46}" type="parTrans" cxnId="{6081AC71-31B9-49E5-8B20-44B40123B42A}">
      <dgm:prSet/>
      <dgm:spPr/>
      <dgm:t>
        <a:bodyPr/>
        <a:lstStyle/>
        <a:p>
          <a:endParaRPr lang="en-GB"/>
        </a:p>
      </dgm:t>
    </dgm:pt>
    <dgm:pt modelId="{EF7E55D2-CB7B-499A-AC64-026DC7DA38AB}" type="sibTrans" cxnId="{6081AC71-31B9-49E5-8B20-44B40123B42A}">
      <dgm:prSet/>
      <dgm:spPr/>
      <dgm:t>
        <a:bodyPr/>
        <a:lstStyle/>
        <a:p>
          <a:endParaRPr lang="en-GB"/>
        </a:p>
      </dgm:t>
    </dgm:pt>
    <dgm:pt modelId="{1B75E0B1-0AE0-42AD-8521-44FDA7DBDE6F}">
      <dgm:prSet phldrT="[Text]" phldr="0" custT="1"/>
      <dgm:spPr/>
      <dgm:t>
        <a:bodyPr/>
        <a:lstStyle/>
        <a:p>
          <a:pPr rtl="0"/>
          <a:r>
            <a:rPr lang="en-US" sz="2400" dirty="0">
              <a:latin typeface="Aptos Display" panose="02110004020202020204"/>
            </a:rPr>
            <a:t>Qual interviews introduced nuance</a:t>
          </a:r>
          <a:endParaRPr lang="en-US" sz="2400" dirty="0"/>
        </a:p>
      </dgm:t>
    </dgm:pt>
    <dgm:pt modelId="{07FB24D1-BE53-4045-A56C-107BCBB9319A}" type="parTrans" cxnId="{70DA166D-D5CC-497D-AAD3-6C7BFC411E18}">
      <dgm:prSet/>
      <dgm:spPr/>
      <dgm:t>
        <a:bodyPr/>
        <a:lstStyle/>
        <a:p>
          <a:endParaRPr lang="en-GB"/>
        </a:p>
      </dgm:t>
    </dgm:pt>
    <dgm:pt modelId="{F9D7F506-E08D-4A5F-B1DB-8759F99788D8}" type="sibTrans" cxnId="{70DA166D-D5CC-497D-AAD3-6C7BFC411E18}">
      <dgm:prSet/>
      <dgm:spPr/>
      <dgm:t>
        <a:bodyPr/>
        <a:lstStyle/>
        <a:p>
          <a:endParaRPr lang="en-GB"/>
        </a:p>
      </dgm:t>
    </dgm:pt>
    <dgm:pt modelId="{1F99E0B8-2723-4634-B6D6-47061ECE7513}">
      <dgm:prSet phldrT="[Text]" phldr="0"/>
      <dgm:spPr/>
      <dgm:t>
        <a:bodyPr/>
        <a:lstStyle/>
        <a:p>
          <a:pPr rtl="0"/>
          <a:r>
            <a:rPr lang="en-US">
              <a:latin typeface="Aptos Display" panose="02110004020202020204"/>
            </a:rPr>
            <a:t>(1) Only certified seeds (2) Combo certified/own seeds (3) Only self-produced or seeds from other farmers (4) Don't Know</a:t>
          </a:r>
          <a:endParaRPr lang="en-US"/>
        </a:p>
      </dgm:t>
    </dgm:pt>
    <dgm:pt modelId="{DD4583D9-86FC-4545-8A16-14777B5E2397}" type="parTrans" cxnId="{B41F128E-7793-4B8C-A6EC-EF046D90B0EE}">
      <dgm:prSet/>
      <dgm:spPr/>
      <dgm:t>
        <a:bodyPr/>
        <a:lstStyle/>
        <a:p>
          <a:endParaRPr lang="en-GB"/>
        </a:p>
      </dgm:t>
    </dgm:pt>
    <dgm:pt modelId="{6C24FDF8-4B13-4679-B735-305B1913A774}" type="sibTrans" cxnId="{B41F128E-7793-4B8C-A6EC-EF046D90B0EE}">
      <dgm:prSet/>
      <dgm:spPr/>
      <dgm:t>
        <a:bodyPr/>
        <a:lstStyle/>
        <a:p>
          <a:endParaRPr lang="en-GB"/>
        </a:p>
      </dgm:t>
    </dgm:pt>
    <dgm:pt modelId="{47601BB5-A284-47DB-82F9-14C65A19E933}" type="pres">
      <dgm:prSet presAssocID="{D6D53563-98E3-4152-8BFE-82E4B37CBE4D}" presName="Name0" presStyleCnt="0">
        <dgm:presLayoutVars>
          <dgm:dir/>
          <dgm:resizeHandles val="exact"/>
        </dgm:presLayoutVars>
      </dgm:prSet>
      <dgm:spPr/>
    </dgm:pt>
    <dgm:pt modelId="{3AEA7D94-3EC8-4F42-B356-EF42201B60BB}" type="pres">
      <dgm:prSet presAssocID="{FDDB4E98-7AD6-407F-84AF-FFA732125F81}" presName="parTxOnly" presStyleLbl="node1" presStyleIdx="0" presStyleCnt="3">
        <dgm:presLayoutVars>
          <dgm:bulletEnabled val="1"/>
        </dgm:presLayoutVars>
      </dgm:prSet>
      <dgm:spPr/>
    </dgm:pt>
    <dgm:pt modelId="{10F0E673-05BC-45FD-B5BE-79F5B93FCAA2}" type="pres">
      <dgm:prSet presAssocID="{EF7E55D2-CB7B-499A-AC64-026DC7DA38AB}" presName="parSpace" presStyleCnt="0"/>
      <dgm:spPr/>
    </dgm:pt>
    <dgm:pt modelId="{AAE64602-F849-4995-97B9-3F9C26106B07}" type="pres">
      <dgm:prSet presAssocID="{1B75E0B1-0AE0-42AD-8521-44FDA7DBDE6F}" presName="parTxOnly" presStyleLbl="node1" presStyleIdx="1" presStyleCnt="3">
        <dgm:presLayoutVars>
          <dgm:bulletEnabled val="1"/>
        </dgm:presLayoutVars>
      </dgm:prSet>
      <dgm:spPr/>
    </dgm:pt>
    <dgm:pt modelId="{B5F6EA65-E633-4C6D-BDF7-456FF8311FFB}" type="pres">
      <dgm:prSet presAssocID="{F9D7F506-E08D-4A5F-B1DB-8759F99788D8}" presName="parSpace" presStyleCnt="0"/>
      <dgm:spPr/>
    </dgm:pt>
    <dgm:pt modelId="{0B9AD60A-7B54-4214-BDFA-1A6353841F1F}" type="pres">
      <dgm:prSet presAssocID="{1F99E0B8-2723-4634-B6D6-47061ECE7513}" presName="parTxOnly" presStyleLbl="node1" presStyleIdx="2" presStyleCnt="3">
        <dgm:presLayoutVars>
          <dgm:bulletEnabled val="1"/>
        </dgm:presLayoutVars>
      </dgm:prSet>
      <dgm:spPr/>
    </dgm:pt>
  </dgm:ptLst>
  <dgm:cxnLst>
    <dgm:cxn modelId="{8F0B0E2A-9759-47C1-BF77-CFC21C09EB04}" type="presOf" srcId="{FDDB4E98-7AD6-407F-84AF-FFA732125F81}" destId="{3AEA7D94-3EC8-4F42-B356-EF42201B60BB}" srcOrd="0" destOrd="0" presId="urn:microsoft.com/office/officeart/2005/8/layout/hChevron3"/>
    <dgm:cxn modelId="{DC02223D-0007-4A58-9176-E826A287C232}" type="presOf" srcId="{D6D53563-98E3-4152-8BFE-82E4B37CBE4D}" destId="{47601BB5-A284-47DB-82F9-14C65A19E933}" srcOrd="0" destOrd="0" presId="urn:microsoft.com/office/officeart/2005/8/layout/hChevron3"/>
    <dgm:cxn modelId="{CC46F661-10B5-4E94-899C-8239B0C0BDBF}" type="presOf" srcId="{1F99E0B8-2723-4634-B6D6-47061ECE7513}" destId="{0B9AD60A-7B54-4214-BDFA-1A6353841F1F}" srcOrd="0" destOrd="0" presId="urn:microsoft.com/office/officeart/2005/8/layout/hChevron3"/>
    <dgm:cxn modelId="{70DA166D-D5CC-497D-AAD3-6C7BFC411E18}" srcId="{D6D53563-98E3-4152-8BFE-82E4B37CBE4D}" destId="{1B75E0B1-0AE0-42AD-8521-44FDA7DBDE6F}" srcOrd="1" destOrd="0" parTransId="{07FB24D1-BE53-4045-A56C-107BCBB9319A}" sibTransId="{F9D7F506-E08D-4A5F-B1DB-8759F99788D8}"/>
    <dgm:cxn modelId="{6081AC71-31B9-49E5-8B20-44B40123B42A}" srcId="{D6D53563-98E3-4152-8BFE-82E4B37CBE4D}" destId="{FDDB4E98-7AD6-407F-84AF-FFA732125F81}" srcOrd="0" destOrd="0" parTransId="{54CC4957-B669-4B7C-8BFF-4BFA05AF2C46}" sibTransId="{EF7E55D2-CB7B-499A-AC64-026DC7DA38AB}"/>
    <dgm:cxn modelId="{B41F128E-7793-4B8C-A6EC-EF046D90B0EE}" srcId="{D6D53563-98E3-4152-8BFE-82E4B37CBE4D}" destId="{1F99E0B8-2723-4634-B6D6-47061ECE7513}" srcOrd="2" destOrd="0" parTransId="{DD4583D9-86FC-4545-8A16-14777B5E2397}" sibTransId="{6C24FDF8-4B13-4679-B735-305B1913A774}"/>
    <dgm:cxn modelId="{1AA33EB0-8CD9-40B2-BF4B-D8EF9B33894A}" type="presOf" srcId="{1B75E0B1-0AE0-42AD-8521-44FDA7DBDE6F}" destId="{AAE64602-F849-4995-97B9-3F9C26106B07}" srcOrd="0" destOrd="0" presId="urn:microsoft.com/office/officeart/2005/8/layout/hChevron3"/>
    <dgm:cxn modelId="{14CA9B39-BD76-4721-9CE0-4A9428CC7317}" type="presParOf" srcId="{47601BB5-A284-47DB-82F9-14C65A19E933}" destId="{3AEA7D94-3EC8-4F42-B356-EF42201B60BB}" srcOrd="0" destOrd="0" presId="urn:microsoft.com/office/officeart/2005/8/layout/hChevron3"/>
    <dgm:cxn modelId="{EB2C4827-6676-46A8-A8C6-05F04BA2BC16}" type="presParOf" srcId="{47601BB5-A284-47DB-82F9-14C65A19E933}" destId="{10F0E673-05BC-45FD-B5BE-79F5B93FCAA2}" srcOrd="1" destOrd="0" presId="urn:microsoft.com/office/officeart/2005/8/layout/hChevron3"/>
    <dgm:cxn modelId="{AFA6D2F5-13D4-4D22-B1E5-E60058B206BC}" type="presParOf" srcId="{47601BB5-A284-47DB-82F9-14C65A19E933}" destId="{AAE64602-F849-4995-97B9-3F9C26106B07}" srcOrd="2" destOrd="0" presId="urn:microsoft.com/office/officeart/2005/8/layout/hChevron3"/>
    <dgm:cxn modelId="{450709AD-3FF3-4BDD-B6E6-609831FAD288}" type="presParOf" srcId="{47601BB5-A284-47DB-82F9-14C65A19E933}" destId="{B5F6EA65-E633-4C6D-BDF7-456FF8311FFB}" srcOrd="3" destOrd="0" presId="urn:microsoft.com/office/officeart/2005/8/layout/hChevron3"/>
    <dgm:cxn modelId="{BD6A3817-EB11-4E78-83A6-FC1C3717E4D0}" type="presParOf" srcId="{47601BB5-A284-47DB-82F9-14C65A19E933}" destId="{0B9AD60A-7B54-4214-BDFA-1A6353841F1F}" srcOrd="4"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6D53563-98E3-4152-8BFE-82E4B37CBE4D}" type="doc">
      <dgm:prSet loTypeId="urn:microsoft.com/office/officeart/2005/8/layout/hChevron3" loCatId="process" qsTypeId="urn:microsoft.com/office/officeart/2005/8/quickstyle/simple1" qsCatId="simple" csTypeId="urn:microsoft.com/office/officeart/2005/8/colors/accent1_2" csCatId="accent1" phldr="1"/>
      <dgm:spPr/>
    </dgm:pt>
    <dgm:pt modelId="{FDDB4E98-7AD6-407F-84AF-FFA732125F81}">
      <dgm:prSet phldrT="[Text]" phldr="0"/>
      <dgm:spPr/>
      <dgm:t>
        <a:bodyPr/>
        <a:lstStyle/>
        <a:p>
          <a:r>
            <a:rPr lang="en-US">
              <a:latin typeface="Aptos Display" panose="02110004020202020204"/>
            </a:rPr>
            <a:t>2022</a:t>
          </a:r>
          <a:endParaRPr lang="en-US"/>
        </a:p>
      </dgm:t>
    </dgm:pt>
    <dgm:pt modelId="{54CC4957-B669-4B7C-8BFF-4BFA05AF2C46}" type="parTrans" cxnId="{6081AC71-31B9-49E5-8B20-44B40123B42A}">
      <dgm:prSet/>
      <dgm:spPr/>
    </dgm:pt>
    <dgm:pt modelId="{EF7E55D2-CB7B-499A-AC64-026DC7DA38AB}" type="sibTrans" cxnId="{6081AC71-31B9-49E5-8B20-44B40123B42A}">
      <dgm:prSet/>
      <dgm:spPr/>
    </dgm:pt>
    <dgm:pt modelId="{1B75E0B1-0AE0-42AD-8521-44FDA7DBDE6F}">
      <dgm:prSet phldrT="[Text]" phldr="0"/>
      <dgm:spPr/>
      <dgm:t>
        <a:bodyPr/>
        <a:lstStyle/>
        <a:p>
          <a:pPr rtl="0"/>
          <a:r>
            <a:rPr lang="en-US">
              <a:latin typeface="Aptos Display" panose="02110004020202020204"/>
            </a:rPr>
            <a:t>Concerns about farmers' recall and numeracy skills</a:t>
          </a:r>
          <a:endParaRPr lang="en-US"/>
        </a:p>
      </dgm:t>
    </dgm:pt>
    <dgm:pt modelId="{07FB24D1-BE53-4045-A56C-107BCBB9319A}" type="parTrans" cxnId="{70DA166D-D5CC-497D-AAD3-6C7BFC411E18}">
      <dgm:prSet/>
      <dgm:spPr/>
    </dgm:pt>
    <dgm:pt modelId="{F9D7F506-E08D-4A5F-B1DB-8759F99788D8}" type="sibTrans" cxnId="{70DA166D-D5CC-497D-AAD3-6C7BFC411E18}">
      <dgm:prSet/>
      <dgm:spPr/>
    </dgm:pt>
    <dgm:pt modelId="{1F99E0B8-2723-4634-B6D6-47061ECE7513}">
      <dgm:prSet phldrT="[Text]" phldr="0"/>
      <dgm:spPr/>
      <dgm:t>
        <a:bodyPr/>
        <a:lstStyle/>
        <a:p>
          <a:pPr rtl="0"/>
          <a:r>
            <a:rPr lang="en-US">
              <a:latin typeface="Aptos Display" panose="02110004020202020204"/>
            </a:rPr>
            <a:t>Question on Seeding Methods (Indirect Proxy)</a:t>
          </a:r>
          <a:endParaRPr lang="en-US"/>
        </a:p>
      </dgm:t>
    </dgm:pt>
    <dgm:pt modelId="{DD4583D9-86FC-4545-8A16-14777B5E2397}" type="parTrans" cxnId="{B41F128E-7793-4B8C-A6EC-EF046D90B0EE}">
      <dgm:prSet/>
      <dgm:spPr/>
    </dgm:pt>
    <dgm:pt modelId="{6C24FDF8-4B13-4679-B735-305B1913A774}" type="sibTrans" cxnId="{B41F128E-7793-4B8C-A6EC-EF046D90B0EE}">
      <dgm:prSet/>
      <dgm:spPr/>
    </dgm:pt>
    <dgm:pt modelId="{47601BB5-A284-47DB-82F9-14C65A19E933}" type="pres">
      <dgm:prSet presAssocID="{D6D53563-98E3-4152-8BFE-82E4B37CBE4D}" presName="Name0" presStyleCnt="0">
        <dgm:presLayoutVars>
          <dgm:dir/>
          <dgm:resizeHandles val="exact"/>
        </dgm:presLayoutVars>
      </dgm:prSet>
      <dgm:spPr/>
    </dgm:pt>
    <dgm:pt modelId="{3AEA7D94-3EC8-4F42-B356-EF42201B60BB}" type="pres">
      <dgm:prSet presAssocID="{FDDB4E98-7AD6-407F-84AF-FFA732125F81}" presName="parTxOnly" presStyleLbl="node1" presStyleIdx="0" presStyleCnt="3">
        <dgm:presLayoutVars>
          <dgm:bulletEnabled val="1"/>
        </dgm:presLayoutVars>
      </dgm:prSet>
      <dgm:spPr/>
    </dgm:pt>
    <dgm:pt modelId="{10F0E673-05BC-45FD-B5BE-79F5B93FCAA2}" type="pres">
      <dgm:prSet presAssocID="{EF7E55D2-CB7B-499A-AC64-026DC7DA38AB}" presName="parSpace" presStyleCnt="0"/>
      <dgm:spPr/>
    </dgm:pt>
    <dgm:pt modelId="{AAE64602-F849-4995-97B9-3F9C26106B07}" type="pres">
      <dgm:prSet presAssocID="{1B75E0B1-0AE0-42AD-8521-44FDA7DBDE6F}" presName="parTxOnly" presStyleLbl="node1" presStyleIdx="1" presStyleCnt="3">
        <dgm:presLayoutVars>
          <dgm:bulletEnabled val="1"/>
        </dgm:presLayoutVars>
      </dgm:prSet>
      <dgm:spPr/>
    </dgm:pt>
    <dgm:pt modelId="{B5F6EA65-E633-4C6D-BDF7-456FF8311FFB}" type="pres">
      <dgm:prSet presAssocID="{F9D7F506-E08D-4A5F-B1DB-8759F99788D8}" presName="parSpace" presStyleCnt="0"/>
      <dgm:spPr/>
    </dgm:pt>
    <dgm:pt modelId="{0B9AD60A-7B54-4214-BDFA-1A6353841F1F}" type="pres">
      <dgm:prSet presAssocID="{1F99E0B8-2723-4634-B6D6-47061ECE7513}" presName="parTxOnly" presStyleLbl="node1" presStyleIdx="2" presStyleCnt="3">
        <dgm:presLayoutVars>
          <dgm:bulletEnabled val="1"/>
        </dgm:presLayoutVars>
      </dgm:prSet>
      <dgm:spPr/>
    </dgm:pt>
  </dgm:ptLst>
  <dgm:cxnLst>
    <dgm:cxn modelId="{8F0B0E2A-9759-47C1-BF77-CFC21C09EB04}" type="presOf" srcId="{FDDB4E98-7AD6-407F-84AF-FFA732125F81}" destId="{3AEA7D94-3EC8-4F42-B356-EF42201B60BB}" srcOrd="0" destOrd="0" presId="urn:microsoft.com/office/officeart/2005/8/layout/hChevron3"/>
    <dgm:cxn modelId="{DC02223D-0007-4A58-9176-E826A287C232}" type="presOf" srcId="{D6D53563-98E3-4152-8BFE-82E4B37CBE4D}" destId="{47601BB5-A284-47DB-82F9-14C65A19E933}" srcOrd="0" destOrd="0" presId="urn:microsoft.com/office/officeart/2005/8/layout/hChevron3"/>
    <dgm:cxn modelId="{CC46F661-10B5-4E94-899C-8239B0C0BDBF}" type="presOf" srcId="{1F99E0B8-2723-4634-B6D6-47061ECE7513}" destId="{0B9AD60A-7B54-4214-BDFA-1A6353841F1F}" srcOrd="0" destOrd="0" presId="urn:microsoft.com/office/officeart/2005/8/layout/hChevron3"/>
    <dgm:cxn modelId="{70DA166D-D5CC-497D-AAD3-6C7BFC411E18}" srcId="{D6D53563-98E3-4152-8BFE-82E4B37CBE4D}" destId="{1B75E0B1-0AE0-42AD-8521-44FDA7DBDE6F}" srcOrd="1" destOrd="0" parTransId="{07FB24D1-BE53-4045-A56C-107BCBB9319A}" sibTransId="{F9D7F506-E08D-4A5F-B1DB-8759F99788D8}"/>
    <dgm:cxn modelId="{6081AC71-31B9-49E5-8B20-44B40123B42A}" srcId="{D6D53563-98E3-4152-8BFE-82E4B37CBE4D}" destId="{FDDB4E98-7AD6-407F-84AF-FFA732125F81}" srcOrd="0" destOrd="0" parTransId="{54CC4957-B669-4B7C-8BFF-4BFA05AF2C46}" sibTransId="{EF7E55D2-CB7B-499A-AC64-026DC7DA38AB}"/>
    <dgm:cxn modelId="{B41F128E-7793-4B8C-A6EC-EF046D90B0EE}" srcId="{D6D53563-98E3-4152-8BFE-82E4B37CBE4D}" destId="{1F99E0B8-2723-4634-B6D6-47061ECE7513}" srcOrd="2" destOrd="0" parTransId="{DD4583D9-86FC-4545-8A16-14777B5E2397}" sibTransId="{6C24FDF8-4B13-4679-B735-305B1913A774}"/>
    <dgm:cxn modelId="{1AA33EB0-8CD9-40B2-BF4B-D8EF9B33894A}" type="presOf" srcId="{1B75E0B1-0AE0-42AD-8521-44FDA7DBDE6F}" destId="{AAE64602-F849-4995-97B9-3F9C26106B07}" srcOrd="0" destOrd="0" presId="urn:microsoft.com/office/officeart/2005/8/layout/hChevron3"/>
    <dgm:cxn modelId="{14CA9B39-BD76-4721-9CE0-4A9428CC7317}" type="presParOf" srcId="{47601BB5-A284-47DB-82F9-14C65A19E933}" destId="{3AEA7D94-3EC8-4F42-B356-EF42201B60BB}" srcOrd="0" destOrd="0" presId="urn:microsoft.com/office/officeart/2005/8/layout/hChevron3"/>
    <dgm:cxn modelId="{EB2C4827-6676-46A8-A8C6-05F04BA2BC16}" type="presParOf" srcId="{47601BB5-A284-47DB-82F9-14C65A19E933}" destId="{10F0E673-05BC-45FD-B5BE-79F5B93FCAA2}" srcOrd="1" destOrd="0" presId="urn:microsoft.com/office/officeart/2005/8/layout/hChevron3"/>
    <dgm:cxn modelId="{AFA6D2F5-13D4-4D22-B1E5-E60058B206BC}" type="presParOf" srcId="{47601BB5-A284-47DB-82F9-14C65A19E933}" destId="{AAE64602-F849-4995-97B9-3F9C26106B07}" srcOrd="2" destOrd="0" presId="urn:microsoft.com/office/officeart/2005/8/layout/hChevron3"/>
    <dgm:cxn modelId="{450709AD-3FF3-4BDD-B6E6-609831FAD288}" type="presParOf" srcId="{47601BB5-A284-47DB-82F9-14C65A19E933}" destId="{B5F6EA65-E633-4C6D-BDF7-456FF8311FFB}" srcOrd="3" destOrd="0" presId="urn:microsoft.com/office/officeart/2005/8/layout/hChevron3"/>
    <dgm:cxn modelId="{BD6A3817-EB11-4E78-83A6-FC1C3717E4D0}" type="presParOf" srcId="{47601BB5-A284-47DB-82F9-14C65A19E933}" destId="{0B9AD60A-7B54-4214-BDFA-1A6353841F1F}"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6D53563-98E3-4152-8BFE-82E4B37CBE4D}" type="doc">
      <dgm:prSet loTypeId="urn:microsoft.com/office/officeart/2005/8/layout/hChevron3" loCatId="process" qsTypeId="urn:microsoft.com/office/officeart/2005/8/quickstyle/simple1" qsCatId="simple" csTypeId="urn:microsoft.com/office/officeart/2005/8/colors/accent1_2" csCatId="accent1" phldr="1"/>
      <dgm:spPr/>
    </dgm:pt>
    <dgm:pt modelId="{FDDB4E98-7AD6-407F-84AF-FFA732125F81}">
      <dgm:prSet phldrT="[Text]" phldr="0"/>
      <dgm:spPr/>
      <dgm:t>
        <a:bodyPr/>
        <a:lstStyle/>
        <a:p>
          <a:r>
            <a:rPr lang="en-US" dirty="0">
              <a:latin typeface="Aptos Display" panose="02110004020202020204"/>
            </a:rPr>
            <a:t>2023</a:t>
          </a:r>
          <a:endParaRPr lang="en-US" dirty="0"/>
        </a:p>
      </dgm:t>
    </dgm:pt>
    <dgm:pt modelId="{54CC4957-B669-4B7C-8BFF-4BFA05AF2C46}" type="parTrans" cxnId="{6081AC71-31B9-49E5-8B20-44B40123B42A}">
      <dgm:prSet/>
      <dgm:spPr/>
    </dgm:pt>
    <dgm:pt modelId="{EF7E55D2-CB7B-499A-AC64-026DC7DA38AB}" type="sibTrans" cxnId="{6081AC71-31B9-49E5-8B20-44B40123B42A}">
      <dgm:prSet/>
      <dgm:spPr/>
    </dgm:pt>
    <dgm:pt modelId="{1B75E0B1-0AE0-42AD-8521-44FDA7DBDE6F}">
      <dgm:prSet phldrT="[Text]" phldr="0"/>
      <dgm:spPr/>
      <dgm:t>
        <a:bodyPr/>
        <a:lstStyle/>
        <a:p>
          <a:pPr rtl="0"/>
          <a:r>
            <a:rPr lang="en-US" dirty="0">
              <a:latin typeface="Aptos Display" panose="02110004020202020204"/>
            </a:rPr>
            <a:t>Qual interviews gave us confidence that  direct elicitation is possible</a:t>
          </a:r>
          <a:endParaRPr lang="en-US" dirty="0"/>
        </a:p>
      </dgm:t>
    </dgm:pt>
    <dgm:pt modelId="{07FB24D1-BE53-4045-A56C-107BCBB9319A}" type="parTrans" cxnId="{70DA166D-D5CC-497D-AAD3-6C7BFC411E18}">
      <dgm:prSet/>
      <dgm:spPr/>
    </dgm:pt>
    <dgm:pt modelId="{F9D7F506-E08D-4A5F-B1DB-8759F99788D8}" type="sibTrans" cxnId="{70DA166D-D5CC-497D-AAD3-6C7BFC411E18}">
      <dgm:prSet/>
      <dgm:spPr/>
    </dgm:pt>
    <dgm:pt modelId="{1F99E0B8-2723-4634-B6D6-47061ECE7513}">
      <dgm:prSet phldrT="[Text]" phldr="0"/>
      <dgm:spPr/>
      <dgm:t>
        <a:bodyPr/>
        <a:lstStyle/>
        <a:p>
          <a:pPr rtl="0"/>
          <a:r>
            <a:rPr lang="en-US" dirty="0">
              <a:latin typeface="Aptos Display" panose="02110004020202020204"/>
            </a:rPr>
            <a:t>Added </a:t>
          </a:r>
          <a:r>
            <a:rPr lang="en-US" dirty="0" err="1">
              <a:latin typeface="Aptos Display" panose="02110004020202020204"/>
            </a:rPr>
            <a:t>qs</a:t>
          </a:r>
          <a:r>
            <a:rPr lang="en-US" dirty="0">
              <a:latin typeface="Aptos Display" panose="02110004020202020204"/>
            </a:rPr>
            <a:t> on current rate, how long they have been using their current rate, previous rate</a:t>
          </a:r>
          <a:endParaRPr lang="en-US" dirty="0"/>
        </a:p>
      </dgm:t>
    </dgm:pt>
    <dgm:pt modelId="{DD4583D9-86FC-4545-8A16-14777B5E2397}" type="parTrans" cxnId="{B41F128E-7793-4B8C-A6EC-EF046D90B0EE}">
      <dgm:prSet/>
      <dgm:spPr/>
    </dgm:pt>
    <dgm:pt modelId="{6C24FDF8-4B13-4679-B735-305B1913A774}" type="sibTrans" cxnId="{B41F128E-7793-4B8C-A6EC-EF046D90B0EE}">
      <dgm:prSet/>
      <dgm:spPr/>
    </dgm:pt>
    <dgm:pt modelId="{47601BB5-A284-47DB-82F9-14C65A19E933}" type="pres">
      <dgm:prSet presAssocID="{D6D53563-98E3-4152-8BFE-82E4B37CBE4D}" presName="Name0" presStyleCnt="0">
        <dgm:presLayoutVars>
          <dgm:dir/>
          <dgm:resizeHandles val="exact"/>
        </dgm:presLayoutVars>
      </dgm:prSet>
      <dgm:spPr/>
    </dgm:pt>
    <dgm:pt modelId="{3AEA7D94-3EC8-4F42-B356-EF42201B60BB}" type="pres">
      <dgm:prSet presAssocID="{FDDB4E98-7AD6-407F-84AF-FFA732125F81}" presName="parTxOnly" presStyleLbl="node1" presStyleIdx="0" presStyleCnt="3">
        <dgm:presLayoutVars>
          <dgm:bulletEnabled val="1"/>
        </dgm:presLayoutVars>
      </dgm:prSet>
      <dgm:spPr/>
    </dgm:pt>
    <dgm:pt modelId="{10F0E673-05BC-45FD-B5BE-79F5B93FCAA2}" type="pres">
      <dgm:prSet presAssocID="{EF7E55D2-CB7B-499A-AC64-026DC7DA38AB}" presName="parSpace" presStyleCnt="0"/>
      <dgm:spPr/>
    </dgm:pt>
    <dgm:pt modelId="{AAE64602-F849-4995-97B9-3F9C26106B07}" type="pres">
      <dgm:prSet presAssocID="{1B75E0B1-0AE0-42AD-8521-44FDA7DBDE6F}" presName="parTxOnly" presStyleLbl="node1" presStyleIdx="1" presStyleCnt="3">
        <dgm:presLayoutVars>
          <dgm:bulletEnabled val="1"/>
        </dgm:presLayoutVars>
      </dgm:prSet>
      <dgm:spPr/>
    </dgm:pt>
    <dgm:pt modelId="{B5F6EA65-E633-4C6D-BDF7-456FF8311FFB}" type="pres">
      <dgm:prSet presAssocID="{F9D7F506-E08D-4A5F-B1DB-8759F99788D8}" presName="parSpace" presStyleCnt="0"/>
      <dgm:spPr/>
    </dgm:pt>
    <dgm:pt modelId="{0B9AD60A-7B54-4214-BDFA-1A6353841F1F}" type="pres">
      <dgm:prSet presAssocID="{1F99E0B8-2723-4634-B6D6-47061ECE7513}" presName="parTxOnly" presStyleLbl="node1" presStyleIdx="2" presStyleCnt="3">
        <dgm:presLayoutVars>
          <dgm:bulletEnabled val="1"/>
        </dgm:presLayoutVars>
      </dgm:prSet>
      <dgm:spPr/>
    </dgm:pt>
  </dgm:ptLst>
  <dgm:cxnLst>
    <dgm:cxn modelId="{1421130C-3B72-49D8-9AC7-D4E5665245F6}" type="presOf" srcId="{1F99E0B8-2723-4634-B6D6-47061ECE7513}" destId="{0B9AD60A-7B54-4214-BDFA-1A6353841F1F}" srcOrd="0" destOrd="0" presId="urn:microsoft.com/office/officeart/2005/8/layout/hChevron3"/>
    <dgm:cxn modelId="{56D80425-B5AE-45DE-B713-ADBE7A48FC55}" type="presOf" srcId="{FDDB4E98-7AD6-407F-84AF-FFA732125F81}" destId="{3AEA7D94-3EC8-4F42-B356-EF42201B60BB}" srcOrd="0" destOrd="0" presId="urn:microsoft.com/office/officeart/2005/8/layout/hChevron3"/>
    <dgm:cxn modelId="{DC02223D-0007-4A58-9176-E826A287C232}" type="presOf" srcId="{D6D53563-98E3-4152-8BFE-82E4B37CBE4D}" destId="{47601BB5-A284-47DB-82F9-14C65A19E933}" srcOrd="0" destOrd="0" presId="urn:microsoft.com/office/officeart/2005/8/layout/hChevron3"/>
    <dgm:cxn modelId="{70DA166D-D5CC-497D-AAD3-6C7BFC411E18}" srcId="{D6D53563-98E3-4152-8BFE-82E4B37CBE4D}" destId="{1B75E0B1-0AE0-42AD-8521-44FDA7DBDE6F}" srcOrd="1" destOrd="0" parTransId="{07FB24D1-BE53-4045-A56C-107BCBB9319A}" sibTransId="{F9D7F506-E08D-4A5F-B1DB-8759F99788D8}"/>
    <dgm:cxn modelId="{6081AC71-31B9-49E5-8B20-44B40123B42A}" srcId="{D6D53563-98E3-4152-8BFE-82E4B37CBE4D}" destId="{FDDB4E98-7AD6-407F-84AF-FFA732125F81}" srcOrd="0" destOrd="0" parTransId="{54CC4957-B669-4B7C-8BFF-4BFA05AF2C46}" sibTransId="{EF7E55D2-CB7B-499A-AC64-026DC7DA38AB}"/>
    <dgm:cxn modelId="{B41F128E-7793-4B8C-A6EC-EF046D90B0EE}" srcId="{D6D53563-98E3-4152-8BFE-82E4B37CBE4D}" destId="{1F99E0B8-2723-4634-B6D6-47061ECE7513}" srcOrd="2" destOrd="0" parTransId="{DD4583D9-86FC-4545-8A16-14777B5E2397}" sibTransId="{6C24FDF8-4B13-4679-B735-305B1913A774}"/>
    <dgm:cxn modelId="{FD731EFC-162A-4C1B-839C-90B770E597E7}" type="presOf" srcId="{1B75E0B1-0AE0-42AD-8521-44FDA7DBDE6F}" destId="{AAE64602-F849-4995-97B9-3F9C26106B07}" srcOrd="0" destOrd="0" presId="urn:microsoft.com/office/officeart/2005/8/layout/hChevron3"/>
    <dgm:cxn modelId="{5A8FFF90-DA5F-429D-AD65-A2AE34D362F6}" type="presParOf" srcId="{47601BB5-A284-47DB-82F9-14C65A19E933}" destId="{3AEA7D94-3EC8-4F42-B356-EF42201B60BB}" srcOrd="0" destOrd="0" presId="urn:microsoft.com/office/officeart/2005/8/layout/hChevron3"/>
    <dgm:cxn modelId="{5DD2743C-FD5A-465A-A6CD-2A83C8739B4D}" type="presParOf" srcId="{47601BB5-A284-47DB-82F9-14C65A19E933}" destId="{10F0E673-05BC-45FD-B5BE-79F5B93FCAA2}" srcOrd="1" destOrd="0" presId="urn:microsoft.com/office/officeart/2005/8/layout/hChevron3"/>
    <dgm:cxn modelId="{0020DB4D-FE7A-443E-BD12-2E2A3B4759EA}" type="presParOf" srcId="{47601BB5-A284-47DB-82F9-14C65A19E933}" destId="{AAE64602-F849-4995-97B9-3F9C26106B07}" srcOrd="2" destOrd="0" presId="urn:microsoft.com/office/officeart/2005/8/layout/hChevron3"/>
    <dgm:cxn modelId="{32E37264-2A16-4248-8A89-F8F2890BDD10}" type="presParOf" srcId="{47601BB5-A284-47DB-82F9-14C65A19E933}" destId="{B5F6EA65-E633-4C6D-BDF7-456FF8311FFB}" srcOrd="3" destOrd="0" presId="urn:microsoft.com/office/officeart/2005/8/layout/hChevron3"/>
    <dgm:cxn modelId="{6D18F6AB-5D84-4428-9C17-4B64BFF7488E}" type="presParOf" srcId="{47601BB5-A284-47DB-82F9-14C65A19E933}" destId="{0B9AD60A-7B54-4214-BDFA-1A6353841F1F}" srcOrd="4"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32F1ABA-936E-4DAF-AC76-E12FAD8197AA}" type="doc">
      <dgm:prSet loTypeId="urn:microsoft.com/office/officeart/2005/8/layout/hChevron3" loCatId="process" qsTypeId="urn:microsoft.com/office/officeart/2005/8/quickstyle/simple1" qsCatId="simple" csTypeId="urn:microsoft.com/office/officeart/2005/8/colors/accent1_2" csCatId="accent1" phldr="1"/>
      <dgm:spPr/>
    </dgm:pt>
    <dgm:pt modelId="{8010A08B-D48E-44C0-9E96-4DBAE27E227C}">
      <dgm:prSet phldrT="[Text]" phldr="0"/>
      <dgm:spPr/>
      <dgm:t>
        <a:bodyPr/>
        <a:lstStyle/>
        <a:p>
          <a:r>
            <a:rPr lang="en-US">
              <a:latin typeface="Aptos Display" panose="02110004020202020204"/>
            </a:rPr>
            <a:t>2022</a:t>
          </a:r>
          <a:endParaRPr lang="en-US"/>
        </a:p>
      </dgm:t>
    </dgm:pt>
    <dgm:pt modelId="{C091EED7-BFA2-4EF8-915F-10A4DB1D8F3C}" type="parTrans" cxnId="{B191D2A9-6227-4CBB-B028-E2F25D2A8C65}">
      <dgm:prSet/>
      <dgm:spPr/>
    </dgm:pt>
    <dgm:pt modelId="{4E0F8015-614E-49B0-8125-512FB6E1878F}" type="sibTrans" cxnId="{B191D2A9-6227-4CBB-B028-E2F25D2A8C65}">
      <dgm:prSet/>
      <dgm:spPr/>
    </dgm:pt>
    <dgm:pt modelId="{516871CB-E9D2-409D-8A71-569819000BD2}">
      <dgm:prSet phldrT="[Text]" phldr="0"/>
      <dgm:spPr/>
      <dgm:t>
        <a:bodyPr/>
        <a:lstStyle/>
        <a:p>
          <a:pPr rtl="0"/>
          <a:r>
            <a:rPr lang="en-US">
              <a:latin typeface="Aptos Display" panose="02110004020202020204"/>
            </a:rPr>
            <a:t>Single question: How many times did you apply pesticides, insecticides and fungicides?</a:t>
          </a:r>
          <a:endParaRPr lang="en-US"/>
        </a:p>
      </dgm:t>
    </dgm:pt>
    <dgm:pt modelId="{D025A407-698A-4B96-8C15-8B3F64009004}" type="parTrans" cxnId="{230CE1BD-23AD-4C31-B6AA-CC6861091434}">
      <dgm:prSet/>
      <dgm:spPr/>
    </dgm:pt>
    <dgm:pt modelId="{7997C45F-4942-47E9-BE1B-E8FA760CD133}" type="sibTrans" cxnId="{230CE1BD-23AD-4C31-B6AA-CC6861091434}">
      <dgm:prSet/>
      <dgm:spPr/>
    </dgm:pt>
    <dgm:pt modelId="{D1EF58FE-40C7-4F48-BA19-452F21C681A1}">
      <dgm:prSet phldrT="[Text]" phldr="0"/>
      <dgm:spPr/>
      <dgm:t>
        <a:bodyPr/>
        <a:lstStyle/>
        <a:p>
          <a:pPr rtl="0"/>
          <a:r>
            <a:rPr lang="en-US">
              <a:latin typeface="Aptos Display" panose="02110004020202020204"/>
            </a:rPr>
            <a:t>No questions on timing or triggers</a:t>
          </a:r>
          <a:endParaRPr lang="en-US"/>
        </a:p>
      </dgm:t>
    </dgm:pt>
    <dgm:pt modelId="{01C8EEC1-CD01-455B-9ED6-AE0913AF4450}" type="parTrans" cxnId="{38B1E923-53AD-4466-AD7B-D91A09068315}">
      <dgm:prSet/>
      <dgm:spPr/>
    </dgm:pt>
    <dgm:pt modelId="{57C2FD53-FB9F-4514-853E-8E574F1D0785}" type="sibTrans" cxnId="{38B1E923-53AD-4466-AD7B-D91A09068315}">
      <dgm:prSet/>
      <dgm:spPr/>
    </dgm:pt>
    <dgm:pt modelId="{CB34EF1E-11E2-41BA-90FD-98DACEEBDF70}" type="pres">
      <dgm:prSet presAssocID="{A32F1ABA-936E-4DAF-AC76-E12FAD8197AA}" presName="Name0" presStyleCnt="0">
        <dgm:presLayoutVars>
          <dgm:dir/>
          <dgm:resizeHandles val="exact"/>
        </dgm:presLayoutVars>
      </dgm:prSet>
      <dgm:spPr/>
    </dgm:pt>
    <dgm:pt modelId="{7D90D649-B4E6-4A9A-B16A-8AB3F326D9DA}" type="pres">
      <dgm:prSet presAssocID="{8010A08B-D48E-44C0-9E96-4DBAE27E227C}" presName="parTxOnly" presStyleLbl="node1" presStyleIdx="0" presStyleCnt="3">
        <dgm:presLayoutVars>
          <dgm:bulletEnabled val="1"/>
        </dgm:presLayoutVars>
      </dgm:prSet>
      <dgm:spPr/>
    </dgm:pt>
    <dgm:pt modelId="{FC46438B-315F-40B2-A2E2-E381E7043B0F}" type="pres">
      <dgm:prSet presAssocID="{4E0F8015-614E-49B0-8125-512FB6E1878F}" presName="parSpace" presStyleCnt="0"/>
      <dgm:spPr/>
    </dgm:pt>
    <dgm:pt modelId="{1E14C6BF-A5BB-4279-AFF2-4C5F4D9FF880}" type="pres">
      <dgm:prSet presAssocID="{516871CB-E9D2-409D-8A71-569819000BD2}" presName="parTxOnly" presStyleLbl="node1" presStyleIdx="1" presStyleCnt="3">
        <dgm:presLayoutVars>
          <dgm:bulletEnabled val="1"/>
        </dgm:presLayoutVars>
      </dgm:prSet>
      <dgm:spPr/>
    </dgm:pt>
    <dgm:pt modelId="{DB6D4D5A-E0EA-4D61-A2D8-50FF51C69F2C}" type="pres">
      <dgm:prSet presAssocID="{7997C45F-4942-47E9-BE1B-E8FA760CD133}" presName="parSpace" presStyleCnt="0"/>
      <dgm:spPr/>
    </dgm:pt>
    <dgm:pt modelId="{0E23EC35-9773-4390-B14F-D3470443B5CE}" type="pres">
      <dgm:prSet presAssocID="{D1EF58FE-40C7-4F48-BA19-452F21C681A1}" presName="parTxOnly" presStyleLbl="node1" presStyleIdx="2" presStyleCnt="3">
        <dgm:presLayoutVars>
          <dgm:bulletEnabled val="1"/>
        </dgm:presLayoutVars>
      </dgm:prSet>
      <dgm:spPr/>
    </dgm:pt>
  </dgm:ptLst>
  <dgm:cxnLst>
    <dgm:cxn modelId="{F8343E21-7211-4FD1-BC22-2B049CA33BAE}" type="presOf" srcId="{D1EF58FE-40C7-4F48-BA19-452F21C681A1}" destId="{0E23EC35-9773-4390-B14F-D3470443B5CE}" srcOrd="0" destOrd="0" presId="urn:microsoft.com/office/officeart/2005/8/layout/hChevron3"/>
    <dgm:cxn modelId="{38B1E923-53AD-4466-AD7B-D91A09068315}" srcId="{A32F1ABA-936E-4DAF-AC76-E12FAD8197AA}" destId="{D1EF58FE-40C7-4F48-BA19-452F21C681A1}" srcOrd="2" destOrd="0" parTransId="{01C8EEC1-CD01-455B-9ED6-AE0913AF4450}" sibTransId="{57C2FD53-FB9F-4514-853E-8E574F1D0785}"/>
    <dgm:cxn modelId="{F7A28B65-830C-4775-9020-65176B6CF880}" type="presOf" srcId="{A32F1ABA-936E-4DAF-AC76-E12FAD8197AA}" destId="{CB34EF1E-11E2-41BA-90FD-98DACEEBDF70}" srcOrd="0" destOrd="0" presId="urn:microsoft.com/office/officeart/2005/8/layout/hChevron3"/>
    <dgm:cxn modelId="{5746ED48-20EF-42A8-B43B-90B8B13CC95F}" type="presOf" srcId="{516871CB-E9D2-409D-8A71-569819000BD2}" destId="{1E14C6BF-A5BB-4279-AFF2-4C5F4D9FF880}" srcOrd="0" destOrd="0" presId="urn:microsoft.com/office/officeart/2005/8/layout/hChevron3"/>
    <dgm:cxn modelId="{534D1294-F682-4954-BEF0-1D4A3C7B640E}" type="presOf" srcId="{8010A08B-D48E-44C0-9E96-4DBAE27E227C}" destId="{7D90D649-B4E6-4A9A-B16A-8AB3F326D9DA}" srcOrd="0" destOrd="0" presId="urn:microsoft.com/office/officeart/2005/8/layout/hChevron3"/>
    <dgm:cxn modelId="{B191D2A9-6227-4CBB-B028-E2F25D2A8C65}" srcId="{A32F1ABA-936E-4DAF-AC76-E12FAD8197AA}" destId="{8010A08B-D48E-44C0-9E96-4DBAE27E227C}" srcOrd="0" destOrd="0" parTransId="{C091EED7-BFA2-4EF8-915F-10A4DB1D8F3C}" sibTransId="{4E0F8015-614E-49B0-8125-512FB6E1878F}"/>
    <dgm:cxn modelId="{230CE1BD-23AD-4C31-B6AA-CC6861091434}" srcId="{A32F1ABA-936E-4DAF-AC76-E12FAD8197AA}" destId="{516871CB-E9D2-409D-8A71-569819000BD2}" srcOrd="1" destOrd="0" parTransId="{D025A407-698A-4B96-8C15-8B3F64009004}" sibTransId="{7997C45F-4942-47E9-BE1B-E8FA760CD133}"/>
    <dgm:cxn modelId="{297B75E0-0C36-4B38-B672-51BDA2342350}" type="presParOf" srcId="{CB34EF1E-11E2-41BA-90FD-98DACEEBDF70}" destId="{7D90D649-B4E6-4A9A-B16A-8AB3F326D9DA}" srcOrd="0" destOrd="0" presId="urn:microsoft.com/office/officeart/2005/8/layout/hChevron3"/>
    <dgm:cxn modelId="{45833441-4192-4E5D-ACE3-B3ECE12B7EFC}" type="presParOf" srcId="{CB34EF1E-11E2-41BA-90FD-98DACEEBDF70}" destId="{FC46438B-315F-40B2-A2E2-E381E7043B0F}" srcOrd="1" destOrd="0" presId="urn:microsoft.com/office/officeart/2005/8/layout/hChevron3"/>
    <dgm:cxn modelId="{A20FE38F-6AF5-40FD-BB82-AD6145016CD7}" type="presParOf" srcId="{CB34EF1E-11E2-41BA-90FD-98DACEEBDF70}" destId="{1E14C6BF-A5BB-4279-AFF2-4C5F4D9FF880}" srcOrd="2" destOrd="0" presId="urn:microsoft.com/office/officeart/2005/8/layout/hChevron3"/>
    <dgm:cxn modelId="{1E83B170-EFEF-4B63-950A-5F7B84ECF64D}" type="presParOf" srcId="{CB34EF1E-11E2-41BA-90FD-98DACEEBDF70}" destId="{DB6D4D5A-E0EA-4D61-A2D8-50FF51C69F2C}" srcOrd="3" destOrd="0" presId="urn:microsoft.com/office/officeart/2005/8/layout/hChevron3"/>
    <dgm:cxn modelId="{5DF0270F-EA3C-4DC2-92CE-94E186E8637B}" type="presParOf" srcId="{CB34EF1E-11E2-41BA-90FD-98DACEEBDF70}" destId="{0E23EC35-9773-4390-B14F-D3470443B5CE}"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FC90D43-6630-4685-83D1-9E60734A8EB8}" type="doc">
      <dgm:prSet loTypeId="urn:microsoft.com/office/officeart/2005/8/layout/hChevron3" loCatId="process" qsTypeId="urn:microsoft.com/office/officeart/2005/8/quickstyle/simple1" qsCatId="simple" csTypeId="urn:microsoft.com/office/officeart/2005/8/colors/accent1_2" csCatId="accent1" phldr="1"/>
      <dgm:spPr/>
    </dgm:pt>
    <dgm:pt modelId="{0C0A2F5B-15B5-42FD-A292-4BA27327796E}">
      <dgm:prSet phldrT="[Text]" phldr="0" custT="1"/>
      <dgm:spPr/>
      <dgm:t>
        <a:bodyPr/>
        <a:lstStyle/>
        <a:p>
          <a:pPr rtl="0"/>
          <a:r>
            <a:rPr lang="en-US" sz="1600" dirty="0">
              <a:latin typeface="Aptos Display" panose="02110004020202020204"/>
            </a:rPr>
            <a:t>2023 Qual Insight </a:t>
          </a:r>
          <a:endParaRPr lang="en-US" sz="1600" dirty="0"/>
        </a:p>
      </dgm:t>
    </dgm:pt>
    <dgm:pt modelId="{48AF8F77-8EC5-43D2-9E7F-CD3B97755210}" type="parTrans" cxnId="{E4F949E5-44D5-493E-BC16-2A754DF9773C}">
      <dgm:prSet/>
      <dgm:spPr/>
      <dgm:t>
        <a:bodyPr/>
        <a:lstStyle/>
        <a:p>
          <a:endParaRPr lang="en-GB"/>
        </a:p>
      </dgm:t>
    </dgm:pt>
    <dgm:pt modelId="{63FD1432-B557-4A67-80F6-0D766C066FF2}" type="sibTrans" cxnId="{E4F949E5-44D5-493E-BC16-2A754DF9773C}">
      <dgm:prSet/>
      <dgm:spPr/>
      <dgm:t>
        <a:bodyPr/>
        <a:lstStyle/>
        <a:p>
          <a:endParaRPr lang="en-GB"/>
        </a:p>
      </dgm:t>
    </dgm:pt>
    <dgm:pt modelId="{25DABE52-76A9-444D-A10A-A1A2BB05EE41}">
      <dgm:prSet phldrT="[Text]" phldr="0" custT="1"/>
      <dgm:spPr/>
      <dgm:t>
        <a:bodyPr/>
        <a:lstStyle/>
        <a:p>
          <a:pPr rtl="0"/>
          <a:r>
            <a:rPr lang="en-US" sz="1600" dirty="0">
              <a:latin typeface="+mn-lt"/>
              <a:ea typeface="Calibri"/>
              <a:cs typeface="Calibri"/>
            </a:rPr>
            <a:t>Farmers use term "pesticides" for any agrochemical –</a:t>
          </a:r>
          <a:r>
            <a:rPr lang="en-US" sz="1600" i="0" dirty="0">
              <a:latin typeface="+mn-lt"/>
              <a:ea typeface="Calibri"/>
              <a:cs typeface="Calibri"/>
            </a:rPr>
            <a:t> e.g., to kill weeds, rodents, snails (not part of 3R)</a:t>
          </a:r>
          <a:endParaRPr lang="en-US" sz="1600" i="0" dirty="0">
            <a:latin typeface="+mn-lt"/>
          </a:endParaRPr>
        </a:p>
      </dgm:t>
    </dgm:pt>
    <dgm:pt modelId="{A8D11171-4403-4F12-AA4C-CC9A0696930D}" type="parTrans" cxnId="{EF80325A-1544-4A61-A4C3-D20949906D71}">
      <dgm:prSet/>
      <dgm:spPr/>
      <dgm:t>
        <a:bodyPr/>
        <a:lstStyle/>
        <a:p>
          <a:endParaRPr lang="en-GB"/>
        </a:p>
      </dgm:t>
    </dgm:pt>
    <dgm:pt modelId="{A8D4053B-3C96-4644-81EA-C507C8454B71}" type="sibTrans" cxnId="{EF80325A-1544-4A61-A4C3-D20949906D71}">
      <dgm:prSet/>
      <dgm:spPr/>
      <dgm:t>
        <a:bodyPr/>
        <a:lstStyle/>
        <a:p>
          <a:endParaRPr lang="en-GB"/>
        </a:p>
      </dgm:t>
    </dgm:pt>
    <dgm:pt modelId="{A9DE9E69-3C37-4FB9-A272-EACAF091C9C9}">
      <dgm:prSet phldrT="[Text]" phldr="0" custT="1"/>
      <dgm:spPr/>
      <dgm:t>
        <a:bodyPr/>
        <a:lstStyle/>
        <a:p>
          <a:pPr rtl="0"/>
          <a:r>
            <a:rPr lang="en-US" sz="1600" dirty="0">
              <a:latin typeface="Aptos Display"/>
              <a:ea typeface="Calibri"/>
              <a:cs typeface="Calibri"/>
            </a:rPr>
            <a:t>Use the broad term "plant protection drugs" for more precision</a:t>
          </a:r>
        </a:p>
      </dgm:t>
    </dgm:pt>
    <dgm:pt modelId="{7CBB8DFB-A42E-4E7E-BF35-9DFA74ED431B}" type="parTrans" cxnId="{7260407C-960F-4060-BAF0-8666286AD7D4}">
      <dgm:prSet/>
      <dgm:spPr/>
      <dgm:t>
        <a:bodyPr/>
        <a:lstStyle/>
        <a:p>
          <a:endParaRPr lang="en-GB"/>
        </a:p>
      </dgm:t>
    </dgm:pt>
    <dgm:pt modelId="{AFBB1C9C-5FFC-44D3-963F-098232613551}" type="sibTrans" cxnId="{7260407C-960F-4060-BAF0-8666286AD7D4}">
      <dgm:prSet/>
      <dgm:spPr/>
      <dgm:t>
        <a:bodyPr/>
        <a:lstStyle/>
        <a:p>
          <a:endParaRPr lang="en-GB"/>
        </a:p>
      </dgm:t>
    </dgm:pt>
    <dgm:pt modelId="{D576B094-4327-43E3-A2C1-DEEA671C0E0A}">
      <dgm:prSet phldr="0" custT="1"/>
      <dgm:spPr/>
      <dgm:t>
        <a:bodyPr/>
        <a:lstStyle/>
        <a:p>
          <a:pPr algn="l" rtl="0"/>
          <a:r>
            <a:rPr lang="en-US" sz="1400" i="1" dirty="0">
              <a:latin typeface="+mn-lt"/>
              <a:ea typeface="Cambria"/>
              <a:cs typeface="Calibri"/>
            </a:rPr>
            <a:t>Q: In what situation do you decide to spray pesticides? R: Do you want to ask about pesticides on grass or pests?</a:t>
          </a:r>
          <a:endParaRPr lang="en-US" sz="1400" dirty="0">
            <a:latin typeface="Calibri"/>
            <a:ea typeface="Calibri"/>
            <a:cs typeface="Calibri"/>
          </a:endParaRPr>
        </a:p>
      </dgm:t>
    </dgm:pt>
    <dgm:pt modelId="{224665E9-E581-44A6-A75E-EAEAD9BABDFA}" type="parTrans" cxnId="{7E0B3441-B7FB-4853-89ED-A46A5F60AF04}">
      <dgm:prSet/>
      <dgm:spPr/>
      <dgm:t>
        <a:bodyPr/>
        <a:lstStyle/>
        <a:p>
          <a:endParaRPr lang="en-GB"/>
        </a:p>
      </dgm:t>
    </dgm:pt>
    <dgm:pt modelId="{AB114AA0-B776-4613-A5A7-2BBF966D5150}" type="sibTrans" cxnId="{7E0B3441-B7FB-4853-89ED-A46A5F60AF04}">
      <dgm:prSet/>
      <dgm:spPr/>
      <dgm:t>
        <a:bodyPr/>
        <a:lstStyle/>
        <a:p>
          <a:endParaRPr lang="en-GB"/>
        </a:p>
      </dgm:t>
    </dgm:pt>
    <dgm:pt modelId="{7CB3E2D0-D863-4410-AAB9-5D0458CE5FE8}" type="pres">
      <dgm:prSet presAssocID="{9FC90D43-6630-4685-83D1-9E60734A8EB8}" presName="Name0" presStyleCnt="0">
        <dgm:presLayoutVars>
          <dgm:dir/>
          <dgm:resizeHandles val="exact"/>
        </dgm:presLayoutVars>
      </dgm:prSet>
      <dgm:spPr/>
    </dgm:pt>
    <dgm:pt modelId="{CC463D23-AD72-4182-8B08-664D5E9ED136}" type="pres">
      <dgm:prSet presAssocID="{0C0A2F5B-15B5-42FD-A292-4BA27327796E}" presName="parTxOnly" presStyleLbl="node1" presStyleIdx="0" presStyleCnt="4">
        <dgm:presLayoutVars>
          <dgm:bulletEnabled val="1"/>
        </dgm:presLayoutVars>
      </dgm:prSet>
      <dgm:spPr/>
    </dgm:pt>
    <dgm:pt modelId="{2EDAC768-43B9-45BB-80FC-DE0B401C3909}" type="pres">
      <dgm:prSet presAssocID="{63FD1432-B557-4A67-80F6-0D766C066FF2}" presName="parSpace" presStyleCnt="0"/>
      <dgm:spPr/>
    </dgm:pt>
    <dgm:pt modelId="{094295EA-F8F8-46B3-AA79-1E8C2A9F2884}" type="pres">
      <dgm:prSet presAssocID="{25DABE52-76A9-444D-A10A-A1A2BB05EE41}" presName="parTxOnly" presStyleLbl="node1" presStyleIdx="1" presStyleCnt="4">
        <dgm:presLayoutVars>
          <dgm:bulletEnabled val="1"/>
        </dgm:presLayoutVars>
      </dgm:prSet>
      <dgm:spPr/>
    </dgm:pt>
    <dgm:pt modelId="{7FC4E1A4-4EFE-45F7-B379-B49EB016610C}" type="pres">
      <dgm:prSet presAssocID="{A8D4053B-3C96-4644-81EA-C507C8454B71}" presName="parSpace" presStyleCnt="0"/>
      <dgm:spPr/>
    </dgm:pt>
    <dgm:pt modelId="{98CFE0B1-999E-4AFC-BDA7-2CCFF29A1693}" type="pres">
      <dgm:prSet presAssocID="{D576B094-4327-43E3-A2C1-DEEA671C0E0A}" presName="parTxOnly" presStyleLbl="node1" presStyleIdx="2" presStyleCnt="4">
        <dgm:presLayoutVars>
          <dgm:bulletEnabled val="1"/>
        </dgm:presLayoutVars>
      </dgm:prSet>
      <dgm:spPr/>
    </dgm:pt>
    <dgm:pt modelId="{F93E98FC-599F-427B-AC7C-080A4C532B3B}" type="pres">
      <dgm:prSet presAssocID="{AB114AA0-B776-4613-A5A7-2BBF966D5150}" presName="parSpace" presStyleCnt="0"/>
      <dgm:spPr/>
    </dgm:pt>
    <dgm:pt modelId="{3DBFA4C3-A791-44D5-A762-81A48EECD6C7}" type="pres">
      <dgm:prSet presAssocID="{A9DE9E69-3C37-4FB9-A272-EACAF091C9C9}" presName="parTxOnly" presStyleLbl="node1" presStyleIdx="3" presStyleCnt="4">
        <dgm:presLayoutVars>
          <dgm:bulletEnabled val="1"/>
        </dgm:presLayoutVars>
      </dgm:prSet>
      <dgm:spPr/>
    </dgm:pt>
  </dgm:ptLst>
  <dgm:cxnLst>
    <dgm:cxn modelId="{7E0B3441-B7FB-4853-89ED-A46A5F60AF04}" srcId="{9FC90D43-6630-4685-83D1-9E60734A8EB8}" destId="{D576B094-4327-43E3-A2C1-DEEA671C0E0A}" srcOrd="2" destOrd="0" parTransId="{224665E9-E581-44A6-A75E-EAEAD9BABDFA}" sibTransId="{AB114AA0-B776-4613-A5A7-2BBF966D5150}"/>
    <dgm:cxn modelId="{EF80325A-1544-4A61-A4C3-D20949906D71}" srcId="{9FC90D43-6630-4685-83D1-9E60734A8EB8}" destId="{25DABE52-76A9-444D-A10A-A1A2BB05EE41}" srcOrd="1" destOrd="0" parTransId="{A8D11171-4403-4F12-AA4C-CC9A0696930D}" sibTransId="{A8D4053B-3C96-4644-81EA-C507C8454B71}"/>
    <dgm:cxn modelId="{7260407C-960F-4060-BAF0-8666286AD7D4}" srcId="{9FC90D43-6630-4685-83D1-9E60734A8EB8}" destId="{A9DE9E69-3C37-4FB9-A272-EACAF091C9C9}" srcOrd="3" destOrd="0" parTransId="{7CBB8DFB-A42E-4E7E-BF35-9DFA74ED431B}" sibTransId="{AFBB1C9C-5FFC-44D3-963F-098232613551}"/>
    <dgm:cxn modelId="{139EB78C-A4FA-4988-B9B5-FBDD5B02AC79}" type="presOf" srcId="{25DABE52-76A9-444D-A10A-A1A2BB05EE41}" destId="{094295EA-F8F8-46B3-AA79-1E8C2A9F2884}" srcOrd="0" destOrd="0" presId="urn:microsoft.com/office/officeart/2005/8/layout/hChevron3"/>
    <dgm:cxn modelId="{601E3392-6D33-4422-8A13-CBF47318C0FB}" type="presOf" srcId="{D576B094-4327-43E3-A2C1-DEEA671C0E0A}" destId="{98CFE0B1-999E-4AFC-BDA7-2CCFF29A1693}" srcOrd="0" destOrd="0" presId="urn:microsoft.com/office/officeart/2005/8/layout/hChevron3"/>
    <dgm:cxn modelId="{118EE49A-DF37-4C76-B1E3-C2EE00486752}" type="presOf" srcId="{A9DE9E69-3C37-4FB9-A272-EACAF091C9C9}" destId="{3DBFA4C3-A791-44D5-A762-81A48EECD6C7}" srcOrd="0" destOrd="0" presId="urn:microsoft.com/office/officeart/2005/8/layout/hChevron3"/>
    <dgm:cxn modelId="{E4F949E5-44D5-493E-BC16-2A754DF9773C}" srcId="{9FC90D43-6630-4685-83D1-9E60734A8EB8}" destId="{0C0A2F5B-15B5-42FD-A292-4BA27327796E}" srcOrd="0" destOrd="0" parTransId="{48AF8F77-8EC5-43D2-9E7F-CD3B97755210}" sibTransId="{63FD1432-B557-4A67-80F6-0D766C066FF2}"/>
    <dgm:cxn modelId="{EAFEE4E5-EC26-4CED-99E9-3980C32C93AC}" type="presOf" srcId="{0C0A2F5B-15B5-42FD-A292-4BA27327796E}" destId="{CC463D23-AD72-4182-8B08-664D5E9ED136}" srcOrd="0" destOrd="0" presId="urn:microsoft.com/office/officeart/2005/8/layout/hChevron3"/>
    <dgm:cxn modelId="{F8F874F4-4FCE-42EC-83AB-D5FF621D2730}" type="presOf" srcId="{9FC90D43-6630-4685-83D1-9E60734A8EB8}" destId="{7CB3E2D0-D863-4410-AAB9-5D0458CE5FE8}" srcOrd="0" destOrd="0" presId="urn:microsoft.com/office/officeart/2005/8/layout/hChevron3"/>
    <dgm:cxn modelId="{35312B43-C757-49A8-A40E-BE44A5AB6974}" type="presParOf" srcId="{7CB3E2D0-D863-4410-AAB9-5D0458CE5FE8}" destId="{CC463D23-AD72-4182-8B08-664D5E9ED136}" srcOrd="0" destOrd="0" presId="urn:microsoft.com/office/officeart/2005/8/layout/hChevron3"/>
    <dgm:cxn modelId="{9138205E-35C5-438A-A910-A1196CE2B967}" type="presParOf" srcId="{7CB3E2D0-D863-4410-AAB9-5D0458CE5FE8}" destId="{2EDAC768-43B9-45BB-80FC-DE0B401C3909}" srcOrd="1" destOrd="0" presId="urn:microsoft.com/office/officeart/2005/8/layout/hChevron3"/>
    <dgm:cxn modelId="{AD0FE132-D080-4F25-B77E-96381A290C21}" type="presParOf" srcId="{7CB3E2D0-D863-4410-AAB9-5D0458CE5FE8}" destId="{094295EA-F8F8-46B3-AA79-1E8C2A9F2884}" srcOrd="2" destOrd="0" presId="urn:microsoft.com/office/officeart/2005/8/layout/hChevron3"/>
    <dgm:cxn modelId="{3DDF0000-5920-4743-8BBA-5B5226F5550E}" type="presParOf" srcId="{7CB3E2D0-D863-4410-AAB9-5D0458CE5FE8}" destId="{7FC4E1A4-4EFE-45F7-B379-B49EB016610C}" srcOrd="3" destOrd="0" presId="urn:microsoft.com/office/officeart/2005/8/layout/hChevron3"/>
    <dgm:cxn modelId="{07D62406-900C-4437-9ED6-21776DCA125A}" type="presParOf" srcId="{7CB3E2D0-D863-4410-AAB9-5D0458CE5FE8}" destId="{98CFE0B1-999E-4AFC-BDA7-2CCFF29A1693}" srcOrd="4" destOrd="0" presId="urn:microsoft.com/office/officeart/2005/8/layout/hChevron3"/>
    <dgm:cxn modelId="{C90F97A1-FF8E-4D8D-A4E5-CD9EDF8B09EA}" type="presParOf" srcId="{7CB3E2D0-D863-4410-AAB9-5D0458CE5FE8}" destId="{F93E98FC-599F-427B-AC7C-080A4C532B3B}" srcOrd="5" destOrd="0" presId="urn:microsoft.com/office/officeart/2005/8/layout/hChevron3"/>
    <dgm:cxn modelId="{69900125-05FA-4A83-BA4C-F2976AAC4685}" type="presParOf" srcId="{7CB3E2D0-D863-4410-AAB9-5D0458CE5FE8}" destId="{3DBFA4C3-A791-44D5-A762-81A48EECD6C7}" srcOrd="6"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F5A4B08-68E5-4D57-8F66-D16BFEE1B1FD}"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GB"/>
        </a:p>
      </dgm:t>
    </dgm:pt>
    <dgm:pt modelId="{A19894F9-C160-428F-ABE7-9379D7C5FE15}">
      <dgm:prSet phldrT="[Text]" phldr="0"/>
      <dgm:spPr/>
      <dgm:t>
        <a:bodyPr/>
        <a:lstStyle/>
        <a:p>
          <a:pPr rtl="0"/>
          <a:r>
            <a:rPr lang="en-US">
              <a:latin typeface="Aptos Display" panose="02110004020202020204"/>
            </a:rPr>
            <a:t>Are you familiar with AWD? (1) Yes (2) No</a:t>
          </a:r>
          <a:endParaRPr lang="en-US"/>
        </a:p>
      </dgm:t>
    </dgm:pt>
    <dgm:pt modelId="{695024B0-019E-4C5D-87BD-8DB52CF6C12E}" type="parTrans" cxnId="{5507A89E-A35D-40A2-88AE-084D7024303F}">
      <dgm:prSet/>
      <dgm:spPr/>
      <dgm:t>
        <a:bodyPr/>
        <a:lstStyle/>
        <a:p>
          <a:endParaRPr lang="en-GB"/>
        </a:p>
      </dgm:t>
    </dgm:pt>
    <dgm:pt modelId="{8A4D963F-A90E-4537-ACA1-CF90DFD9F37A}" type="sibTrans" cxnId="{5507A89E-A35D-40A2-88AE-084D7024303F}">
      <dgm:prSet/>
      <dgm:spPr/>
      <dgm:t>
        <a:bodyPr/>
        <a:lstStyle/>
        <a:p>
          <a:endParaRPr lang="en-GB"/>
        </a:p>
      </dgm:t>
    </dgm:pt>
    <dgm:pt modelId="{BEAA02DC-42F8-471F-A9D6-268F88158990}">
      <dgm:prSet phldrT="[Text]" phldr="0"/>
      <dgm:spPr/>
      <dgm:t>
        <a:bodyPr/>
        <a:lstStyle/>
        <a:p>
          <a:pPr rtl="0"/>
          <a:r>
            <a:rPr lang="en-US" dirty="0">
              <a:latin typeface="Aptos Display" panose="02110004020202020204"/>
            </a:rPr>
            <a:t>Have you ever applied AWD? </a:t>
          </a:r>
        </a:p>
        <a:p>
          <a:pPr rtl="0"/>
          <a:r>
            <a:rPr lang="en-US" dirty="0">
              <a:latin typeface="Aptos Display" panose="02110004020202020204"/>
            </a:rPr>
            <a:t>(1) Yes (2) No</a:t>
          </a:r>
          <a:endParaRPr lang="en-US" dirty="0"/>
        </a:p>
      </dgm:t>
    </dgm:pt>
    <dgm:pt modelId="{D98214E7-6590-4468-BE13-B9783B986836}" type="parTrans" cxnId="{A77155EA-0306-4947-AEF8-35FCE64F5767}">
      <dgm:prSet/>
      <dgm:spPr/>
      <dgm:t>
        <a:bodyPr/>
        <a:lstStyle/>
        <a:p>
          <a:endParaRPr lang="en-GB"/>
        </a:p>
      </dgm:t>
    </dgm:pt>
    <dgm:pt modelId="{072BD831-F223-4837-A657-BDC5F4F2A037}" type="sibTrans" cxnId="{A77155EA-0306-4947-AEF8-35FCE64F5767}">
      <dgm:prSet/>
      <dgm:spPr/>
      <dgm:t>
        <a:bodyPr/>
        <a:lstStyle/>
        <a:p>
          <a:endParaRPr lang="en-GB"/>
        </a:p>
      </dgm:t>
    </dgm:pt>
    <dgm:pt modelId="{8CB466F6-8B25-4D0A-93E0-530E400B06A0}">
      <dgm:prSet phldrT="[Text]" phldr="0"/>
      <dgm:spPr/>
      <dgm:t>
        <a:bodyPr/>
        <a:lstStyle/>
        <a:p>
          <a:pPr rtl="0"/>
          <a:r>
            <a:rPr lang="en-US" dirty="0">
              <a:latin typeface="Aptos Display" panose="02110004020202020204"/>
            </a:rPr>
            <a:t>Did you apply AWD in the last Winter-Spring season? </a:t>
          </a:r>
        </a:p>
        <a:p>
          <a:pPr rtl="0"/>
          <a:r>
            <a:rPr lang="en-US" dirty="0">
              <a:latin typeface="Aptos Display" panose="02110004020202020204"/>
            </a:rPr>
            <a:t>(1) Yes (2) No</a:t>
          </a:r>
          <a:endParaRPr lang="en-US" dirty="0"/>
        </a:p>
      </dgm:t>
    </dgm:pt>
    <dgm:pt modelId="{F2F7105A-395D-4F64-A5B9-C4450D9419DE}" type="parTrans" cxnId="{32F940B3-A99F-437B-BE53-8A5825BDE29B}">
      <dgm:prSet/>
      <dgm:spPr/>
      <dgm:t>
        <a:bodyPr/>
        <a:lstStyle/>
        <a:p>
          <a:endParaRPr lang="en-GB"/>
        </a:p>
      </dgm:t>
    </dgm:pt>
    <dgm:pt modelId="{7A2293A1-5BAB-41EA-8C94-67628B9F73AF}" type="sibTrans" cxnId="{32F940B3-A99F-437B-BE53-8A5825BDE29B}">
      <dgm:prSet/>
      <dgm:spPr/>
      <dgm:t>
        <a:bodyPr/>
        <a:lstStyle/>
        <a:p>
          <a:endParaRPr lang="en-GB"/>
        </a:p>
      </dgm:t>
    </dgm:pt>
    <dgm:pt modelId="{8E196910-8A32-4528-94AC-9DF332427B49}" type="pres">
      <dgm:prSet presAssocID="{CF5A4B08-68E5-4D57-8F66-D16BFEE1B1FD}" presName="Name0" presStyleCnt="0">
        <dgm:presLayoutVars>
          <dgm:dir/>
          <dgm:resizeHandles val="exact"/>
        </dgm:presLayoutVars>
      </dgm:prSet>
      <dgm:spPr/>
    </dgm:pt>
    <dgm:pt modelId="{FB3B82B6-221F-4F53-B787-88CAD51A1614}" type="pres">
      <dgm:prSet presAssocID="{A19894F9-C160-428F-ABE7-9379D7C5FE15}" presName="parTxOnly" presStyleLbl="node1" presStyleIdx="0" presStyleCnt="3">
        <dgm:presLayoutVars>
          <dgm:bulletEnabled val="1"/>
        </dgm:presLayoutVars>
      </dgm:prSet>
      <dgm:spPr/>
    </dgm:pt>
    <dgm:pt modelId="{61E00BF4-59ED-44E9-8B25-EDC7F8A1F64D}" type="pres">
      <dgm:prSet presAssocID="{8A4D963F-A90E-4537-ACA1-CF90DFD9F37A}" presName="parSpace" presStyleCnt="0"/>
      <dgm:spPr/>
    </dgm:pt>
    <dgm:pt modelId="{D613E69A-5DF5-44AA-80E8-5A4788307B73}" type="pres">
      <dgm:prSet presAssocID="{BEAA02DC-42F8-471F-A9D6-268F88158990}" presName="parTxOnly" presStyleLbl="node1" presStyleIdx="1" presStyleCnt="3">
        <dgm:presLayoutVars>
          <dgm:bulletEnabled val="1"/>
        </dgm:presLayoutVars>
      </dgm:prSet>
      <dgm:spPr/>
    </dgm:pt>
    <dgm:pt modelId="{6C7B8186-C78C-441E-BE05-F558B23A7846}" type="pres">
      <dgm:prSet presAssocID="{072BD831-F223-4837-A657-BDC5F4F2A037}" presName="parSpace" presStyleCnt="0"/>
      <dgm:spPr/>
    </dgm:pt>
    <dgm:pt modelId="{5B9D1C8C-26D7-4F26-961C-9BAC374A0F4B}" type="pres">
      <dgm:prSet presAssocID="{8CB466F6-8B25-4D0A-93E0-530E400B06A0}" presName="parTxOnly" presStyleLbl="node1" presStyleIdx="2" presStyleCnt="3">
        <dgm:presLayoutVars>
          <dgm:bulletEnabled val="1"/>
        </dgm:presLayoutVars>
      </dgm:prSet>
      <dgm:spPr/>
    </dgm:pt>
  </dgm:ptLst>
  <dgm:cxnLst>
    <dgm:cxn modelId="{A4EB866C-6690-4343-9AC8-664FADAF3EEB}" type="presOf" srcId="{CF5A4B08-68E5-4D57-8F66-D16BFEE1B1FD}" destId="{8E196910-8A32-4528-94AC-9DF332427B49}" srcOrd="0" destOrd="0" presId="urn:microsoft.com/office/officeart/2005/8/layout/hChevron3"/>
    <dgm:cxn modelId="{5507A89E-A35D-40A2-88AE-084D7024303F}" srcId="{CF5A4B08-68E5-4D57-8F66-D16BFEE1B1FD}" destId="{A19894F9-C160-428F-ABE7-9379D7C5FE15}" srcOrd="0" destOrd="0" parTransId="{695024B0-019E-4C5D-87BD-8DB52CF6C12E}" sibTransId="{8A4D963F-A90E-4537-ACA1-CF90DFD9F37A}"/>
    <dgm:cxn modelId="{32F940B3-A99F-437B-BE53-8A5825BDE29B}" srcId="{CF5A4B08-68E5-4D57-8F66-D16BFEE1B1FD}" destId="{8CB466F6-8B25-4D0A-93E0-530E400B06A0}" srcOrd="2" destOrd="0" parTransId="{F2F7105A-395D-4F64-A5B9-C4450D9419DE}" sibTransId="{7A2293A1-5BAB-41EA-8C94-67628B9F73AF}"/>
    <dgm:cxn modelId="{7AA071BB-DCEC-4080-8E8C-8BE409DB5246}" type="presOf" srcId="{BEAA02DC-42F8-471F-A9D6-268F88158990}" destId="{D613E69A-5DF5-44AA-80E8-5A4788307B73}" srcOrd="0" destOrd="0" presId="urn:microsoft.com/office/officeart/2005/8/layout/hChevron3"/>
    <dgm:cxn modelId="{645D82BD-40A2-4691-AA5B-665B9DC793A4}" type="presOf" srcId="{8CB466F6-8B25-4D0A-93E0-530E400B06A0}" destId="{5B9D1C8C-26D7-4F26-961C-9BAC374A0F4B}" srcOrd="0" destOrd="0" presId="urn:microsoft.com/office/officeart/2005/8/layout/hChevron3"/>
    <dgm:cxn modelId="{94CC37C9-2FD7-4618-8140-CD93C2521272}" type="presOf" srcId="{A19894F9-C160-428F-ABE7-9379D7C5FE15}" destId="{FB3B82B6-221F-4F53-B787-88CAD51A1614}" srcOrd="0" destOrd="0" presId="urn:microsoft.com/office/officeart/2005/8/layout/hChevron3"/>
    <dgm:cxn modelId="{A77155EA-0306-4947-AEF8-35FCE64F5767}" srcId="{CF5A4B08-68E5-4D57-8F66-D16BFEE1B1FD}" destId="{BEAA02DC-42F8-471F-A9D6-268F88158990}" srcOrd="1" destOrd="0" parTransId="{D98214E7-6590-4468-BE13-B9783B986836}" sibTransId="{072BD831-F223-4837-A657-BDC5F4F2A037}"/>
    <dgm:cxn modelId="{B4296243-D271-4759-80E6-23125F00C0AD}" type="presParOf" srcId="{8E196910-8A32-4528-94AC-9DF332427B49}" destId="{FB3B82B6-221F-4F53-B787-88CAD51A1614}" srcOrd="0" destOrd="0" presId="urn:microsoft.com/office/officeart/2005/8/layout/hChevron3"/>
    <dgm:cxn modelId="{2B35BDE2-363A-44AF-9843-FA4007DFD019}" type="presParOf" srcId="{8E196910-8A32-4528-94AC-9DF332427B49}" destId="{61E00BF4-59ED-44E9-8B25-EDC7F8A1F64D}" srcOrd="1" destOrd="0" presId="urn:microsoft.com/office/officeart/2005/8/layout/hChevron3"/>
    <dgm:cxn modelId="{D4851B05-3AA4-40F5-B626-BE502271AEA6}" type="presParOf" srcId="{8E196910-8A32-4528-94AC-9DF332427B49}" destId="{D613E69A-5DF5-44AA-80E8-5A4788307B73}" srcOrd="2" destOrd="0" presId="urn:microsoft.com/office/officeart/2005/8/layout/hChevron3"/>
    <dgm:cxn modelId="{D4609821-C06F-4077-A8FA-FA0FFD4148DD}" type="presParOf" srcId="{8E196910-8A32-4528-94AC-9DF332427B49}" destId="{6C7B8186-C78C-441E-BE05-F558B23A7846}" srcOrd="3" destOrd="0" presId="urn:microsoft.com/office/officeart/2005/8/layout/hChevron3"/>
    <dgm:cxn modelId="{83CF02FD-9BEA-425F-902E-22A45D39B6F5}" type="presParOf" srcId="{8E196910-8A32-4528-94AC-9DF332427B49}" destId="{5B9D1C8C-26D7-4F26-961C-9BAC374A0F4B}"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CC3C67-FCCB-4CF8-A095-13F3FFB2F776}">
      <dsp:nvSpPr>
        <dsp:cNvPr id="0" name=""/>
        <dsp:cNvSpPr/>
      </dsp:nvSpPr>
      <dsp:spPr>
        <a:xfrm>
          <a:off x="1893" y="1270038"/>
          <a:ext cx="2510155" cy="2510155"/>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Action is consistent with recommendation</a:t>
          </a:r>
          <a:endParaRPr lang="en-GB" sz="1800" kern="1200" dirty="0"/>
        </a:p>
      </dsp:txBody>
      <dsp:txXfrm>
        <a:off x="369497" y="1637642"/>
        <a:ext cx="1774947" cy="1774947"/>
      </dsp:txXfrm>
    </dsp:sp>
    <dsp:sp modelId="{88FBDA42-0F83-4086-A252-6FD125778F9B}">
      <dsp:nvSpPr>
        <dsp:cNvPr id="0" name=""/>
        <dsp:cNvSpPr/>
      </dsp:nvSpPr>
      <dsp:spPr>
        <a:xfrm>
          <a:off x="2715873" y="1797171"/>
          <a:ext cx="1455890" cy="1455890"/>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GB" sz="2400" kern="1200"/>
        </a:p>
      </dsp:txBody>
      <dsp:txXfrm>
        <a:off x="2908851" y="2353903"/>
        <a:ext cx="1069934" cy="342426"/>
      </dsp:txXfrm>
    </dsp:sp>
    <dsp:sp modelId="{73482223-7A10-4AF3-87E4-2A495B80B51A}">
      <dsp:nvSpPr>
        <dsp:cNvPr id="0" name=""/>
        <dsp:cNvSpPr/>
      </dsp:nvSpPr>
      <dsp:spPr>
        <a:xfrm>
          <a:off x="4375588" y="1270038"/>
          <a:ext cx="2510155" cy="2510155"/>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Action is due to recommendation</a:t>
          </a:r>
          <a:endParaRPr lang="en-GB" sz="1800" kern="1200" dirty="0"/>
        </a:p>
      </dsp:txBody>
      <dsp:txXfrm>
        <a:off x="4743192" y="1637642"/>
        <a:ext cx="1774947" cy="1774947"/>
      </dsp:txXfrm>
    </dsp:sp>
    <dsp:sp modelId="{F8B774FA-8979-4BE3-8BB4-92F6CAEE622B}">
      <dsp:nvSpPr>
        <dsp:cNvPr id="0" name=""/>
        <dsp:cNvSpPr/>
      </dsp:nvSpPr>
      <dsp:spPr>
        <a:xfrm>
          <a:off x="7089568" y="1797171"/>
          <a:ext cx="1455890" cy="1455890"/>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44750">
            <a:lnSpc>
              <a:spcPct val="90000"/>
            </a:lnSpc>
            <a:spcBef>
              <a:spcPct val="0"/>
            </a:spcBef>
            <a:spcAft>
              <a:spcPct val="35000"/>
            </a:spcAft>
            <a:buNone/>
          </a:pPr>
          <a:endParaRPr lang="en-GB" sz="5500" kern="1200"/>
        </a:p>
      </dsp:txBody>
      <dsp:txXfrm>
        <a:off x="7282546" y="2097084"/>
        <a:ext cx="1069934" cy="856064"/>
      </dsp:txXfrm>
    </dsp:sp>
    <dsp:sp modelId="{4EB4D9F2-6D83-44EA-B318-D10919FF81C5}">
      <dsp:nvSpPr>
        <dsp:cNvPr id="0" name=""/>
        <dsp:cNvSpPr/>
      </dsp:nvSpPr>
      <dsp:spPr>
        <a:xfrm>
          <a:off x="8749283" y="1270038"/>
          <a:ext cx="2510155" cy="2510155"/>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Farmer has adopted innovation</a:t>
          </a:r>
          <a:endParaRPr lang="en-GB" sz="1300" kern="1200" dirty="0"/>
        </a:p>
      </dsp:txBody>
      <dsp:txXfrm>
        <a:off x="9116887" y="1637642"/>
        <a:ext cx="1774947" cy="177494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9AF798-CB63-4137-B956-32FB1C661591}">
      <dsp:nvSpPr>
        <dsp:cNvPr id="0" name=""/>
        <dsp:cNvSpPr/>
      </dsp:nvSpPr>
      <dsp:spPr>
        <a:xfrm>
          <a:off x="4621" y="1367487"/>
          <a:ext cx="4040906" cy="1616362"/>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ptos Display" panose="02110004020202020204"/>
            </a:rPr>
            <a:t>Which method did you use for harvesting? </a:t>
          </a:r>
        </a:p>
        <a:p>
          <a:pPr marL="0" lvl="0" indent="0" algn="ctr" defTabSz="889000" rtl="0">
            <a:lnSpc>
              <a:spcPct val="90000"/>
            </a:lnSpc>
            <a:spcBef>
              <a:spcPct val="0"/>
            </a:spcBef>
            <a:spcAft>
              <a:spcPct val="35000"/>
            </a:spcAft>
            <a:buNone/>
          </a:pPr>
          <a:r>
            <a:rPr lang="en-US" sz="1800" kern="1200" dirty="0">
              <a:latin typeface="Aptos Display" panose="02110004020202020204"/>
            </a:rPr>
            <a:t>(1) Manual labor (2) Mini combine harvester/2WT (3) Combine harvester (4) Straw baler (5) Other</a:t>
          </a:r>
          <a:endParaRPr lang="en-US" sz="1800" kern="1200" dirty="0"/>
        </a:p>
      </dsp:txBody>
      <dsp:txXfrm>
        <a:off x="4621" y="1367487"/>
        <a:ext cx="3636816" cy="1616362"/>
      </dsp:txXfrm>
    </dsp:sp>
    <dsp:sp modelId="{EEFE49C4-427F-4606-A247-36B9C4DB97B2}">
      <dsp:nvSpPr>
        <dsp:cNvPr id="0" name=""/>
        <dsp:cNvSpPr/>
      </dsp:nvSpPr>
      <dsp:spPr>
        <a:xfrm>
          <a:off x="3237346" y="1367487"/>
          <a:ext cx="4040906" cy="1616362"/>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rtl="0">
            <a:lnSpc>
              <a:spcPct val="90000"/>
            </a:lnSpc>
            <a:spcBef>
              <a:spcPct val="0"/>
            </a:spcBef>
            <a:spcAft>
              <a:spcPct val="35000"/>
            </a:spcAft>
            <a:buNone/>
          </a:pPr>
          <a:r>
            <a:rPr lang="en-US" sz="2300" kern="1200" dirty="0">
              <a:latin typeface="Aptos Display" panose="02110004020202020204"/>
            </a:rPr>
            <a:t>Question focused on embodied technology, not agronomic decision</a:t>
          </a:r>
          <a:endParaRPr lang="en-US" sz="2300" kern="1200" dirty="0"/>
        </a:p>
      </dsp:txBody>
      <dsp:txXfrm>
        <a:off x="4045527" y="1367487"/>
        <a:ext cx="2424544" cy="1616362"/>
      </dsp:txXfrm>
    </dsp:sp>
    <dsp:sp modelId="{AC1B898F-1E02-4B4B-8B57-E7FF70DF5D67}">
      <dsp:nvSpPr>
        <dsp:cNvPr id="0" name=""/>
        <dsp:cNvSpPr/>
      </dsp:nvSpPr>
      <dsp:spPr>
        <a:xfrm>
          <a:off x="6470072" y="1367487"/>
          <a:ext cx="4040906" cy="1616362"/>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rtl="0">
            <a:lnSpc>
              <a:spcPct val="90000"/>
            </a:lnSpc>
            <a:spcBef>
              <a:spcPct val="0"/>
            </a:spcBef>
            <a:spcAft>
              <a:spcPct val="35000"/>
            </a:spcAft>
            <a:buNone/>
          </a:pPr>
          <a:r>
            <a:rPr lang="en-US" sz="2300" kern="1200">
              <a:latin typeface="Aptos Display" panose="02110004020202020204"/>
            </a:rPr>
            <a:t>No question on drying or storage</a:t>
          </a:r>
          <a:endParaRPr lang="en-US" sz="2300" kern="1200"/>
        </a:p>
      </dsp:txBody>
      <dsp:txXfrm>
        <a:off x="7278253" y="1367487"/>
        <a:ext cx="2424544" cy="16163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899FC9-D2F9-464B-B73A-A89E127CE9FC}">
      <dsp:nvSpPr>
        <dsp:cNvPr id="0" name=""/>
        <dsp:cNvSpPr/>
      </dsp:nvSpPr>
      <dsp:spPr>
        <a:xfrm>
          <a:off x="0" y="2351881"/>
          <a:ext cx="10227067" cy="0"/>
        </a:xfrm>
        <a:prstGeom prst="line">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8F90D0A2-7613-4FF7-B13E-E1B8B6050592}">
      <dsp:nvSpPr>
        <dsp:cNvPr id="0" name=""/>
        <dsp:cNvSpPr/>
      </dsp:nvSpPr>
      <dsp:spPr>
        <a:xfrm>
          <a:off x="226863" y="2525920"/>
          <a:ext cx="3282648" cy="531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00100">
            <a:lnSpc>
              <a:spcPct val="90000"/>
            </a:lnSpc>
            <a:spcBef>
              <a:spcPct val="0"/>
            </a:spcBef>
            <a:spcAft>
              <a:spcPct val="35000"/>
            </a:spcAft>
            <a:buNone/>
            <a:defRPr b="1"/>
          </a:pPr>
          <a:r>
            <a:rPr lang="en-US" sz="1800" kern="1200" dirty="0">
              <a:latin typeface="Aptos Display" panose="02110004020202020204"/>
            </a:rPr>
            <a:t>Qual Interviews</a:t>
          </a:r>
        </a:p>
        <a:p>
          <a:pPr marL="0" lvl="0" indent="0" algn="ctr" defTabSz="800100">
            <a:lnSpc>
              <a:spcPct val="90000"/>
            </a:lnSpc>
            <a:spcBef>
              <a:spcPct val="0"/>
            </a:spcBef>
            <a:spcAft>
              <a:spcPct val="35000"/>
            </a:spcAft>
            <a:buNone/>
            <a:defRPr b="1"/>
          </a:pPr>
          <a:r>
            <a:rPr lang="en-US" sz="1800" kern="1200" dirty="0">
              <a:latin typeface="Aptos Display" panose="02110004020202020204"/>
            </a:rPr>
            <a:t>(n=45)</a:t>
          </a:r>
          <a:endParaRPr lang="en-US" sz="1400" kern="1200" dirty="0"/>
        </a:p>
      </dsp:txBody>
      <dsp:txXfrm>
        <a:off x="226863" y="2525920"/>
        <a:ext cx="3282648" cy="531525"/>
      </dsp:txXfrm>
    </dsp:sp>
    <dsp:sp modelId="{BFFD98F9-CCEC-456A-A147-B5DACBBDBC9D}">
      <dsp:nvSpPr>
        <dsp:cNvPr id="0" name=""/>
        <dsp:cNvSpPr/>
      </dsp:nvSpPr>
      <dsp:spPr>
        <a:xfrm>
          <a:off x="3046" y="0"/>
          <a:ext cx="3730282" cy="1458166"/>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ptos Display" panose="02110004020202020204"/>
            </a:rPr>
            <a:t>Open-ended</a:t>
          </a:r>
          <a:endParaRPr lang="en-US" sz="1800" kern="1200" dirty="0"/>
        </a:p>
        <a:p>
          <a:pPr marL="0" lvl="0" indent="0" algn="l" defTabSz="800100">
            <a:lnSpc>
              <a:spcPct val="90000"/>
            </a:lnSpc>
            <a:spcBef>
              <a:spcPct val="0"/>
            </a:spcBef>
            <a:spcAft>
              <a:spcPct val="35000"/>
            </a:spcAft>
            <a:buNone/>
          </a:pPr>
          <a:r>
            <a:rPr lang="en-US" sz="1800" b="0" kern="1200" dirty="0">
              <a:latin typeface="Aptos Display" panose="02110004020202020204"/>
            </a:rPr>
            <a:t>Inductive coding</a:t>
          </a:r>
        </a:p>
        <a:p>
          <a:pPr marL="0" lvl="0" indent="0" algn="l" defTabSz="800100" rtl="0">
            <a:lnSpc>
              <a:spcPct val="90000"/>
            </a:lnSpc>
            <a:spcBef>
              <a:spcPct val="0"/>
            </a:spcBef>
            <a:spcAft>
              <a:spcPct val="35000"/>
            </a:spcAft>
            <a:buNone/>
            <a:defRPr b="1"/>
          </a:pPr>
          <a:r>
            <a:rPr lang="en-US" sz="1800" b="0" kern="1200" dirty="0">
              <a:latin typeface="Aptos Display" panose="02110004020202020204"/>
            </a:rPr>
            <a:t>Led to creation of new draft survey questions</a:t>
          </a:r>
        </a:p>
      </dsp:txBody>
      <dsp:txXfrm>
        <a:off x="74228" y="71182"/>
        <a:ext cx="3587918" cy="1315802"/>
      </dsp:txXfrm>
    </dsp:sp>
    <dsp:sp modelId="{324CEABF-54B2-4E86-9E8C-390A7DEFFFD0}">
      <dsp:nvSpPr>
        <dsp:cNvPr id="0" name=""/>
        <dsp:cNvSpPr/>
      </dsp:nvSpPr>
      <dsp:spPr>
        <a:xfrm>
          <a:off x="1868187" y="1458166"/>
          <a:ext cx="0" cy="89371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9C4284C-E033-4588-84A0-5BD2B055B231}">
      <dsp:nvSpPr>
        <dsp:cNvPr id="0" name=""/>
        <dsp:cNvSpPr/>
      </dsp:nvSpPr>
      <dsp:spPr>
        <a:xfrm>
          <a:off x="2390427" y="1646317"/>
          <a:ext cx="3282648" cy="531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00100">
            <a:lnSpc>
              <a:spcPct val="90000"/>
            </a:lnSpc>
            <a:spcBef>
              <a:spcPct val="0"/>
            </a:spcBef>
            <a:spcAft>
              <a:spcPct val="35000"/>
            </a:spcAft>
            <a:buNone/>
            <a:defRPr b="1"/>
          </a:pPr>
          <a:r>
            <a:rPr lang="en-US" sz="1800" kern="1200" dirty="0">
              <a:latin typeface="Aptos Display" panose="02110004020202020204"/>
            </a:rPr>
            <a:t>Qual Piloting</a:t>
          </a:r>
        </a:p>
        <a:p>
          <a:pPr marL="0" lvl="0" indent="0" algn="ctr" defTabSz="800100">
            <a:lnSpc>
              <a:spcPct val="90000"/>
            </a:lnSpc>
            <a:spcBef>
              <a:spcPct val="0"/>
            </a:spcBef>
            <a:spcAft>
              <a:spcPct val="35000"/>
            </a:spcAft>
            <a:buNone/>
            <a:defRPr b="1"/>
          </a:pPr>
          <a:r>
            <a:rPr lang="en-US" sz="1800" kern="1200" dirty="0"/>
            <a:t>(n=160)</a:t>
          </a:r>
          <a:endParaRPr lang="en-US" sz="1500" kern="1200" dirty="0"/>
        </a:p>
      </dsp:txBody>
      <dsp:txXfrm>
        <a:off x="2390427" y="1646317"/>
        <a:ext cx="3282648" cy="531525"/>
      </dsp:txXfrm>
    </dsp:sp>
    <dsp:sp modelId="{605A941D-3132-44D0-B5EE-2AE9FD65AC93}">
      <dsp:nvSpPr>
        <dsp:cNvPr id="0" name=""/>
        <dsp:cNvSpPr/>
      </dsp:nvSpPr>
      <dsp:spPr>
        <a:xfrm>
          <a:off x="1832909" y="2316603"/>
          <a:ext cx="70556" cy="7055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9E55E9-7BA5-4D5C-A66D-3A7899094D29}">
      <dsp:nvSpPr>
        <dsp:cNvPr id="0" name=""/>
        <dsp:cNvSpPr/>
      </dsp:nvSpPr>
      <dsp:spPr>
        <a:xfrm>
          <a:off x="2166610" y="3245596"/>
          <a:ext cx="3730282" cy="1303236"/>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ptos Display" panose="02110004020202020204"/>
            </a:rPr>
            <a:t>Structured questionnaire but open-ended conversations</a:t>
          </a:r>
          <a:endParaRPr lang="en-US" sz="1800" kern="1200" dirty="0"/>
        </a:p>
        <a:p>
          <a:pPr marL="0" lvl="0" indent="0" algn="l" defTabSz="800100">
            <a:lnSpc>
              <a:spcPct val="90000"/>
            </a:lnSpc>
            <a:spcBef>
              <a:spcPct val="0"/>
            </a:spcBef>
            <a:spcAft>
              <a:spcPct val="35000"/>
            </a:spcAft>
            <a:buNone/>
          </a:pPr>
          <a:r>
            <a:rPr lang="en-US" sz="1800" b="0" kern="1200" dirty="0">
              <a:latin typeface="Aptos Display" panose="02110004020202020204"/>
            </a:rPr>
            <a:t>Diverse </a:t>
          </a:r>
          <a:r>
            <a:rPr lang="en-US" sz="1800" b="0" kern="1200" dirty="0" err="1">
              <a:latin typeface="Aptos Display" panose="02110004020202020204"/>
            </a:rPr>
            <a:t>agro</a:t>
          </a:r>
          <a:r>
            <a:rPr lang="en-US" sz="1800" b="0" kern="1200" dirty="0">
              <a:latin typeface="Aptos Display" panose="02110004020202020204"/>
            </a:rPr>
            <a:t>-ecological zones</a:t>
          </a:r>
          <a:endParaRPr lang="en-US" sz="1600" b="0" kern="1200" dirty="0">
            <a:latin typeface="Aptos Display" panose="02110004020202020204"/>
          </a:endParaRPr>
        </a:p>
      </dsp:txBody>
      <dsp:txXfrm>
        <a:off x="2230229" y="3309215"/>
        <a:ext cx="3603044" cy="1175998"/>
      </dsp:txXfrm>
    </dsp:sp>
    <dsp:sp modelId="{F65331AD-0E89-41A4-A379-4F707D6064E3}">
      <dsp:nvSpPr>
        <dsp:cNvPr id="0" name=""/>
        <dsp:cNvSpPr/>
      </dsp:nvSpPr>
      <dsp:spPr>
        <a:xfrm>
          <a:off x="4031751" y="2351881"/>
          <a:ext cx="0" cy="89371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91807EC-D3BE-48A7-A2AA-381E006818F7}">
      <dsp:nvSpPr>
        <dsp:cNvPr id="0" name=""/>
        <dsp:cNvSpPr/>
      </dsp:nvSpPr>
      <dsp:spPr>
        <a:xfrm>
          <a:off x="4553991" y="2525920"/>
          <a:ext cx="3282648" cy="531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00100">
            <a:lnSpc>
              <a:spcPct val="90000"/>
            </a:lnSpc>
            <a:spcBef>
              <a:spcPct val="0"/>
            </a:spcBef>
            <a:spcAft>
              <a:spcPct val="35000"/>
            </a:spcAft>
            <a:buNone/>
            <a:defRPr b="1"/>
          </a:pPr>
          <a:r>
            <a:rPr lang="en-US" sz="1800" kern="1200" dirty="0">
              <a:latin typeface="Aptos Display" panose="02110004020202020204"/>
            </a:rPr>
            <a:t>Field Testing of Survey Modules</a:t>
          </a:r>
        </a:p>
        <a:p>
          <a:pPr marL="0" lvl="0" indent="0" algn="ctr" defTabSz="800100">
            <a:lnSpc>
              <a:spcPct val="90000"/>
            </a:lnSpc>
            <a:spcBef>
              <a:spcPct val="0"/>
            </a:spcBef>
            <a:spcAft>
              <a:spcPct val="35000"/>
            </a:spcAft>
            <a:buNone/>
            <a:defRPr b="1"/>
          </a:pPr>
          <a:r>
            <a:rPr lang="en-US" sz="1800" kern="1200" dirty="0"/>
            <a:t>(n=150)</a:t>
          </a:r>
          <a:endParaRPr lang="en-US" sz="2000" kern="1200" dirty="0"/>
        </a:p>
      </dsp:txBody>
      <dsp:txXfrm>
        <a:off x="4553991" y="2525920"/>
        <a:ext cx="3282648" cy="531525"/>
      </dsp:txXfrm>
    </dsp:sp>
    <dsp:sp modelId="{A8F9F00E-FCDB-43E9-BC77-4C8F878295F5}">
      <dsp:nvSpPr>
        <dsp:cNvPr id="0" name=""/>
        <dsp:cNvSpPr/>
      </dsp:nvSpPr>
      <dsp:spPr>
        <a:xfrm>
          <a:off x="3996473" y="2316603"/>
          <a:ext cx="70556" cy="7055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0A6DA5-F4CD-4844-B75A-9CDCF9CA63C5}">
      <dsp:nvSpPr>
        <dsp:cNvPr id="0" name=""/>
        <dsp:cNvSpPr/>
      </dsp:nvSpPr>
      <dsp:spPr>
        <a:xfrm>
          <a:off x="4330174" y="656174"/>
          <a:ext cx="3730282" cy="801991"/>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ptos Display" panose="02110004020202020204"/>
            </a:rPr>
            <a:t>Independent enumerators</a:t>
          </a:r>
          <a:endParaRPr lang="en-US" sz="1800" kern="1200" dirty="0"/>
        </a:p>
      </dsp:txBody>
      <dsp:txXfrm>
        <a:off x="4369324" y="695324"/>
        <a:ext cx="3651982" cy="723691"/>
      </dsp:txXfrm>
    </dsp:sp>
    <dsp:sp modelId="{BDDAB90D-D2DB-4917-9D06-C7CF32C76282}">
      <dsp:nvSpPr>
        <dsp:cNvPr id="0" name=""/>
        <dsp:cNvSpPr/>
      </dsp:nvSpPr>
      <dsp:spPr>
        <a:xfrm>
          <a:off x="6195315" y="1458166"/>
          <a:ext cx="0" cy="89371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B100518-C6BF-49C2-B3DB-C21AE740B96F}">
      <dsp:nvSpPr>
        <dsp:cNvPr id="0" name=""/>
        <dsp:cNvSpPr/>
      </dsp:nvSpPr>
      <dsp:spPr>
        <a:xfrm>
          <a:off x="6717555" y="1646317"/>
          <a:ext cx="3282648" cy="531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00100">
            <a:lnSpc>
              <a:spcPct val="90000"/>
            </a:lnSpc>
            <a:spcBef>
              <a:spcPct val="0"/>
            </a:spcBef>
            <a:spcAft>
              <a:spcPct val="35000"/>
            </a:spcAft>
            <a:buNone/>
            <a:defRPr b="1"/>
          </a:pPr>
          <a:r>
            <a:rPr lang="en-US" sz="1800" kern="1200" dirty="0">
              <a:latin typeface="Aptos Display" panose="02110004020202020204"/>
            </a:rPr>
            <a:t>VHLSS Questions 2023</a:t>
          </a:r>
        </a:p>
      </dsp:txBody>
      <dsp:txXfrm>
        <a:off x="6717555" y="1646317"/>
        <a:ext cx="3282648" cy="531525"/>
      </dsp:txXfrm>
    </dsp:sp>
    <dsp:sp modelId="{AF69B008-69BD-44B1-8FB8-1866B3B90763}">
      <dsp:nvSpPr>
        <dsp:cNvPr id="0" name=""/>
        <dsp:cNvSpPr/>
      </dsp:nvSpPr>
      <dsp:spPr>
        <a:xfrm>
          <a:off x="6160037" y="2316603"/>
          <a:ext cx="70556" cy="7055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D7C076-E63A-48A5-9926-8A104EB5E4A4}">
      <dsp:nvSpPr>
        <dsp:cNvPr id="0" name=""/>
        <dsp:cNvSpPr/>
      </dsp:nvSpPr>
      <dsp:spPr>
        <a:xfrm>
          <a:off x="6493738" y="3245596"/>
          <a:ext cx="3730282" cy="1428547"/>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rPr>
            <a:t>Simple self-report</a:t>
          </a:r>
        </a:p>
        <a:p>
          <a:pPr marL="0" lvl="0" indent="0" algn="ctr" defTabSz="800100">
            <a:lnSpc>
              <a:spcPct val="90000"/>
            </a:lnSpc>
            <a:spcBef>
              <a:spcPct val="0"/>
            </a:spcBef>
            <a:spcAft>
              <a:spcPct val="35000"/>
            </a:spcAft>
            <a:buNone/>
          </a:pPr>
          <a:r>
            <a:rPr lang="en-US" sz="1800" kern="1200" dirty="0">
              <a:latin typeface="+mn-lt"/>
            </a:rPr>
            <a:t>+</a:t>
          </a:r>
        </a:p>
        <a:p>
          <a:pPr marL="0" lvl="0" indent="0" algn="ctr" defTabSz="800100">
            <a:lnSpc>
              <a:spcPct val="90000"/>
            </a:lnSpc>
            <a:spcBef>
              <a:spcPct val="0"/>
            </a:spcBef>
            <a:spcAft>
              <a:spcPct val="35000"/>
            </a:spcAft>
            <a:buNone/>
          </a:pPr>
          <a:r>
            <a:rPr lang="en-US" sz="1800" kern="1200" dirty="0">
              <a:latin typeface="+mn-lt"/>
            </a:rPr>
            <a:t>New domain-specific questions</a:t>
          </a:r>
          <a:endParaRPr lang="en-US" sz="2000" kern="1200" dirty="0">
            <a:latin typeface="+mn-lt"/>
          </a:endParaRPr>
        </a:p>
      </dsp:txBody>
      <dsp:txXfrm>
        <a:off x="6563474" y="3315332"/>
        <a:ext cx="3590810" cy="1289075"/>
      </dsp:txXfrm>
    </dsp:sp>
    <dsp:sp modelId="{9E88A821-B0B6-4383-B71A-C0635B11362E}">
      <dsp:nvSpPr>
        <dsp:cNvPr id="0" name=""/>
        <dsp:cNvSpPr/>
      </dsp:nvSpPr>
      <dsp:spPr>
        <a:xfrm>
          <a:off x="8358879" y="2351881"/>
          <a:ext cx="0" cy="89371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C40684B-3FE9-4DCF-AE49-7D97F88B660D}">
      <dsp:nvSpPr>
        <dsp:cNvPr id="0" name=""/>
        <dsp:cNvSpPr/>
      </dsp:nvSpPr>
      <dsp:spPr>
        <a:xfrm>
          <a:off x="8323601" y="2316603"/>
          <a:ext cx="70556" cy="7055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EA7D94-3EC8-4F42-B356-EF42201B60BB}">
      <dsp:nvSpPr>
        <dsp:cNvPr id="0" name=""/>
        <dsp:cNvSpPr/>
      </dsp:nvSpPr>
      <dsp:spPr>
        <a:xfrm>
          <a:off x="3626" y="486920"/>
          <a:ext cx="3171322" cy="1268529"/>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684" tIns="69342" rIns="34671" bIns="69342" numCol="1" spcCol="1270" anchor="ctr" anchorCtr="0">
          <a:noAutofit/>
        </a:bodyPr>
        <a:lstStyle/>
        <a:p>
          <a:pPr marL="0" lvl="0" indent="0" algn="ctr" defTabSz="1155700">
            <a:lnSpc>
              <a:spcPct val="90000"/>
            </a:lnSpc>
            <a:spcBef>
              <a:spcPct val="0"/>
            </a:spcBef>
            <a:spcAft>
              <a:spcPct val="35000"/>
            </a:spcAft>
            <a:buNone/>
          </a:pPr>
          <a:r>
            <a:rPr lang="en-US" sz="2600" kern="1200">
              <a:latin typeface="Aptos Display" panose="02110004020202020204"/>
            </a:rPr>
            <a:t>2022</a:t>
          </a:r>
          <a:endParaRPr lang="en-US" sz="2600" kern="1200"/>
        </a:p>
      </dsp:txBody>
      <dsp:txXfrm>
        <a:off x="3626" y="486920"/>
        <a:ext cx="2854190" cy="1268529"/>
      </dsp:txXfrm>
    </dsp:sp>
    <dsp:sp modelId="{AAE64602-F849-4995-97B9-3F9C26106B07}">
      <dsp:nvSpPr>
        <dsp:cNvPr id="0" name=""/>
        <dsp:cNvSpPr/>
      </dsp:nvSpPr>
      <dsp:spPr>
        <a:xfrm>
          <a:off x="2540684" y="486920"/>
          <a:ext cx="3171322" cy="126852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69342" rIns="34671" bIns="69342" numCol="1" spcCol="1270" anchor="ctr" anchorCtr="0">
          <a:noAutofit/>
        </a:bodyPr>
        <a:lstStyle/>
        <a:p>
          <a:pPr marL="0" lvl="0" indent="0" algn="ctr" defTabSz="1155700" rtl="0">
            <a:lnSpc>
              <a:spcPct val="90000"/>
            </a:lnSpc>
            <a:spcBef>
              <a:spcPct val="0"/>
            </a:spcBef>
            <a:spcAft>
              <a:spcPct val="35000"/>
            </a:spcAft>
            <a:buNone/>
          </a:pPr>
          <a:r>
            <a:rPr lang="en-US" sz="2600" kern="1200">
              <a:latin typeface="Aptos Display" panose="02110004020202020204"/>
            </a:rPr>
            <a:t>Binary Q</a:t>
          </a:r>
          <a:endParaRPr lang="en-US" sz="2600" kern="1200"/>
        </a:p>
      </dsp:txBody>
      <dsp:txXfrm>
        <a:off x="3174949" y="486920"/>
        <a:ext cx="1902793" cy="1268529"/>
      </dsp:txXfrm>
    </dsp:sp>
    <dsp:sp modelId="{0B9AD60A-7B54-4214-BDFA-1A6353841F1F}">
      <dsp:nvSpPr>
        <dsp:cNvPr id="0" name=""/>
        <dsp:cNvSpPr/>
      </dsp:nvSpPr>
      <dsp:spPr>
        <a:xfrm>
          <a:off x="5077742" y="486920"/>
          <a:ext cx="3171322" cy="126852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69342" rIns="34671" bIns="69342" numCol="1" spcCol="1270" anchor="ctr" anchorCtr="0">
          <a:noAutofit/>
        </a:bodyPr>
        <a:lstStyle/>
        <a:p>
          <a:pPr marL="0" lvl="0" indent="0" algn="ctr" defTabSz="1155700" rtl="0">
            <a:lnSpc>
              <a:spcPct val="90000"/>
            </a:lnSpc>
            <a:spcBef>
              <a:spcPct val="0"/>
            </a:spcBef>
            <a:spcAft>
              <a:spcPct val="35000"/>
            </a:spcAft>
            <a:buNone/>
          </a:pPr>
          <a:r>
            <a:rPr lang="en-US" sz="2600" kern="1200">
              <a:latin typeface="Aptos Display" panose="02110004020202020204"/>
            </a:rPr>
            <a:t>Do you use certified seeds? Y/N</a:t>
          </a:r>
          <a:endParaRPr lang="en-US" sz="2600" kern="1200"/>
        </a:p>
      </dsp:txBody>
      <dsp:txXfrm>
        <a:off x="5712007" y="486920"/>
        <a:ext cx="1902793" cy="12685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EA7D94-3EC8-4F42-B356-EF42201B60BB}">
      <dsp:nvSpPr>
        <dsp:cNvPr id="0" name=""/>
        <dsp:cNvSpPr/>
      </dsp:nvSpPr>
      <dsp:spPr>
        <a:xfrm>
          <a:off x="4739" y="2220388"/>
          <a:ext cx="4144428" cy="1657771"/>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ptos Display" panose="02110004020202020204"/>
            </a:rPr>
            <a:t>2023</a:t>
          </a:r>
          <a:endParaRPr lang="en-US" sz="2400" kern="1200" dirty="0"/>
        </a:p>
      </dsp:txBody>
      <dsp:txXfrm>
        <a:off x="4739" y="2220388"/>
        <a:ext cx="3729985" cy="1657771"/>
      </dsp:txXfrm>
    </dsp:sp>
    <dsp:sp modelId="{AAE64602-F849-4995-97B9-3F9C26106B07}">
      <dsp:nvSpPr>
        <dsp:cNvPr id="0" name=""/>
        <dsp:cNvSpPr/>
      </dsp:nvSpPr>
      <dsp:spPr>
        <a:xfrm>
          <a:off x="3320282" y="2220388"/>
          <a:ext cx="4144428" cy="1657771"/>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Aptos Display" panose="02110004020202020204"/>
            </a:rPr>
            <a:t>Qual interviews introduced nuance</a:t>
          </a:r>
          <a:endParaRPr lang="en-US" sz="2400" kern="1200" dirty="0"/>
        </a:p>
      </dsp:txBody>
      <dsp:txXfrm>
        <a:off x="4149168" y="2220388"/>
        <a:ext cx="2486657" cy="1657771"/>
      </dsp:txXfrm>
    </dsp:sp>
    <dsp:sp modelId="{0B9AD60A-7B54-4214-BDFA-1A6353841F1F}">
      <dsp:nvSpPr>
        <dsp:cNvPr id="0" name=""/>
        <dsp:cNvSpPr/>
      </dsp:nvSpPr>
      <dsp:spPr>
        <a:xfrm>
          <a:off x="6635825" y="2220388"/>
          <a:ext cx="4144428" cy="1657771"/>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a:latin typeface="Aptos Display" panose="02110004020202020204"/>
            </a:rPr>
            <a:t>(1) Only certified seeds (2) Combo certified/own seeds (3) Only self-produced or seeds from other farmers (4) Don't Know</a:t>
          </a:r>
          <a:endParaRPr lang="en-US" sz="1800" kern="1200"/>
        </a:p>
      </dsp:txBody>
      <dsp:txXfrm>
        <a:off x="7464711" y="2220388"/>
        <a:ext cx="2486657" cy="16577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EA7D94-3EC8-4F42-B356-EF42201B60BB}">
      <dsp:nvSpPr>
        <dsp:cNvPr id="0" name=""/>
        <dsp:cNvSpPr/>
      </dsp:nvSpPr>
      <dsp:spPr>
        <a:xfrm>
          <a:off x="3626" y="486920"/>
          <a:ext cx="3171322" cy="1268529"/>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kern="1200">
              <a:latin typeface="Aptos Display" panose="02110004020202020204"/>
            </a:rPr>
            <a:t>2022</a:t>
          </a:r>
          <a:endParaRPr lang="en-US" sz="2000" kern="1200"/>
        </a:p>
      </dsp:txBody>
      <dsp:txXfrm>
        <a:off x="3626" y="486920"/>
        <a:ext cx="2854190" cy="1268529"/>
      </dsp:txXfrm>
    </dsp:sp>
    <dsp:sp modelId="{AAE64602-F849-4995-97B9-3F9C26106B07}">
      <dsp:nvSpPr>
        <dsp:cNvPr id="0" name=""/>
        <dsp:cNvSpPr/>
      </dsp:nvSpPr>
      <dsp:spPr>
        <a:xfrm>
          <a:off x="2540684" y="486920"/>
          <a:ext cx="3171322" cy="126852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ptos Display" panose="02110004020202020204"/>
            </a:rPr>
            <a:t>Concerns about farmers' recall and numeracy skills</a:t>
          </a:r>
          <a:endParaRPr lang="en-US" sz="2000" kern="1200"/>
        </a:p>
      </dsp:txBody>
      <dsp:txXfrm>
        <a:off x="3174949" y="486920"/>
        <a:ext cx="1902793" cy="1268529"/>
      </dsp:txXfrm>
    </dsp:sp>
    <dsp:sp modelId="{0B9AD60A-7B54-4214-BDFA-1A6353841F1F}">
      <dsp:nvSpPr>
        <dsp:cNvPr id="0" name=""/>
        <dsp:cNvSpPr/>
      </dsp:nvSpPr>
      <dsp:spPr>
        <a:xfrm>
          <a:off x="5077742" y="486920"/>
          <a:ext cx="3171322" cy="126852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ptos Display" panose="02110004020202020204"/>
            </a:rPr>
            <a:t>Question on Seeding Methods (Indirect Proxy)</a:t>
          </a:r>
          <a:endParaRPr lang="en-US" sz="2000" kern="1200"/>
        </a:p>
      </dsp:txBody>
      <dsp:txXfrm>
        <a:off x="5712007" y="486920"/>
        <a:ext cx="1902793" cy="126852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EA7D94-3EC8-4F42-B356-EF42201B60BB}">
      <dsp:nvSpPr>
        <dsp:cNvPr id="0" name=""/>
        <dsp:cNvSpPr/>
      </dsp:nvSpPr>
      <dsp:spPr>
        <a:xfrm>
          <a:off x="4392" y="895260"/>
          <a:ext cx="3840628" cy="1536251"/>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ptos Display" panose="02110004020202020204"/>
            </a:rPr>
            <a:t>2023</a:t>
          </a:r>
          <a:endParaRPr lang="en-US" sz="2000" kern="1200" dirty="0"/>
        </a:p>
      </dsp:txBody>
      <dsp:txXfrm>
        <a:off x="4392" y="895260"/>
        <a:ext cx="3456565" cy="1536251"/>
      </dsp:txXfrm>
    </dsp:sp>
    <dsp:sp modelId="{AAE64602-F849-4995-97B9-3F9C26106B07}">
      <dsp:nvSpPr>
        <dsp:cNvPr id="0" name=""/>
        <dsp:cNvSpPr/>
      </dsp:nvSpPr>
      <dsp:spPr>
        <a:xfrm>
          <a:off x="3076894" y="895260"/>
          <a:ext cx="3840628" cy="1536251"/>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ptos Display" panose="02110004020202020204"/>
            </a:rPr>
            <a:t>Qual interviews gave us confidence that  direct elicitation is possible</a:t>
          </a:r>
          <a:endParaRPr lang="en-US" sz="2000" kern="1200" dirty="0"/>
        </a:p>
      </dsp:txBody>
      <dsp:txXfrm>
        <a:off x="3845020" y="895260"/>
        <a:ext cx="2304377" cy="1536251"/>
      </dsp:txXfrm>
    </dsp:sp>
    <dsp:sp modelId="{0B9AD60A-7B54-4214-BDFA-1A6353841F1F}">
      <dsp:nvSpPr>
        <dsp:cNvPr id="0" name=""/>
        <dsp:cNvSpPr/>
      </dsp:nvSpPr>
      <dsp:spPr>
        <a:xfrm>
          <a:off x="6149397" y="895260"/>
          <a:ext cx="3840628" cy="1536251"/>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ptos Display" panose="02110004020202020204"/>
            </a:rPr>
            <a:t>Added </a:t>
          </a:r>
          <a:r>
            <a:rPr lang="en-US" sz="2000" kern="1200" dirty="0" err="1">
              <a:latin typeface="Aptos Display" panose="02110004020202020204"/>
            </a:rPr>
            <a:t>qs</a:t>
          </a:r>
          <a:r>
            <a:rPr lang="en-US" sz="2000" kern="1200" dirty="0">
              <a:latin typeface="Aptos Display" panose="02110004020202020204"/>
            </a:rPr>
            <a:t> on current rate, how long they have been using their current rate, previous rate</a:t>
          </a:r>
          <a:endParaRPr lang="en-US" sz="2000" kern="1200" dirty="0"/>
        </a:p>
      </dsp:txBody>
      <dsp:txXfrm>
        <a:off x="6917523" y="895260"/>
        <a:ext cx="2304377" cy="153625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90D649-B4E6-4A9A-B16A-8AB3F326D9DA}">
      <dsp:nvSpPr>
        <dsp:cNvPr id="0" name=""/>
        <dsp:cNvSpPr/>
      </dsp:nvSpPr>
      <dsp:spPr>
        <a:xfrm>
          <a:off x="3962" y="402655"/>
          <a:ext cx="3464948" cy="1385979"/>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a:latin typeface="Aptos Display" panose="02110004020202020204"/>
            </a:rPr>
            <a:t>2022</a:t>
          </a:r>
          <a:endParaRPr lang="en-US" sz="1800" kern="1200"/>
        </a:p>
      </dsp:txBody>
      <dsp:txXfrm>
        <a:off x="3962" y="402655"/>
        <a:ext cx="3118453" cy="1385979"/>
      </dsp:txXfrm>
    </dsp:sp>
    <dsp:sp modelId="{1E14C6BF-A5BB-4279-AFF2-4C5F4D9FF880}">
      <dsp:nvSpPr>
        <dsp:cNvPr id="0" name=""/>
        <dsp:cNvSpPr/>
      </dsp:nvSpPr>
      <dsp:spPr>
        <a:xfrm>
          <a:off x="2775921" y="402655"/>
          <a:ext cx="3464948" cy="138597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a:latin typeface="Aptos Display" panose="02110004020202020204"/>
            </a:rPr>
            <a:t>Single question: How many times did you apply pesticides, insecticides and fungicides?</a:t>
          </a:r>
          <a:endParaRPr lang="en-US" sz="1800" kern="1200"/>
        </a:p>
      </dsp:txBody>
      <dsp:txXfrm>
        <a:off x="3468911" y="402655"/>
        <a:ext cx="2078969" cy="1385979"/>
      </dsp:txXfrm>
    </dsp:sp>
    <dsp:sp modelId="{0E23EC35-9773-4390-B14F-D3470443B5CE}">
      <dsp:nvSpPr>
        <dsp:cNvPr id="0" name=""/>
        <dsp:cNvSpPr/>
      </dsp:nvSpPr>
      <dsp:spPr>
        <a:xfrm>
          <a:off x="5547880" y="402655"/>
          <a:ext cx="3464948" cy="138597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a:latin typeface="Aptos Display" panose="02110004020202020204"/>
            </a:rPr>
            <a:t>No questions on timing or triggers</a:t>
          </a:r>
          <a:endParaRPr lang="en-US" sz="1800" kern="1200"/>
        </a:p>
      </dsp:txBody>
      <dsp:txXfrm>
        <a:off x="6240870" y="402655"/>
        <a:ext cx="2078969" cy="138597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463D23-AD72-4182-8B08-664D5E9ED136}">
      <dsp:nvSpPr>
        <dsp:cNvPr id="0" name=""/>
        <dsp:cNvSpPr/>
      </dsp:nvSpPr>
      <dsp:spPr>
        <a:xfrm>
          <a:off x="3230" y="2822437"/>
          <a:ext cx="3241322" cy="1296528"/>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Aptos Display" panose="02110004020202020204"/>
            </a:rPr>
            <a:t>2023 Qual Insight </a:t>
          </a:r>
          <a:endParaRPr lang="en-US" sz="1600" kern="1200" dirty="0"/>
        </a:p>
      </dsp:txBody>
      <dsp:txXfrm>
        <a:off x="3230" y="2822437"/>
        <a:ext cx="2917190" cy="1296528"/>
      </dsp:txXfrm>
    </dsp:sp>
    <dsp:sp modelId="{094295EA-F8F8-46B3-AA79-1E8C2A9F2884}">
      <dsp:nvSpPr>
        <dsp:cNvPr id="0" name=""/>
        <dsp:cNvSpPr/>
      </dsp:nvSpPr>
      <dsp:spPr>
        <a:xfrm>
          <a:off x="2596288" y="2822437"/>
          <a:ext cx="3241322" cy="1296528"/>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mn-lt"/>
              <a:ea typeface="Calibri"/>
              <a:cs typeface="Calibri"/>
            </a:rPr>
            <a:t>Farmers use term "pesticides" for any agrochemical –</a:t>
          </a:r>
          <a:r>
            <a:rPr lang="en-US" sz="1600" i="0" kern="1200" dirty="0">
              <a:latin typeface="+mn-lt"/>
              <a:ea typeface="Calibri"/>
              <a:cs typeface="Calibri"/>
            </a:rPr>
            <a:t> e.g., to kill weeds, rodents, snails (not part of 3R)</a:t>
          </a:r>
          <a:endParaRPr lang="en-US" sz="1600" i="0" kern="1200" dirty="0">
            <a:latin typeface="+mn-lt"/>
          </a:endParaRPr>
        </a:p>
      </dsp:txBody>
      <dsp:txXfrm>
        <a:off x="3244552" y="2822437"/>
        <a:ext cx="1944794" cy="1296528"/>
      </dsp:txXfrm>
    </dsp:sp>
    <dsp:sp modelId="{98CFE0B1-999E-4AFC-BDA7-2CCFF29A1693}">
      <dsp:nvSpPr>
        <dsp:cNvPr id="0" name=""/>
        <dsp:cNvSpPr/>
      </dsp:nvSpPr>
      <dsp:spPr>
        <a:xfrm>
          <a:off x="5189346" y="2822437"/>
          <a:ext cx="3241322" cy="1296528"/>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l" defTabSz="622300" rtl="0">
            <a:lnSpc>
              <a:spcPct val="90000"/>
            </a:lnSpc>
            <a:spcBef>
              <a:spcPct val="0"/>
            </a:spcBef>
            <a:spcAft>
              <a:spcPct val="35000"/>
            </a:spcAft>
            <a:buNone/>
          </a:pPr>
          <a:r>
            <a:rPr lang="en-US" sz="1400" i="1" kern="1200" dirty="0">
              <a:latin typeface="+mn-lt"/>
              <a:ea typeface="Cambria"/>
              <a:cs typeface="Calibri"/>
            </a:rPr>
            <a:t>Q: In what situation do you decide to spray pesticides? R: Do you want to ask about pesticides on grass or pests?</a:t>
          </a:r>
          <a:endParaRPr lang="en-US" sz="1400" kern="1200" dirty="0">
            <a:latin typeface="Calibri"/>
            <a:ea typeface="Calibri"/>
            <a:cs typeface="Calibri"/>
          </a:endParaRPr>
        </a:p>
      </dsp:txBody>
      <dsp:txXfrm>
        <a:off x="5837610" y="2822437"/>
        <a:ext cx="1944794" cy="1296528"/>
      </dsp:txXfrm>
    </dsp:sp>
    <dsp:sp modelId="{3DBFA4C3-A791-44D5-A762-81A48EECD6C7}">
      <dsp:nvSpPr>
        <dsp:cNvPr id="0" name=""/>
        <dsp:cNvSpPr/>
      </dsp:nvSpPr>
      <dsp:spPr>
        <a:xfrm>
          <a:off x="7782404" y="2822437"/>
          <a:ext cx="3241322" cy="1296528"/>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Aptos Display"/>
              <a:ea typeface="Calibri"/>
              <a:cs typeface="Calibri"/>
            </a:rPr>
            <a:t>Use the broad term "plant protection drugs" for more precision</a:t>
          </a:r>
        </a:p>
      </dsp:txBody>
      <dsp:txXfrm>
        <a:off x="8430668" y="2822437"/>
        <a:ext cx="1944794" cy="129652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82B6-221F-4F53-B787-88CAD51A1614}">
      <dsp:nvSpPr>
        <dsp:cNvPr id="0" name=""/>
        <dsp:cNvSpPr/>
      </dsp:nvSpPr>
      <dsp:spPr>
        <a:xfrm>
          <a:off x="4621" y="1367487"/>
          <a:ext cx="4040906" cy="1616362"/>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marL="0" lvl="0" indent="0" algn="ctr" defTabSz="1022350" rtl="0">
            <a:lnSpc>
              <a:spcPct val="90000"/>
            </a:lnSpc>
            <a:spcBef>
              <a:spcPct val="0"/>
            </a:spcBef>
            <a:spcAft>
              <a:spcPct val="35000"/>
            </a:spcAft>
            <a:buNone/>
          </a:pPr>
          <a:r>
            <a:rPr lang="en-US" sz="2300" kern="1200">
              <a:latin typeface="Aptos Display" panose="02110004020202020204"/>
            </a:rPr>
            <a:t>Are you familiar with AWD? (1) Yes (2) No</a:t>
          </a:r>
          <a:endParaRPr lang="en-US" sz="2300" kern="1200"/>
        </a:p>
      </dsp:txBody>
      <dsp:txXfrm>
        <a:off x="4621" y="1367487"/>
        <a:ext cx="3636816" cy="1616362"/>
      </dsp:txXfrm>
    </dsp:sp>
    <dsp:sp modelId="{D613E69A-5DF5-44AA-80E8-5A4788307B73}">
      <dsp:nvSpPr>
        <dsp:cNvPr id="0" name=""/>
        <dsp:cNvSpPr/>
      </dsp:nvSpPr>
      <dsp:spPr>
        <a:xfrm>
          <a:off x="3237346" y="1367487"/>
          <a:ext cx="4040906" cy="1616362"/>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rtl="0">
            <a:lnSpc>
              <a:spcPct val="90000"/>
            </a:lnSpc>
            <a:spcBef>
              <a:spcPct val="0"/>
            </a:spcBef>
            <a:spcAft>
              <a:spcPct val="35000"/>
            </a:spcAft>
            <a:buNone/>
          </a:pPr>
          <a:r>
            <a:rPr lang="en-US" sz="2300" kern="1200" dirty="0">
              <a:latin typeface="Aptos Display" panose="02110004020202020204"/>
            </a:rPr>
            <a:t>Have you ever applied AWD? </a:t>
          </a:r>
        </a:p>
        <a:p>
          <a:pPr marL="0" lvl="0" indent="0" algn="ctr" defTabSz="1022350" rtl="0">
            <a:lnSpc>
              <a:spcPct val="90000"/>
            </a:lnSpc>
            <a:spcBef>
              <a:spcPct val="0"/>
            </a:spcBef>
            <a:spcAft>
              <a:spcPct val="35000"/>
            </a:spcAft>
            <a:buNone/>
          </a:pPr>
          <a:r>
            <a:rPr lang="en-US" sz="2300" kern="1200" dirty="0">
              <a:latin typeface="Aptos Display" panose="02110004020202020204"/>
            </a:rPr>
            <a:t>(1) Yes (2) No</a:t>
          </a:r>
          <a:endParaRPr lang="en-US" sz="2300" kern="1200" dirty="0"/>
        </a:p>
      </dsp:txBody>
      <dsp:txXfrm>
        <a:off x="4045527" y="1367487"/>
        <a:ext cx="2424544" cy="1616362"/>
      </dsp:txXfrm>
    </dsp:sp>
    <dsp:sp modelId="{5B9D1C8C-26D7-4F26-961C-9BAC374A0F4B}">
      <dsp:nvSpPr>
        <dsp:cNvPr id="0" name=""/>
        <dsp:cNvSpPr/>
      </dsp:nvSpPr>
      <dsp:spPr>
        <a:xfrm>
          <a:off x="6470072" y="1367487"/>
          <a:ext cx="4040906" cy="1616362"/>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rtl="0">
            <a:lnSpc>
              <a:spcPct val="90000"/>
            </a:lnSpc>
            <a:spcBef>
              <a:spcPct val="0"/>
            </a:spcBef>
            <a:spcAft>
              <a:spcPct val="35000"/>
            </a:spcAft>
            <a:buNone/>
          </a:pPr>
          <a:r>
            <a:rPr lang="en-US" sz="2300" kern="1200" dirty="0">
              <a:latin typeface="Aptos Display" panose="02110004020202020204"/>
            </a:rPr>
            <a:t>Did you apply AWD in the last Winter-Spring season? </a:t>
          </a:r>
        </a:p>
        <a:p>
          <a:pPr marL="0" lvl="0" indent="0" algn="ctr" defTabSz="1022350" rtl="0">
            <a:lnSpc>
              <a:spcPct val="90000"/>
            </a:lnSpc>
            <a:spcBef>
              <a:spcPct val="0"/>
            </a:spcBef>
            <a:spcAft>
              <a:spcPct val="35000"/>
            </a:spcAft>
            <a:buNone/>
          </a:pPr>
          <a:r>
            <a:rPr lang="en-US" sz="2300" kern="1200" dirty="0">
              <a:latin typeface="Aptos Display" panose="02110004020202020204"/>
            </a:rPr>
            <a:t>(1) Yes (2) No</a:t>
          </a:r>
          <a:endParaRPr lang="en-US" sz="2300" kern="1200" dirty="0"/>
        </a:p>
      </dsp:txBody>
      <dsp:txXfrm>
        <a:off x="7278253" y="1367487"/>
        <a:ext cx="2424544" cy="1616362"/>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DBC57D-5A59-4301-9C98-7BB106398604}" type="datetimeFigureOut">
              <a:rPr lang="en-US" smtClean="0"/>
              <a:t>4/14/2026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E44FA7-1A91-4519-9B7D-457855322F72}" type="slidenum">
              <a:rPr lang="en-US" smtClean="0"/>
              <a:t>‹#›</a:t>
            </a:fld>
            <a:endParaRPr lang="en-US"/>
          </a:p>
        </p:txBody>
      </p:sp>
    </p:spTree>
    <p:extLst>
      <p:ext uri="{BB962C8B-B14F-4D97-AF65-F5344CB8AC3E}">
        <p14:creationId xmlns:p14="http://schemas.microsoft.com/office/powerpoint/2010/main" val="2130348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a:p>
        </p:txBody>
      </p:sp>
      <p:sp>
        <p:nvSpPr>
          <p:cNvPr id="4" name="Slide Number Placeholder 3"/>
          <p:cNvSpPr>
            <a:spLocks noGrp="1"/>
          </p:cNvSpPr>
          <p:nvPr>
            <p:ph type="sldNum" sz="quarter" idx="5"/>
          </p:nvPr>
        </p:nvSpPr>
        <p:spPr/>
        <p:txBody>
          <a:bodyPr/>
          <a:lstStyle/>
          <a:p>
            <a:fld id="{47572E05-3ED7-4706-B44D-CF693F0074B7}" type="slidenum">
              <a:rPr lang="en-PH" smtClean="0"/>
              <a:t>1</a:t>
            </a:fld>
            <a:endParaRPr lang="en-PH"/>
          </a:p>
        </p:txBody>
      </p:sp>
    </p:spTree>
    <p:extLst>
      <p:ext uri="{BB962C8B-B14F-4D97-AF65-F5344CB8AC3E}">
        <p14:creationId xmlns:p14="http://schemas.microsoft.com/office/powerpoint/2010/main" val="43854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Monica</a:t>
            </a:r>
            <a:endParaRPr lang="en-GB" dirty="0"/>
          </a:p>
          <a:p>
            <a:endParaRPr lang="en-GB" dirty="0"/>
          </a:p>
        </p:txBody>
      </p:sp>
      <p:sp>
        <p:nvSpPr>
          <p:cNvPr id="4" name="Slide Number Placeholder 3"/>
          <p:cNvSpPr>
            <a:spLocks noGrp="1"/>
          </p:cNvSpPr>
          <p:nvPr>
            <p:ph type="sldNum" sz="quarter" idx="5"/>
          </p:nvPr>
        </p:nvSpPr>
        <p:spPr/>
        <p:txBody>
          <a:bodyPr/>
          <a:lstStyle/>
          <a:p>
            <a:fld id="{A9E44FA7-1A91-4519-9B7D-457855322F72}" type="slidenum">
              <a:rPr lang="en-US" smtClean="0"/>
              <a:t>10</a:t>
            </a:fld>
            <a:endParaRPr lang="en-US"/>
          </a:p>
        </p:txBody>
      </p:sp>
    </p:spTree>
    <p:extLst>
      <p:ext uri="{BB962C8B-B14F-4D97-AF65-F5344CB8AC3E}">
        <p14:creationId xmlns:p14="http://schemas.microsoft.com/office/powerpoint/2010/main" val="2021166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Monica</a:t>
            </a:r>
            <a:endParaRPr lang="en-GB" dirty="0"/>
          </a:p>
        </p:txBody>
      </p:sp>
      <p:sp>
        <p:nvSpPr>
          <p:cNvPr id="4" name="Slide Number Placeholder 3"/>
          <p:cNvSpPr>
            <a:spLocks noGrp="1"/>
          </p:cNvSpPr>
          <p:nvPr>
            <p:ph type="sldNum" sz="quarter" idx="5"/>
          </p:nvPr>
        </p:nvSpPr>
        <p:spPr/>
        <p:txBody>
          <a:bodyPr/>
          <a:lstStyle/>
          <a:p>
            <a:fld id="{A9E44FA7-1A91-4519-9B7D-457855322F72}" type="slidenum">
              <a:rPr lang="en-US" smtClean="0"/>
              <a:t>11</a:t>
            </a:fld>
            <a:endParaRPr lang="en-US"/>
          </a:p>
        </p:txBody>
      </p:sp>
    </p:spTree>
    <p:extLst>
      <p:ext uri="{BB962C8B-B14F-4D97-AF65-F5344CB8AC3E}">
        <p14:creationId xmlns:p14="http://schemas.microsoft.com/office/powerpoint/2010/main" val="3167387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Monica</a:t>
            </a:r>
            <a:endParaRPr lang="en-GB" dirty="0"/>
          </a:p>
          <a:p>
            <a:endParaRPr lang="en-GB" dirty="0"/>
          </a:p>
        </p:txBody>
      </p:sp>
      <p:sp>
        <p:nvSpPr>
          <p:cNvPr id="4" name="Slide Number Placeholder 3"/>
          <p:cNvSpPr>
            <a:spLocks noGrp="1"/>
          </p:cNvSpPr>
          <p:nvPr>
            <p:ph type="sldNum" sz="quarter" idx="5"/>
          </p:nvPr>
        </p:nvSpPr>
        <p:spPr/>
        <p:txBody>
          <a:bodyPr/>
          <a:lstStyle/>
          <a:p>
            <a:fld id="{A9E44FA7-1A91-4519-9B7D-457855322F72}" type="slidenum">
              <a:rPr lang="en-US" smtClean="0"/>
              <a:t>12</a:t>
            </a:fld>
            <a:endParaRPr lang="en-US"/>
          </a:p>
        </p:txBody>
      </p:sp>
    </p:spTree>
    <p:extLst>
      <p:ext uri="{BB962C8B-B14F-4D97-AF65-F5344CB8AC3E}">
        <p14:creationId xmlns:p14="http://schemas.microsoft.com/office/powerpoint/2010/main" val="981077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Monica</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A9E44FA7-1A91-4519-9B7D-457855322F72}" type="slidenum">
              <a:rPr lang="en-US" smtClean="0"/>
              <a:t>13</a:t>
            </a:fld>
            <a:endParaRPr lang="en-US"/>
          </a:p>
        </p:txBody>
      </p:sp>
    </p:spTree>
    <p:extLst>
      <p:ext uri="{BB962C8B-B14F-4D97-AF65-F5344CB8AC3E}">
        <p14:creationId xmlns:p14="http://schemas.microsoft.com/office/powerpoint/2010/main" val="134452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Monica</a:t>
            </a:r>
            <a:endParaRPr lang="en-GB" dirty="0"/>
          </a:p>
          <a:p>
            <a:endParaRPr lang="en-GB" dirty="0"/>
          </a:p>
        </p:txBody>
      </p:sp>
      <p:sp>
        <p:nvSpPr>
          <p:cNvPr id="4" name="Slide Number Placeholder 3"/>
          <p:cNvSpPr>
            <a:spLocks noGrp="1"/>
          </p:cNvSpPr>
          <p:nvPr>
            <p:ph type="sldNum" sz="quarter" idx="5"/>
          </p:nvPr>
        </p:nvSpPr>
        <p:spPr/>
        <p:txBody>
          <a:bodyPr/>
          <a:lstStyle/>
          <a:p>
            <a:fld id="{A9E44FA7-1A91-4519-9B7D-457855322F72}" type="slidenum">
              <a:rPr lang="en-US" smtClean="0"/>
              <a:t>14</a:t>
            </a:fld>
            <a:endParaRPr lang="en-US"/>
          </a:p>
        </p:txBody>
      </p:sp>
    </p:spTree>
    <p:extLst>
      <p:ext uri="{BB962C8B-B14F-4D97-AF65-F5344CB8AC3E}">
        <p14:creationId xmlns:p14="http://schemas.microsoft.com/office/powerpoint/2010/main" val="3395266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Monica</a:t>
            </a:r>
            <a:endParaRPr lang="en-GB" dirty="0"/>
          </a:p>
          <a:p>
            <a:endParaRPr lang="en-GB" dirty="0"/>
          </a:p>
        </p:txBody>
      </p:sp>
      <p:sp>
        <p:nvSpPr>
          <p:cNvPr id="4" name="Slide Number Placeholder 3"/>
          <p:cNvSpPr>
            <a:spLocks noGrp="1"/>
          </p:cNvSpPr>
          <p:nvPr>
            <p:ph type="sldNum" sz="quarter" idx="5"/>
          </p:nvPr>
        </p:nvSpPr>
        <p:spPr/>
        <p:txBody>
          <a:bodyPr/>
          <a:lstStyle/>
          <a:p>
            <a:fld id="{A9E44FA7-1A91-4519-9B7D-457855322F72}" type="slidenum">
              <a:rPr lang="en-US" smtClean="0"/>
              <a:t>15</a:t>
            </a:fld>
            <a:endParaRPr lang="en-US"/>
          </a:p>
        </p:txBody>
      </p:sp>
    </p:spTree>
    <p:extLst>
      <p:ext uri="{BB962C8B-B14F-4D97-AF65-F5344CB8AC3E}">
        <p14:creationId xmlns:p14="http://schemas.microsoft.com/office/powerpoint/2010/main" val="245544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Monica</a:t>
            </a:r>
            <a:endParaRPr lang="en-GB" dirty="0"/>
          </a:p>
          <a:p>
            <a:endParaRPr lang="en-GB" dirty="0"/>
          </a:p>
        </p:txBody>
      </p:sp>
      <p:sp>
        <p:nvSpPr>
          <p:cNvPr id="4" name="Slide Number Placeholder 3"/>
          <p:cNvSpPr>
            <a:spLocks noGrp="1"/>
          </p:cNvSpPr>
          <p:nvPr>
            <p:ph type="sldNum" sz="quarter" idx="5"/>
          </p:nvPr>
        </p:nvSpPr>
        <p:spPr/>
        <p:txBody>
          <a:bodyPr/>
          <a:lstStyle/>
          <a:p>
            <a:fld id="{A9E44FA7-1A91-4519-9B7D-457855322F72}" type="slidenum">
              <a:rPr lang="en-US" smtClean="0"/>
              <a:t>16</a:t>
            </a:fld>
            <a:endParaRPr lang="en-US"/>
          </a:p>
        </p:txBody>
      </p:sp>
    </p:spTree>
    <p:extLst>
      <p:ext uri="{BB962C8B-B14F-4D97-AF65-F5344CB8AC3E}">
        <p14:creationId xmlns:p14="http://schemas.microsoft.com/office/powerpoint/2010/main" val="1185420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Sujata</a:t>
            </a:r>
          </a:p>
          <a:p>
            <a:endParaRPr lang="en-US" dirty="0"/>
          </a:p>
          <a:p>
            <a:r>
              <a:rPr lang="en-US" dirty="0"/>
              <a:t>First, using the lenient criterion of 120 kg/ha – we find that 50.7% of farmers were following the 1R recommendation in 2023. </a:t>
            </a:r>
          </a:p>
          <a:p>
            <a:endParaRPr lang="en-US" dirty="0"/>
          </a:p>
          <a:p>
            <a:r>
              <a:rPr lang="en-US" dirty="0"/>
              <a:t>Because we asked about the current rate, past rate and also how long they had been using the current rate – we can infer whether farmers have changed their behavior, and if so, when. This helps us make some progress toward attribution, in terms of timing.</a:t>
            </a:r>
            <a:br>
              <a:rPr lang="en-US" dirty="0"/>
            </a:br>
            <a:br>
              <a:rPr lang="en-US" dirty="0"/>
            </a:br>
            <a:r>
              <a:rPr lang="en-US" dirty="0"/>
              <a:t>So 50.7% were following the 1R recommendation in 2023, but most of them (48%) were also following the recommendation previously. So it appears that only 2.8% of farmers had lowered their seed rate from above 120 kg to below 120 kg – i.e. gone from being non-adopters to adopters.</a:t>
            </a:r>
          </a:p>
          <a:p>
            <a:endParaRPr lang="en-US" dirty="0"/>
          </a:p>
          <a:p>
            <a:r>
              <a:rPr lang="en-US" dirty="0"/>
              <a:t>On the right we show their responses to the question “when did you change your seed rate?” Among the 2.8% who newly became adopters, the majority made the change less than 13 years ago – so it is possible that the change was due to the 1M5R recommendation.</a:t>
            </a:r>
          </a:p>
          <a:p>
            <a:endParaRPr lang="en-US" dirty="0"/>
          </a:p>
          <a:p>
            <a:r>
              <a:rPr lang="en-US" dirty="0"/>
              <a:t>------------------------------------Pattern doesn’t look that different in terms of strict criterion</a:t>
            </a:r>
            <a:br>
              <a:rPr lang="en-US" dirty="0"/>
            </a:br>
            <a:r>
              <a:rPr lang="en-US" dirty="0"/>
              <a:t>                                   now: r &gt; 100 kg;    now: r &lt;=100 kg</a:t>
            </a:r>
          </a:p>
          <a:p>
            <a:r>
              <a:rPr lang="en-US" dirty="0"/>
              <a:t>past: r&gt;100 kg  ;     0.212317;              0.02854339</a:t>
            </a:r>
          </a:p>
          <a:p>
            <a:r>
              <a:rPr lang="en-US" dirty="0"/>
              <a:t>past: r &lt;= 100 kg;  0.01218615;         0.43690194</a:t>
            </a:r>
          </a:p>
          <a:p>
            <a:r>
              <a:rPr lang="en-US" dirty="0"/>
              <a:t>past: </a:t>
            </a:r>
            <a:r>
              <a:rPr lang="en-US" dirty="0" err="1"/>
              <a:t>Dnk</a:t>
            </a:r>
            <a:r>
              <a:rPr lang="en-US" dirty="0"/>
              <a:t>;                0.09593523;         0.2141163</a:t>
            </a:r>
          </a:p>
          <a:p>
            <a:endParaRPr lang="en-US" dirty="0"/>
          </a:p>
          <a:p>
            <a:r>
              <a:rPr lang="en-US" dirty="0"/>
              <a:t>-----------------------------------some more analysis possible? Helpful? How many went from 100-120 kg to &lt;=100 kg? need to also investigate if 3R3G </a:t>
            </a:r>
            <a:r>
              <a:rPr lang="en-US" dirty="0" err="1"/>
              <a:t>recos</a:t>
            </a:r>
            <a:r>
              <a:rPr lang="en-US" dirty="0"/>
              <a:t> were different from 1M5R so that movement from 100-120 to &lt;100 can be attributed to 1M5R.</a:t>
            </a:r>
          </a:p>
          <a:p>
            <a:r>
              <a:rPr lang="en-US" dirty="0"/>
              <a:t>----------------------------------or alternatively can we say that the previous change had happened due to 3R3G?</a:t>
            </a:r>
          </a:p>
          <a:p>
            <a:endParaRPr lang="en-US" dirty="0"/>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A9E44FA7-1A91-4519-9B7D-457855322F72}" type="slidenum">
              <a:rPr lang="en-US" smtClean="0"/>
              <a:t>17</a:t>
            </a:fld>
            <a:endParaRPr lang="en-US"/>
          </a:p>
        </p:txBody>
      </p:sp>
    </p:spTree>
    <p:extLst>
      <p:ext uri="{BB962C8B-B14F-4D97-AF65-F5344CB8AC3E}">
        <p14:creationId xmlns:p14="http://schemas.microsoft.com/office/powerpoint/2010/main" val="2672904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 back to Monica</a:t>
            </a:r>
          </a:p>
        </p:txBody>
      </p:sp>
      <p:sp>
        <p:nvSpPr>
          <p:cNvPr id="4" name="Slide Number Placeholder 3"/>
          <p:cNvSpPr>
            <a:spLocks noGrp="1"/>
          </p:cNvSpPr>
          <p:nvPr>
            <p:ph type="sldNum" sz="quarter" idx="5"/>
          </p:nvPr>
        </p:nvSpPr>
        <p:spPr/>
        <p:txBody>
          <a:bodyPr/>
          <a:lstStyle/>
          <a:p>
            <a:fld id="{A9E44FA7-1A91-4519-9B7D-457855322F72}" type="slidenum">
              <a:rPr lang="en-US" smtClean="0"/>
              <a:t>18</a:t>
            </a:fld>
            <a:endParaRPr lang="en-US"/>
          </a:p>
        </p:txBody>
      </p:sp>
    </p:spTree>
    <p:extLst>
      <p:ext uri="{BB962C8B-B14F-4D97-AF65-F5344CB8AC3E}">
        <p14:creationId xmlns:p14="http://schemas.microsoft.com/office/powerpoint/2010/main" val="1213649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Monica</a:t>
            </a:r>
          </a:p>
        </p:txBody>
      </p:sp>
      <p:sp>
        <p:nvSpPr>
          <p:cNvPr id="4" name="Slide Number Placeholder 3"/>
          <p:cNvSpPr>
            <a:spLocks noGrp="1"/>
          </p:cNvSpPr>
          <p:nvPr>
            <p:ph type="sldNum" sz="quarter" idx="5"/>
          </p:nvPr>
        </p:nvSpPr>
        <p:spPr/>
        <p:txBody>
          <a:bodyPr/>
          <a:lstStyle/>
          <a:p>
            <a:fld id="{A9E44FA7-1A91-4519-9B7D-457855322F72}" type="slidenum">
              <a:rPr lang="en-US" smtClean="0"/>
              <a:t>19</a:t>
            </a:fld>
            <a:endParaRPr lang="en-US"/>
          </a:p>
        </p:txBody>
      </p:sp>
    </p:spTree>
    <p:extLst>
      <p:ext uri="{BB962C8B-B14F-4D97-AF65-F5344CB8AC3E}">
        <p14:creationId xmlns:p14="http://schemas.microsoft.com/office/powerpoint/2010/main" val="2378872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Sujata</a:t>
            </a:r>
          </a:p>
          <a:p>
            <a:endParaRPr lang="en-GB" dirty="0"/>
          </a:p>
          <a:p>
            <a:r>
              <a:rPr lang="en-GB" dirty="0"/>
              <a:t>From 2019 to 2024, SPIA was directly involved in 4 country studies, in ETH, UGA, VN and BD. We attempted to rigorously measure the adoption of CGIAR innovations in these countries at the national level. This was done in VN by adding new questions to the Vietnamese official household survey – Vietnam Household Living Standards Survey (or VHLSS) in 2022, 2023 and 2024.</a:t>
            </a:r>
          </a:p>
          <a:p>
            <a:endParaRPr lang="en-GB" dirty="0"/>
          </a:p>
          <a:p>
            <a:r>
              <a:rPr lang="en-GB" dirty="0"/>
              <a:t>In this presentation, we will discuss the challenges that we faced and how we dealt with them – with respect to one particular innovation – which is called “1 Must Do 5 Reductions”. a bundle of recommendations for sustainable cultivation of rice.</a:t>
            </a:r>
          </a:p>
          <a:p>
            <a:endParaRPr lang="en-GB" dirty="0"/>
          </a:p>
        </p:txBody>
      </p:sp>
      <p:sp>
        <p:nvSpPr>
          <p:cNvPr id="4" name="Slide Number Placeholder 3"/>
          <p:cNvSpPr>
            <a:spLocks noGrp="1"/>
          </p:cNvSpPr>
          <p:nvPr>
            <p:ph type="sldNum" sz="quarter" idx="5"/>
          </p:nvPr>
        </p:nvSpPr>
        <p:spPr/>
        <p:txBody>
          <a:bodyPr/>
          <a:lstStyle/>
          <a:p>
            <a:fld id="{A9E44FA7-1A91-4519-9B7D-457855322F72}" type="slidenum">
              <a:rPr lang="en-US" smtClean="0"/>
              <a:t>2</a:t>
            </a:fld>
            <a:endParaRPr lang="en-US"/>
          </a:p>
        </p:txBody>
      </p:sp>
    </p:spTree>
    <p:extLst>
      <p:ext uri="{BB962C8B-B14F-4D97-AF65-F5344CB8AC3E}">
        <p14:creationId xmlns:p14="http://schemas.microsoft.com/office/powerpoint/2010/main" val="1744258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Monica</a:t>
            </a:r>
          </a:p>
        </p:txBody>
      </p:sp>
      <p:sp>
        <p:nvSpPr>
          <p:cNvPr id="4" name="Slide Number Placeholder 3"/>
          <p:cNvSpPr>
            <a:spLocks noGrp="1"/>
          </p:cNvSpPr>
          <p:nvPr>
            <p:ph type="sldNum" sz="quarter" idx="5"/>
          </p:nvPr>
        </p:nvSpPr>
        <p:spPr/>
        <p:txBody>
          <a:bodyPr/>
          <a:lstStyle/>
          <a:p>
            <a:fld id="{A9E44FA7-1A91-4519-9B7D-457855322F72}" type="slidenum">
              <a:rPr lang="en-US" smtClean="0"/>
              <a:t>20</a:t>
            </a:fld>
            <a:endParaRPr lang="en-US"/>
          </a:p>
        </p:txBody>
      </p:sp>
    </p:spTree>
    <p:extLst>
      <p:ext uri="{BB962C8B-B14F-4D97-AF65-F5344CB8AC3E}">
        <p14:creationId xmlns:p14="http://schemas.microsoft.com/office/powerpoint/2010/main" val="32248167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Monica</a:t>
            </a:r>
          </a:p>
        </p:txBody>
      </p:sp>
      <p:sp>
        <p:nvSpPr>
          <p:cNvPr id="4" name="Slide Number Placeholder 3"/>
          <p:cNvSpPr>
            <a:spLocks noGrp="1"/>
          </p:cNvSpPr>
          <p:nvPr>
            <p:ph type="sldNum" sz="quarter" idx="5"/>
          </p:nvPr>
        </p:nvSpPr>
        <p:spPr/>
        <p:txBody>
          <a:bodyPr/>
          <a:lstStyle/>
          <a:p>
            <a:fld id="{A9E44FA7-1A91-4519-9B7D-457855322F72}" type="slidenum">
              <a:rPr lang="en-US" smtClean="0"/>
              <a:t>21</a:t>
            </a:fld>
            <a:endParaRPr lang="en-US"/>
          </a:p>
        </p:txBody>
      </p:sp>
    </p:spTree>
    <p:extLst>
      <p:ext uri="{BB962C8B-B14F-4D97-AF65-F5344CB8AC3E}">
        <p14:creationId xmlns:p14="http://schemas.microsoft.com/office/powerpoint/2010/main" val="20435651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Monica</a:t>
            </a:r>
          </a:p>
        </p:txBody>
      </p:sp>
      <p:sp>
        <p:nvSpPr>
          <p:cNvPr id="4" name="Slide Number Placeholder 3"/>
          <p:cNvSpPr>
            <a:spLocks noGrp="1"/>
          </p:cNvSpPr>
          <p:nvPr>
            <p:ph type="sldNum" sz="quarter" idx="5"/>
          </p:nvPr>
        </p:nvSpPr>
        <p:spPr/>
        <p:txBody>
          <a:bodyPr/>
          <a:lstStyle/>
          <a:p>
            <a:fld id="{A9E44FA7-1A91-4519-9B7D-457855322F72}" type="slidenum">
              <a:rPr lang="en-US" smtClean="0"/>
              <a:t>22</a:t>
            </a:fld>
            <a:endParaRPr lang="en-US"/>
          </a:p>
        </p:txBody>
      </p:sp>
    </p:spTree>
    <p:extLst>
      <p:ext uri="{BB962C8B-B14F-4D97-AF65-F5344CB8AC3E}">
        <p14:creationId xmlns:p14="http://schemas.microsoft.com/office/powerpoint/2010/main" val="2298615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Monica</a:t>
            </a:r>
          </a:p>
        </p:txBody>
      </p:sp>
      <p:sp>
        <p:nvSpPr>
          <p:cNvPr id="4" name="Slide Number Placeholder 3"/>
          <p:cNvSpPr>
            <a:spLocks noGrp="1"/>
          </p:cNvSpPr>
          <p:nvPr>
            <p:ph type="sldNum" sz="quarter" idx="5"/>
          </p:nvPr>
        </p:nvSpPr>
        <p:spPr/>
        <p:txBody>
          <a:bodyPr/>
          <a:lstStyle/>
          <a:p>
            <a:fld id="{A9E44FA7-1A91-4519-9B7D-457855322F72}" type="slidenum">
              <a:rPr lang="en-US" smtClean="0"/>
              <a:t>23</a:t>
            </a:fld>
            <a:endParaRPr lang="en-US"/>
          </a:p>
        </p:txBody>
      </p:sp>
    </p:spTree>
    <p:extLst>
      <p:ext uri="{BB962C8B-B14F-4D97-AF65-F5344CB8AC3E}">
        <p14:creationId xmlns:p14="http://schemas.microsoft.com/office/powerpoint/2010/main" val="1629462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Monica</a:t>
            </a:r>
          </a:p>
        </p:txBody>
      </p:sp>
      <p:sp>
        <p:nvSpPr>
          <p:cNvPr id="4" name="Slide Number Placeholder 3"/>
          <p:cNvSpPr>
            <a:spLocks noGrp="1"/>
          </p:cNvSpPr>
          <p:nvPr>
            <p:ph type="sldNum" sz="quarter" idx="5"/>
          </p:nvPr>
        </p:nvSpPr>
        <p:spPr/>
        <p:txBody>
          <a:bodyPr/>
          <a:lstStyle/>
          <a:p>
            <a:fld id="{A9E44FA7-1A91-4519-9B7D-457855322F72}" type="slidenum">
              <a:rPr lang="en-US" smtClean="0"/>
              <a:t>24</a:t>
            </a:fld>
            <a:endParaRPr lang="en-US"/>
          </a:p>
        </p:txBody>
      </p:sp>
    </p:spTree>
    <p:extLst>
      <p:ext uri="{BB962C8B-B14F-4D97-AF65-F5344CB8AC3E}">
        <p14:creationId xmlns:p14="http://schemas.microsoft.com/office/powerpoint/2010/main" val="38134115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Monica</a:t>
            </a:r>
          </a:p>
        </p:txBody>
      </p:sp>
      <p:sp>
        <p:nvSpPr>
          <p:cNvPr id="4" name="Slide Number Placeholder 3"/>
          <p:cNvSpPr>
            <a:spLocks noGrp="1"/>
          </p:cNvSpPr>
          <p:nvPr>
            <p:ph type="sldNum" sz="quarter" idx="5"/>
          </p:nvPr>
        </p:nvSpPr>
        <p:spPr/>
        <p:txBody>
          <a:bodyPr/>
          <a:lstStyle/>
          <a:p>
            <a:fld id="{A9E44FA7-1A91-4519-9B7D-457855322F72}" type="slidenum">
              <a:rPr lang="en-US" smtClean="0"/>
              <a:t>25</a:t>
            </a:fld>
            <a:endParaRPr lang="en-US"/>
          </a:p>
        </p:txBody>
      </p:sp>
    </p:spTree>
    <p:extLst>
      <p:ext uri="{BB962C8B-B14F-4D97-AF65-F5344CB8AC3E}">
        <p14:creationId xmlns:p14="http://schemas.microsoft.com/office/powerpoint/2010/main" val="24348961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Monica</a:t>
            </a:r>
          </a:p>
        </p:txBody>
      </p:sp>
      <p:sp>
        <p:nvSpPr>
          <p:cNvPr id="4" name="Slide Number Placeholder 3"/>
          <p:cNvSpPr>
            <a:spLocks noGrp="1"/>
          </p:cNvSpPr>
          <p:nvPr>
            <p:ph type="sldNum" sz="quarter" idx="5"/>
          </p:nvPr>
        </p:nvSpPr>
        <p:spPr/>
        <p:txBody>
          <a:bodyPr/>
          <a:lstStyle/>
          <a:p>
            <a:fld id="{A9E44FA7-1A91-4519-9B7D-457855322F72}" type="slidenum">
              <a:rPr lang="en-US" smtClean="0"/>
              <a:t>26</a:t>
            </a:fld>
            <a:endParaRPr lang="en-US"/>
          </a:p>
        </p:txBody>
      </p:sp>
    </p:spTree>
    <p:extLst>
      <p:ext uri="{BB962C8B-B14F-4D97-AF65-F5344CB8AC3E}">
        <p14:creationId xmlns:p14="http://schemas.microsoft.com/office/powerpoint/2010/main" val="3306798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Monica</a:t>
            </a:r>
          </a:p>
        </p:txBody>
      </p:sp>
      <p:sp>
        <p:nvSpPr>
          <p:cNvPr id="4" name="Slide Number Placeholder 3"/>
          <p:cNvSpPr>
            <a:spLocks noGrp="1"/>
          </p:cNvSpPr>
          <p:nvPr>
            <p:ph type="sldNum" sz="quarter" idx="5"/>
          </p:nvPr>
        </p:nvSpPr>
        <p:spPr/>
        <p:txBody>
          <a:bodyPr/>
          <a:lstStyle/>
          <a:p>
            <a:fld id="{A9E44FA7-1A91-4519-9B7D-457855322F72}" type="slidenum">
              <a:rPr lang="en-US" smtClean="0"/>
              <a:t>27</a:t>
            </a:fld>
            <a:endParaRPr lang="en-US"/>
          </a:p>
        </p:txBody>
      </p:sp>
    </p:spTree>
    <p:extLst>
      <p:ext uri="{BB962C8B-B14F-4D97-AF65-F5344CB8AC3E}">
        <p14:creationId xmlns:p14="http://schemas.microsoft.com/office/powerpoint/2010/main" val="16732632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Sujata</a:t>
            </a:r>
          </a:p>
        </p:txBody>
      </p:sp>
      <p:sp>
        <p:nvSpPr>
          <p:cNvPr id="4" name="Slide Number Placeholder 3"/>
          <p:cNvSpPr>
            <a:spLocks noGrp="1"/>
          </p:cNvSpPr>
          <p:nvPr>
            <p:ph type="sldNum" sz="quarter" idx="5"/>
          </p:nvPr>
        </p:nvSpPr>
        <p:spPr/>
        <p:txBody>
          <a:bodyPr/>
          <a:lstStyle/>
          <a:p>
            <a:fld id="{A9E44FA7-1A91-4519-9B7D-457855322F72}" type="slidenum">
              <a:rPr lang="en-US" smtClean="0"/>
              <a:t>28</a:t>
            </a:fld>
            <a:endParaRPr lang="en-US"/>
          </a:p>
        </p:txBody>
      </p:sp>
    </p:spTree>
    <p:extLst>
      <p:ext uri="{BB962C8B-B14F-4D97-AF65-F5344CB8AC3E}">
        <p14:creationId xmlns:p14="http://schemas.microsoft.com/office/powerpoint/2010/main" val="31237730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Monica</a:t>
            </a:r>
          </a:p>
        </p:txBody>
      </p:sp>
      <p:sp>
        <p:nvSpPr>
          <p:cNvPr id="4" name="Slide Number Placeholder 3"/>
          <p:cNvSpPr>
            <a:spLocks noGrp="1"/>
          </p:cNvSpPr>
          <p:nvPr>
            <p:ph type="sldNum" sz="quarter" idx="5"/>
          </p:nvPr>
        </p:nvSpPr>
        <p:spPr/>
        <p:txBody>
          <a:bodyPr/>
          <a:lstStyle/>
          <a:p>
            <a:fld id="{A9E44FA7-1A91-4519-9B7D-457855322F72}" type="slidenum">
              <a:rPr lang="en-US" smtClean="0"/>
              <a:t>29</a:t>
            </a:fld>
            <a:endParaRPr lang="en-US"/>
          </a:p>
        </p:txBody>
      </p:sp>
    </p:spTree>
    <p:extLst>
      <p:ext uri="{BB962C8B-B14F-4D97-AF65-F5344CB8AC3E}">
        <p14:creationId xmlns:p14="http://schemas.microsoft.com/office/powerpoint/2010/main" val="2535970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Sujata</a:t>
            </a:r>
          </a:p>
          <a:p>
            <a:pPr marL="228600" indent="-228600">
              <a:buAutoNum type="arabicParenR"/>
            </a:pPr>
            <a:r>
              <a:rPr lang="en-GB" dirty="0"/>
              <a:t>Explain how we thought about “adoption of the CG innovation” – actions that farmers take should be consistent with the recommendations + they should be taking that action </a:t>
            </a:r>
            <a:r>
              <a:rPr lang="en-GB" i="1" dirty="0"/>
              <a:t>because of</a:t>
            </a:r>
            <a:r>
              <a:rPr lang="en-GB" i="0" dirty="0"/>
              <a:t> the recommendation.</a:t>
            </a:r>
          </a:p>
          <a:p>
            <a:pPr marL="228600" indent="-228600">
              <a:buAutoNum type="arabicParenR"/>
            </a:pPr>
            <a:r>
              <a:rPr lang="en-GB" i="0" dirty="0"/>
              <a:t>But with first, challenge is how to accurately measure farmers’ actions through a survey where they report what they did – how does one frame the question so that it captures what we need to know?</a:t>
            </a:r>
          </a:p>
          <a:p>
            <a:pPr marL="228600" indent="-228600">
              <a:buAutoNum type="arabicParenR"/>
            </a:pPr>
            <a:r>
              <a:rPr lang="en-GB" i="0" dirty="0"/>
              <a:t>With the second, even if they are acting in line with the recommendation, how do we know what caused them to do this – esp. in a setting where there is no obvious “identification strategy” </a:t>
            </a:r>
            <a:endParaRPr lang="en-GB" dirty="0"/>
          </a:p>
          <a:p>
            <a:endParaRPr lang="en-GB" dirty="0"/>
          </a:p>
          <a:p>
            <a:r>
              <a:rPr lang="en-GB" dirty="0"/>
              <a:t>Need to highlight the challenge with attribution – i.e. that 1M5R is quite similar to other packages that have been promoted – some of which are also by CGIAR / IRRI (e.g. 3R3G), and others are not (e.g. SRI).</a:t>
            </a:r>
          </a:p>
        </p:txBody>
      </p:sp>
      <p:sp>
        <p:nvSpPr>
          <p:cNvPr id="4" name="Slide Number Placeholder 3"/>
          <p:cNvSpPr>
            <a:spLocks noGrp="1"/>
          </p:cNvSpPr>
          <p:nvPr>
            <p:ph type="sldNum" sz="quarter" idx="5"/>
          </p:nvPr>
        </p:nvSpPr>
        <p:spPr/>
        <p:txBody>
          <a:bodyPr/>
          <a:lstStyle/>
          <a:p>
            <a:fld id="{A9E44FA7-1A91-4519-9B7D-457855322F72}" type="slidenum">
              <a:rPr lang="en-US" smtClean="0"/>
              <a:t>3</a:t>
            </a:fld>
            <a:endParaRPr lang="en-US"/>
          </a:p>
        </p:txBody>
      </p:sp>
    </p:spTree>
    <p:extLst>
      <p:ext uri="{BB962C8B-B14F-4D97-AF65-F5344CB8AC3E}">
        <p14:creationId xmlns:p14="http://schemas.microsoft.com/office/powerpoint/2010/main" val="970739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Monica</a:t>
            </a:r>
          </a:p>
        </p:txBody>
      </p:sp>
      <p:sp>
        <p:nvSpPr>
          <p:cNvPr id="4" name="Slide Number Placeholder 3"/>
          <p:cNvSpPr>
            <a:spLocks noGrp="1"/>
          </p:cNvSpPr>
          <p:nvPr>
            <p:ph type="sldNum" sz="quarter" idx="5"/>
          </p:nvPr>
        </p:nvSpPr>
        <p:spPr/>
        <p:txBody>
          <a:bodyPr/>
          <a:lstStyle/>
          <a:p>
            <a:fld id="{A9E44FA7-1A91-4519-9B7D-457855322F72}" type="slidenum">
              <a:rPr lang="en-US" smtClean="0"/>
              <a:t>30</a:t>
            </a:fld>
            <a:endParaRPr lang="en-US"/>
          </a:p>
        </p:txBody>
      </p:sp>
    </p:spTree>
    <p:extLst>
      <p:ext uri="{BB962C8B-B14F-4D97-AF65-F5344CB8AC3E}">
        <p14:creationId xmlns:p14="http://schemas.microsoft.com/office/powerpoint/2010/main" val="20045780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8438A-59BF-EA74-9952-2B7ADED417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2D5FC6-ED6B-CBE8-FB17-AFFE78A91A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242AEB-862A-8E67-0E91-208F4BC6371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Monica</a:t>
            </a:r>
            <a:endParaRPr lang="en-GB" dirty="0"/>
          </a:p>
          <a:p>
            <a:endParaRPr lang="en-GB" dirty="0"/>
          </a:p>
        </p:txBody>
      </p:sp>
      <p:sp>
        <p:nvSpPr>
          <p:cNvPr id="4" name="Slide Number Placeholder 3">
            <a:extLst>
              <a:ext uri="{FF2B5EF4-FFF2-40B4-BE49-F238E27FC236}">
                <a16:creationId xmlns:a16="http://schemas.microsoft.com/office/drawing/2014/main" id="{4D38E0DF-49AD-2E79-EBE9-C8FE38912F63}"/>
              </a:ext>
            </a:extLst>
          </p:cNvPr>
          <p:cNvSpPr>
            <a:spLocks noGrp="1"/>
          </p:cNvSpPr>
          <p:nvPr>
            <p:ph type="sldNum" sz="quarter" idx="5"/>
          </p:nvPr>
        </p:nvSpPr>
        <p:spPr/>
        <p:txBody>
          <a:bodyPr/>
          <a:lstStyle/>
          <a:p>
            <a:fld id="{A9E44FA7-1A91-4519-9B7D-457855322F72}" type="slidenum">
              <a:rPr lang="en-US" smtClean="0"/>
              <a:t>31</a:t>
            </a:fld>
            <a:endParaRPr lang="en-US"/>
          </a:p>
        </p:txBody>
      </p:sp>
    </p:spTree>
    <p:extLst>
      <p:ext uri="{BB962C8B-B14F-4D97-AF65-F5344CB8AC3E}">
        <p14:creationId xmlns:p14="http://schemas.microsoft.com/office/powerpoint/2010/main" val="10001798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Monica</a:t>
            </a:r>
          </a:p>
        </p:txBody>
      </p:sp>
      <p:sp>
        <p:nvSpPr>
          <p:cNvPr id="4" name="Slide Number Placeholder 3"/>
          <p:cNvSpPr>
            <a:spLocks noGrp="1"/>
          </p:cNvSpPr>
          <p:nvPr>
            <p:ph type="sldNum" sz="quarter" idx="5"/>
          </p:nvPr>
        </p:nvSpPr>
        <p:spPr/>
        <p:txBody>
          <a:bodyPr/>
          <a:lstStyle/>
          <a:p>
            <a:fld id="{A9E44FA7-1A91-4519-9B7D-457855322F72}" type="slidenum">
              <a:rPr lang="en-US" smtClean="0"/>
              <a:t>32</a:t>
            </a:fld>
            <a:endParaRPr lang="en-US"/>
          </a:p>
        </p:txBody>
      </p:sp>
    </p:spTree>
    <p:extLst>
      <p:ext uri="{BB962C8B-B14F-4D97-AF65-F5344CB8AC3E}">
        <p14:creationId xmlns:p14="http://schemas.microsoft.com/office/powerpoint/2010/main" val="42179222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Monica</a:t>
            </a:r>
          </a:p>
        </p:txBody>
      </p:sp>
      <p:sp>
        <p:nvSpPr>
          <p:cNvPr id="4" name="Slide Number Placeholder 3"/>
          <p:cNvSpPr>
            <a:spLocks noGrp="1"/>
          </p:cNvSpPr>
          <p:nvPr>
            <p:ph type="sldNum" sz="quarter" idx="5"/>
          </p:nvPr>
        </p:nvSpPr>
        <p:spPr/>
        <p:txBody>
          <a:bodyPr/>
          <a:lstStyle/>
          <a:p>
            <a:fld id="{A9E44FA7-1A91-4519-9B7D-457855322F72}" type="slidenum">
              <a:rPr lang="en-US" smtClean="0"/>
              <a:t>33</a:t>
            </a:fld>
            <a:endParaRPr lang="en-US"/>
          </a:p>
        </p:txBody>
      </p:sp>
    </p:spTree>
    <p:extLst>
      <p:ext uri="{BB962C8B-B14F-4D97-AF65-F5344CB8AC3E}">
        <p14:creationId xmlns:p14="http://schemas.microsoft.com/office/powerpoint/2010/main" val="38011051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Monica</a:t>
            </a:r>
          </a:p>
        </p:txBody>
      </p:sp>
      <p:sp>
        <p:nvSpPr>
          <p:cNvPr id="4" name="Slide Number Placeholder 3"/>
          <p:cNvSpPr>
            <a:spLocks noGrp="1"/>
          </p:cNvSpPr>
          <p:nvPr>
            <p:ph type="sldNum" sz="quarter" idx="5"/>
          </p:nvPr>
        </p:nvSpPr>
        <p:spPr/>
        <p:txBody>
          <a:bodyPr/>
          <a:lstStyle/>
          <a:p>
            <a:fld id="{A9E44FA7-1A91-4519-9B7D-457855322F72}" type="slidenum">
              <a:rPr lang="en-US" smtClean="0"/>
              <a:t>34</a:t>
            </a:fld>
            <a:endParaRPr lang="en-US"/>
          </a:p>
        </p:txBody>
      </p:sp>
    </p:spTree>
    <p:extLst>
      <p:ext uri="{BB962C8B-B14F-4D97-AF65-F5344CB8AC3E}">
        <p14:creationId xmlns:p14="http://schemas.microsoft.com/office/powerpoint/2010/main" val="38997627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Monica</a:t>
            </a:r>
          </a:p>
        </p:txBody>
      </p:sp>
      <p:sp>
        <p:nvSpPr>
          <p:cNvPr id="4" name="Slide Number Placeholder 3"/>
          <p:cNvSpPr>
            <a:spLocks noGrp="1"/>
          </p:cNvSpPr>
          <p:nvPr>
            <p:ph type="sldNum" sz="quarter" idx="5"/>
          </p:nvPr>
        </p:nvSpPr>
        <p:spPr/>
        <p:txBody>
          <a:bodyPr/>
          <a:lstStyle/>
          <a:p>
            <a:fld id="{A9E44FA7-1A91-4519-9B7D-457855322F72}" type="slidenum">
              <a:rPr lang="en-US" smtClean="0"/>
              <a:t>35</a:t>
            </a:fld>
            <a:endParaRPr lang="en-US"/>
          </a:p>
        </p:txBody>
      </p:sp>
    </p:spTree>
    <p:extLst>
      <p:ext uri="{BB962C8B-B14F-4D97-AF65-F5344CB8AC3E}">
        <p14:creationId xmlns:p14="http://schemas.microsoft.com/office/powerpoint/2010/main" val="13532729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Sujata</a:t>
            </a:r>
          </a:p>
          <a:p>
            <a:endParaRPr lang="en-GB" dirty="0"/>
          </a:p>
          <a:p>
            <a:endParaRPr lang="en-GB" dirty="0"/>
          </a:p>
          <a:p>
            <a:r>
              <a:rPr lang="en-GB" dirty="0"/>
              <a:t>Since we had asked farmers about their irrigation water source, we can divide them into those who have full control over water – i.e. they own pumps or a water line, v. those with partial control – they still depend on water being released from the reservoir, but can influence how much and when the water reaches their field, v. those with very limited control – they depend on the system for quantity and timing, but have built dykes to prevent water from coming in or leaving).</a:t>
            </a:r>
          </a:p>
          <a:p>
            <a:endParaRPr lang="en-GB" dirty="0"/>
          </a:p>
          <a:p>
            <a:r>
              <a:rPr lang="en-GB" dirty="0"/>
              <a:t>First, note that the majority of farmers (62%) have very limited control over irrigation. Among them, 62% had at least 2 </a:t>
            </a:r>
            <a:r>
              <a:rPr lang="en-GB" dirty="0" err="1"/>
              <a:t>drydowns</a:t>
            </a:r>
            <a:r>
              <a:rPr lang="en-GB" dirty="0"/>
              <a:t>. When we check the timing of dry-down, 41% had that + the &gt;=2 </a:t>
            </a:r>
            <a:r>
              <a:rPr lang="en-GB" dirty="0" err="1"/>
              <a:t>drydowns</a:t>
            </a:r>
            <a:r>
              <a:rPr lang="en-GB" dirty="0"/>
              <a:t>, and when we further add the criteria of whether it was intentional (i.e. it was not due to heat or topography) the number falls to 34%, and then further falls to 22% if we check length of dry-down. So overall, we would say 22% of these farmers met the criterion of 4R.</a:t>
            </a:r>
          </a:p>
          <a:p>
            <a:endParaRPr lang="en-GB" dirty="0"/>
          </a:p>
          <a:p>
            <a:r>
              <a:rPr lang="en-GB" dirty="0"/>
              <a:t>Compare that to farmers with partial control, about half the adoption rate at 12%.</a:t>
            </a:r>
          </a:p>
          <a:p>
            <a:endParaRPr lang="en-GB" dirty="0"/>
          </a:p>
          <a:p>
            <a:r>
              <a:rPr lang="en-GB" dirty="0"/>
              <a:t>But among farmers with full control, adoption rate is higher 35%.</a:t>
            </a:r>
          </a:p>
          <a:p>
            <a:endParaRPr lang="en-GB" dirty="0"/>
          </a:p>
          <a:p>
            <a:r>
              <a:rPr lang="en-GB" dirty="0"/>
              <a:t>While this is not causal – it does suggest that a) farmers with full control are more likely to implement 4R and possibly this is enabled by their full control, but b) even coops can influence whether 4R is adopted – by selecting the timing of water release.</a:t>
            </a:r>
          </a:p>
        </p:txBody>
      </p:sp>
      <p:sp>
        <p:nvSpPr>
          <p:cNvPr id="4" name="Slide Number Placeholder 3"/>
          <p:cNvSpPr>
            <a:spLocks noGrp="1"/>
          </p:cNvSpPr>
          <p:nvPr>
            <p:ph type="sldNum" sz="quarter" idx="5"/>
          </p:nvPr>
        </p:nvSpPr>
        <p:spPr/>
        <p:txBody>
          <a:bodyPr/>
          <a:lstStyle/>
          <a:p>
            <a:fld id="{A9E44FA7-1A91-4519-9B7D-457855322F72}" type="slidenum">
              <a:rPr lang="en-US" smtClean="0"/>
              <a:t>36</a:t>
            </a:fld>
            <a:endParaRPr lang="en-US"/>
          </a:p>
        </p:txBody>
      </p:sp>
    </p:spTree>
    <p:extLst>
      <p:ext uri="{BB962C8B-B14F-4D97-AF65-F5344CB8AC3E}">
        <p14:creationId xmlns:p14="http://schemas.microsoft.com/office/powerpoint/2010/main" val="40856735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6F246-778A-6D37-B33E-8C9664859B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F91765-33E9-9C97-E077-4B5C1A7F27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B59BA4-5BF1-9B36-CF8C-5744D03C114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Monica</a:t>
            </a:r>
            <a:endParaRPr lang="en-GB" dirty="0"/>
          </a:p>
          <a:p>
            <a:endParaRPr lang="en-GB" dirty="0"/>
          </a:p>
        </p:txBody>
      </p:sp>
      <p:sp>
        <p:nvSpPr>
          <p:cNvPr id="4" name="Slide Number Placeholder 3">
            <a:extLst>
              <a:ext uri="{FF2B5EF4-FFF2-40B4-BE49-F238E27FC236}">
                <a16:creationId xmlns:a16="http://schemas.microsoft.com/office/drawing/2014/main" id="{0263DE09-3712-BCC5-61ED-216ED1080942}"/>
              </a:ext>
            </a:extLst>
          </p:cNvPr>
          <p:cNvSpPr>
            <a:spLocks noGrp="1"/>
          </p:cNvSpPr>
          <p:nvPr>
            <p:ph type="sldNum" sz="quarter" idx="5"/>
          </p:nvPr>
        </p:nvSpPr>
        <p:spPr/>
        <p:txBody>
          <a:bodyPr/>
          <a:lstStyle/>
          <a:p>
            <a:fld id="{A9E44FA7-1A91-4519-9B7D-457855322F72}" type="slidenum">
              <a:rPr lang="en-US" smtClean="0"/>
              <a:t>37</a:t>
            </a:fld>
            <a:endParaRPr lang="en-US"/>
          </a:p>
        </p:txBody>
      </p:sp>
    </p:spTree>
    <p:extLst>
      <p:ext uri="{BB962C8B-B14F-4D97-AF65-F5344CB8AC3E}">
        <p14:creationId xmlns:p14="http://schemas.microsoft.com/office/powerpoint/2010/main" val="13286431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Monica</a:t>
            </a:r>
          </a:p>
        </p:txBody>
      </p:sp>
      <p:sp>
        <p:nvSpPr>
          <p:cNvPr id="4" name="Slide Number Placeholder 3"/>
          <p:cNvSpPr>
            <a:spLocks noGrp="1"/>
          </p:cNvSpPr>
          <p:nvPr>
            <p:ph type="sldNum" sz="quarter" idx="5"/>
          </p:nvPr>
        </p:nvSpPr>
        <p:spPr/>
        <p:txBody>
          <a:bodyPr/>
          <a:lstStyle/>
          <a:p>
            <a:fld id="{A9E44FA7-1A91-4519-9B7D-457855322F72}" type="slidenum">
              <a:rPr lang="en-US" smtClean="0"/>
              <a:t>38</a:t>
            </a:fld>
            <a:endParaRPr lang="en-US"/>
          </a:p>
        </p:txBody>
      </p:sp>
    </p:spTree>
    <p:extLst>
      <p:ext uri="{BB962C8B-B14F-4D97-AF65-F5344CB8AC3E}">
        <p14:creationId xmlns:p14="http://schemas.microsoft.com/office/powerpoint/2010/main" val="29368843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Monica</a:t>
            </a:r>
          </a:p>
        </p:txBody>
      </p:sp>
      <p:sp>
        <p:nvSpPr>
          <p:cNvPr id="4" name="Slide Number Placeholder 3"/>
          <p:cNvSpPr>
            <a:spLocks noGrp="1"/>
          </p:cNvSpPr>
          <p:nvPr>
            <p:ph type="sldNum" sz="quarter" idx="5"/>
          </p:nvPr>
        </p:nvSpPr>
        <p:spPr/>
        <p:txBody>
          <a:bodyPr/>
          <a:lstStyle/>
          <a:p>
            <a:fld id="{A9E44FA7-1A91-4519-9B7D-457855322F72}" type="slidenum">
              <a:rPr lang="en-US" smtClean="0"/>
              <a:t>39</a:t>
            </a:fld>
            <a:endParaRPr lang="en-US"/>
          </a:p>
        </p:txBody>
      </p:sp>
    </p:spTree>
    <p:extLst>
      <p:ext uri="{BB962C8B-B14F-4D97-AF65-F5344CB8AC3E}">
        <p14:creationId xmlns:p14="http://schemas.microsoft.com/office/powerpoint/2010/main" val="2365768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Sujata</a:t>
            </a:r>
          </a:p>
        </p:txBody>
      </p:sp>
      <p:sp>
        <p:nvSpPr>
          <p:cNvPr id="4" name="Slide Number Placeholder 3"/>
          <p:cNvSpPr>
            <a:spLocks noGrp="1"/>
          </p:cNvSpPr>
          <p:nvPr>
            <p:ph type="sldNum" sz="quarter" idx="5"/>
          </p:nvPr>
        </p:nvSpPr>
        <p:spPr/>
        <p:txBody>
          <a:bodyPr/>
          <a:lstStyle/>
          <a:p>
            <a:fld id="{A9E44FA7-1A91-4519-9B7D-457855322F72}" type="slidenum">
              <a:rPr lang="en-US" smtClean="0"/>
              <a:t>4</a:t>
            </a:fld>
            <a:endParaRPr lang="en-US"/>
          </a:p>
        </p:txBody>
      </p:sp>
    </p:spTree>
    <p:extLst>
      <p:ext uri="{BB962C8B-B14F-4D97-AF65-F5344CB8AC3E}">
        <p14:creationId xmlns:p14="http://schemas.microsoft.com/office/powerpoint/2010/main" val="23987781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Monica</a:t>
            </a:r>
          </a:p>
        </p:txBody>
      </p:sp>
      <p:sp>
        <p:nvSpPr>
          <p:cNvPr id="4" name="Slide Number Placeholder 3"/>
          <p:cNvSpPr>
            <a:spLocks noGrp="1"/>
          </p:cNvSpPr>
          <p:nvPr>
            <p:ph type="sldNum" sz="quarter" idx="5"/>
          </p:nvPr>
        </p:nvSpPr>
        <p:spPr/>
        <p:txBody>
          <a:bodyPr/>
          <a:lstStyle/>
          <a:p>
            <a:fld id="{A9E44FA7-1A91-4519-9B7D-457855322F72}" type="slidenum">
              <a:rPr lang="en-US" smtClean="0"/>
              <a:t>40</a:t>
            </a:fld>
            <a:endParaRPr lang="en-US"/>
          </a:p>
        </p:txBody>
      </p:sp>
    </p:spTree>
    <p:extLst>
      <p:ext uri="{BB962C8B-B14F-4D97-AF65-F5344CB8AC3E}">
        <p14:creationId xmlns:p14="http://schemas.microsoft.com/office/powerpoint/2010/main" val="22911450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Sujata</a:t>
            </a:r>
          </a:p>
        </p:txBody>
      </p:sp>
      <p:sp>
        <p:nvSpPr>
          <p:cNvPr id="4" name="Slide Number Placeholder 3"/>
          <p:cNvSpPr>
            <a:spLocks noGrp="1"/>
          </p:cNvSpPr>
          <p:nvPr>
            <p:ph type="sldNum" sz="quarter" idx="5"/>
          </p:nvPr>
        </p:nvSpPr>
        <p:spPr/>
        <p:txBody>
          <a:bodyPr/>
          <a:lstStyle/>
          <a:p>
            <a:fld id="{A9E44FA7-1A91-4519-9B7D-457855322F72}" type="slidenum">
              <a:rPr lang="en-US" smtClean="0"/>
              <a:t>41</a:t>
            </a:fld>
            <a:endParaRPr lang="en-US"/>
          </a:p>
        </p:txBody>
      </p:sp>
    </p:spTree>
    <p:extLst>
      <p:ext uri="{BB962C8B-B14F-4D97-AF65-F5344CB8AC3E}">
        <p14:creationId xmlns:p14="http://schemas.microsoft.com/office/powerpoint/2010/main" val="39609246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Sujata</a:t>
            </a:r>
          </a:p>
          <a:p>
            <a:endParaRPr lang="en-GB" dirty="0"/>
          </a:p>
          <a:p>
            <a:r>
              <a:rPr lang="en-GB" dirty="0"/>
              <a:t>Start with the estimates from the simple questions: Are you aware of the 1M5R package of recommendations? If yes, did you apply it in the last winter-spring season? Only 5.5% said they were aware, and only 3.2% said they had applied it.</a:t>
            </a:r>
          </a:p>
          <a:p>
            <a:endParaRPr lang="en-GB" dirty="0"/>
          </a:p>
          <a:p>
            <a:r>
              <a:rPr lang="en-GB" dirty="0"/>
              <a:t>Since we also had domain-specific questions for 3 domains, we can evaluate whether their actions were in line with the recommendations and construct our own estimate – the fraction of households who followed each recommendation. We do this sequentially. </a:t>
            </a:r>
          </a:p>
          <a:p>
            <a:endParaRPr lang="en-GB" dirty="0"/>
          </a:p>
          <a:p>
            <a:r>
              <a:rPr lang="en-GB" dirty="0"/>
              <a:t>To start with, we had 85% of households who reported using certified seeds, and we had 95% who said they had applied pesticides 6 or fewer times. The intersection set is 81%. </a:t>
            </a:r>
          </a:p>
          <a:p>
            <a:r>
              <a:rPr lang="en-GB" dirty="0"/>
              <a:t>When we add on the water recommendation, 47% of households said they had followed AWD. And so the intersection set is 38%: 38% of households had followed 1M, 3R and 4R. </a:t>
            </a:r>
          </a:p>
          <a:p>
            <a:endParaRPr lang="en-GB" dirty="0"/>
          </a:p>
          <a:p>
            <a:r>
              <a:rPr lang="en-GB" dirty="0"/>
              <a:t>Contrast that with the 3.2% who had said they were following 1M5R –  one-third of the households that said they were following the entire bundle of recommendations were not even following 1M3R4R. But two-third were.</a:t>
            </a:r>
          </a:p>
        </p:txBody>
      </p:sp>
      <p:sp>
        <p:nvSpPr>
          <p:cNvPr id="4" name="Slide Number Placeholder 3"/>
          <p:cNvSpPr>
            <a:spLocks noGrp="1"/>
          </p:cNvSpPr>
          <p:nvPr>
            <p:ph type="sldNum" sz="quarter" idx="5"/>
          </p:nvPr>
        </p:nvSpPr>
        <p:spPr/>
        <p:txBody>
          <a:bodyPr/>
          <a:lstStyle/>
          <a:p>
            <a:fld id="{A9E44FA7-1A91-4519-9B7D-457855322F72}" type="slidenum">
              <a:rPr lang="en-US" smtClean="0"/>
              <a:t>43</a:t>
            </a:fld>
            <a:endParaRPr lang="en-US"/>
          </a:p>
        </p:txBody>
      </p:sp>
    </p:spTree>
    <p:extLst>
      <p:ext uri="{BB962C8B-B14F-4D97-AF65-F5344CB8AC3E}">
        <p14:creationId xmlns:p14="http://schemas.microsoft.com/office/powerpoint/2010/main" val="1327789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Sujata</a:t>
            </a:r>
          </a:p>
          <a:p>
            <a:endParaRPr lang="en-US" dirty="0"/>
          </a:p>
          <a:p>
            <a:r>
              <a:rPr lang="en-US" dirty="0"/>
              <a:t>But in 2023 our set of questions is both more complete – in that it covers all domains -- and appropriately phrased to capture what farmers in fact do, with an eye on using that to evaluate whether they meet the recommendations or not. </a:t>
            </a:r>
          </a:p>
          <a:p>
            <a:endParaRPr lang="en-US" dirty="0"/>
          </a:p>
          <a:p>
            <a:r>
              <a:rPr lang="en-US" dirty="0"/>
              <a:t>We start with 86% </a:t>
            </a:r>
            <a:r>
              <a:rPr lang="en-US" dirty="0" err="1"/>
              <a:t>hhs</a:t>
            </a:r>
            <a:r>
              <a:rPr lang="en-US" dirty="0"/>
              <a:t> saying they used certified seeds and 68% saying they used less than the threshold seed rate (120 kg/ha), so that 62% followed both. </a:t>
            </a:r>
          </a:p>
          <a:p>
            <a:endParaRPr lang="en-US" dirty="0"/>
          </a:p>
          <a:p>
            <a:r>
              <a:rPr lang="en-US" dirty="0"/>
              <a:t>In Moon 1: 14% were not using certified seeds. In Moon 2: 8% were either not doing certified seeds AND were not doing seed rate.</a:t>
            </a:r>
          </a:p>
          <a:p>
            <a:endParaRPr lang="en-US" dirty="0"/>
          </a:p>
          <a:p>
            <a:r>
              <a:rPr lang="en-US" dirty="0"/>
              <a:t>However we can only say that 23% followed the nitrogen recommendation – because as you recall, some 17% could not recall the formula for their fertilizer, and others either did not meet the number of splits, or the quantity or the timing recommendation.</a:t>
            </a:r>
          </a:p>
          <a:p>
            <a:endParaRPr lang="en-US" dirty="0"/>
          </a:p>
          <a:p>
            <a:r>
              <a:rPr lang="en-US" dirty="0"/>
              <a:t>So the intersection set falls to 16% of farmers.</a:t>
            </a:r>
          </a:p>
          <a:p>
            <a:endParaRPr lang="en-US" dirty="0"/>
          </a:p>
          <a:p>
            <a:r>
              <a:rPr lang="en-US" dirty="0"/>
              <a:t>When we sequentially add in the other recommendations, the % of adopters falls quickly – so that when all 6 recommendations are considered, there were no </a:t>
            </a:r>
            <a:r>
              <a:rPr lang="en-US" dirty="0" err="1"/>
              <a:t>hhs</a:t>
            </a:r>
            <a:r>
              <a:rPr lang="en-US" dirty="0"/>
              <a:t> in the sample who could be said to have followed the 1M5R package. </a:t>
            </a:r>
          </a:p>
        </p:txBody>
      </p:sp>
      <p:sp>
        <p:nvSpPr>
          <p:cNvPr id="4" name="Slide Number Placeholder 3"/>
          <p:cNvSpPr>
            <a:spLocks noGrp="1"/>
          </p:cNvSpPr>
          <p:nvPr>
            <p:ph type="sldNum" sz="quarter" idx="5"/>
          </p:nvPr>
        </p:nvSpPr>
        <p:spPr/>
        <p:txBody>
          <a:bodyPr/>
          <a:lstStyle/>
          <a:p>
            <a:fld id="{A9E44FA7-1A91-4519-9B7D-457855322F72}" type="slidenum">
              <a:rPr lang="en-US" smtClean="0"/>
              <a:t>44</a:t>
            </a:fld>
            <a:endParaRPr lang="en-US"/>
          </a:p>
        </p:txBody>
      </p:sp>
    </p:spTree>
    <p:extLst>
      <p:ext uri="{BB962C8B-B14F-4D97-AF65-F5344CB8AC3E}">
        <p14:creationId xmlns:p14="http://schemas.microsoft.com/office/powerpoint/2010/main" val="2339154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t>Quantitative researchers commonly believe that qualitative adds texture/colour/rich narrative. But our research question and context led us to a truly mixed methods approach to measure adoption – a) to develop quant survey questions that could reliably capture what farmers do and b) to try and assess whether their actions could be attributed to the innovation.</a:t>
            </a:r>
            <a:br>
              <a:rPr lang="en-GB" sz="1200" dirty="0"/>
            </a:br>
            <a:br>
              <a:rPr lang="en-GB" sz="1200" dirty="0"/>
            </a:br>
            <a:r>
              <a:rPr lang="en-GB" sz="1200" dirty="0"/>
              <a:t>In the process we learned several lessons – </a:t>
            </a:r>
          </a:p>
          <a:p>
            <a:pPr marL="228600" indent="-228600">
              <a:buAutoNum type="alphaLcParenR"/>
            </a:pPr>
            <a:r>
              <a:rPr lang="en-GB" sz="1200" dirty="0"/>
              <a:t>Before the qual work, we may have worried that it was too complicated to ask farmers about their practices, or that they did not have the numeracy skills to report seed rates, fertiliser formulae, etc. But farmers were in fact quite sophisticated, and the qual work clarified what questions we could ask, and in what domains, we could attempt attribution. </a:t>
            </a:r>
          </a:p>
          <a:p>
            <a:pPr marL="228600" indent="-228600">
              <a:buAutoNum type="alphaLcParenR"/>
            </a:pPr>
            <a:r>
              <a:rPr lang="en-GB" sz="1200" dirty="0"/>
              <a:t>At the same time, we learned that every domain is different. To frame the questions, we had to grapple with the principles behind the recommendations, and how they fit into the realities of rice cultivation. Certain recommendations were straightforward to follow, and therefore straightforward to ask about. But other recommendations were contingent on the state of the world – e.g. to apply pesticide for prevention and not treatment – would have required us not just to examine what farmers had done, but also what they </a:t>
            </a:r>
            <a:r>
              <a:rPr lang="en-GB" sz="1200" i="1" dirty="0"/>
              <a:t>would have done</a:t>
            </a:r>
            <a:r>
              <a:rPr lang="en-GB" sz="1200" dirty="0"/>
              <a:t> if the state of the world had been different. It was not feasible to ask about such counterfactuals in a large scale survey. </a:t>
            </a:r>
            <a:endParaRPr lang="en-GB" dirty="0"/>
          </a:p>
        </p:txBody>
      </p:sp>
      <p:sp>
        <p:nvSpPr>
          <p:cNvPr id="4" name="Slide Number Placeholder 3"/>
          <p:cNvSpPr>
            <a:spLocks noGrp="1"/>
          </p:cNvSpPr>
          <p:nvPr>
            <p:ph type="sldNum" sz="quarter" idx="5"/>
          </p:nvPr>
        </p:nvSpPr>
        <p:spPr/>
        <p:txBody>
          <a:bodyPr/>
          <a:lstStyle/>
          <a:p>
            <a:fld id="{A9E44FA7-1A91-4519-9B7D-457855322F72}" type="slidenum">
              <a:rPr lang="en-US" smtClean="0"/>
              <a:t>45</a:t>
            </a:fld>
            <a:endParaRPr lang="en-US"/>
          </a:p>
        </p:txBody>
      </p:sp>
    </p:spTree>
    <p:extLst>
      <p:ext uri="{BB962C8B-B14F-4D97-AF65-F5344CB8AC3E}">
        <p14:creationId xmlns:p14="http://schemas.microsoft.com/office/powerpoint/2010/main" val="2204385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Sujata</a:t>
            </a:r>
          </a:p>
          <a:p>
            <a:pPr marL="228600" indent="-228600">
              <a:buAutoNum type="arabicParenR"/>
            </a:pPr>
            <a:endParaRPr lang="en-GB" dirty="0"/>
          </a:p>
          <a:p>
            <a:pPr marL="228600" indent="-228600">
              <a:buAutoNum type="arabicParenR"/>
            </a:pPr>
            <a:r>
              <a:rPr lang="en-GB" dirty="0"/>
              <a:t>To see how complex the package is</a:t>
            </a:r>
          </a:p>
          <a:p>
            <a:pPr marL="228600" indent="-228600">
              <a:buAutoNum type="arabicParenR"/>
            </a:pPr>
            <a:r>
              <a:rPr lang="en-GB" dirty="0"/>
              <a:t>Also strict &amp; lenient</a:t>
            </a:r>
          </a:p>
          <a:p>
            <a:pPr marL="228600" indent="-228600">
              <a:buAutoNum type="arabicParenR"/>
            </a:pPr>
            <a:r>
              <a:rPr lang="en-GB" dirty="0"/>
              <a:t>Some requirements are quite technical – dry-down.</a:t>
            </a:r>
          </a:p>
          <a:p>
            <a:pPr marL="228600" indent="-228600">
              <a:buAutoNum type="arabicParenR"/>
            </a:pPr>
            <a:r>
              <a:rPr lang="en-GB" dirty="0"/>
              <a:t>But we will walk you through each </a:t>
            </a:r>
            <a:r>
              <a:rPr lang="en-GB" dirty="0" err="1"/>
              <a:t>reco</a:t>
            </a:r>
            <a:r>
              <a:rPr lang="en-GB" dirty="0"/>
              <a:t> one by one and discuss the issues.</a:t>
            </a:r>
          </a:p>
        </p:txBody>
      </p:sp>
      <p:sp>
        <p:nvSpPr>
          <p:cNvPr id="4" name="Slide Number Placeholder 3"/>
          <p:cNvSpPr>
            <a:spLocks noGrp="1"/>
          </p:cNvSpPr>
          <p:nvPr>
            <p:ph type="sldNum" sz="quarter" idx="5"/>
          </p:nvPr>
        </p:nvSpPr>
        <p:spPr/>
        <p:txBody>
          <a:bodyPr/>
          <a:lstStyle/>
          <a:p>
            <a:fld id="{A9E44FA7-1A91-4519-9B7D-457855322F72}" type="slidenum">
              <a:rPr lang="en-US" smtClean="0"/>
              <a:t>5</a:t>
            </a:fld>
            <a:endParaRPr lang="en-US"/>
          </a:p>
        </p:txBody>
      </p:sp>
    </p:spTree>
    <p:extLst>
      <p:ext uri="{BB962C8B-B14F-4D97-AF65-F5344CB8AC3E}">
        <p14:creationId xmlns:p14="http://schemas.microsoft.com/office/powerpoint/2010/main" val="1750534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A6F45-BCDC-417D-63E8-EBC63332D8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C4614A-E5E0-CAC8-8488-C610CE8EA1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74B4E6-D1C6-44E7-9218-F0577B4B5BE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Monica</a:t>
            </a:r>
          </a:p>
          <a:p>
            <a:pPr>
              <a:defRPr/>
            </a:pPr>
            <a:r>
              <a:rPr lang="en-GB" dirty="0"/>
              <a:t>I'll talk about the approach we took in 2022, the challenges we tried to tackle, and then how we did it differently in 2023. This contrast between the questions in 2022 and how we redesigned questions in 2023 will run throughout the presentation. We will also show, where possible, a contrast between survey results from 2022 and 2023.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tried two ways of asking about 1M5R in 2022: </a:t>
            </a:r>
            <a:endParaRPr lang="en-GB" sz="1200" kern="1200" dirty="0">
              <a:solidFill>
                <a:schemeClr val="tx1"/>
              </a:solidFill>
              <a:effectLst/>
              <a:latin typeface="+mn-lt"/>
            </a:endParaRPr>
          </a:p>
          <a:p>
            <a:pPr marL="228600" indent="-228600">
              <a:buFontTx/>
              <a:buAutoNum type="alphaLcParenBoth"/>
              <a:defRPr/>
            </a:pPr>
            <a:r>
              <a:rPr lang="en-GB" dirty="0"/>
              <a:t>Binary questions, which had challenges</a:t>
            </a:r>
            <a:endParaRPr lang="en-GB" sz="1200" kern="1200" dirty="0">
              <a:solidFill>
                <a:schemeClr val="tx1"/>
              </a:solidFill>
              <a:effectLst/>
              <a:latin typeface="+mn-lt"/>
            </a:endParaRPr>
          </a:p>
          <a:p>
            <a:pPr marL="228600" indent="-228600">
              <a:buFontTx/>
              <a:buAutoNum type="alphaLcParenBoth"/>
              <a:defRPr/>
            </a:pPr>
            <a:r>
              <a:rPr lang="en-GB" dirty="0"/>
              <a:t>Domain-specific questions, which also had challenges</a:t>
            </a:r>
            <a:endParaRPr lang="en-GB" sz="1200" kern="1200" dirty="0">
              <a:solidFill>
                <a:schemeClr val="tx1"/>
              </a:solidFill>
              <a:effectLst/>
              <a:latin typeface="+mn-lt"/>
            </a:endParaRPr>
          </a:p>
          <a:p>
            <a:pPr>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But we also understood that these questions were subject to the problem of social desirability bias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Also these binary questions did not allow for conditional/partial affirmatives, so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 we also asked domain-specific questions. We did our best to design questions based on contextual knowledge within the field team. </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And: to fully capture farmer practices we had to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(1) Account for different terminology in the field, 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(2) Design questions to elicit from farmers the most accurate responses about their </a:t>
            </a:r>
            <a:r>
              <a:rPr lang="en-GB" sz="1200" kern="1200" dirty="0" err="1">
                <a:solidFill>
                  <a:schemeClr val="tx1"/>
                </a:solidFill>
                <a:effectLst/>
                <a:latin typeface="+mn-lt"/>
                <a:ea typeface="+mn-ea"/>
                <a:cs typeface="+mn-cs"/>
              </a:rPr>
              <a:t>behaviors</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And also, we needed to ask questions that would allow attribution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Therefore, the following year, we developed a mixed-methods approach....</a:t>
            </a:r>
          </a:p>
          <a:p>
            <a:endParaRPr lang="en-GB" dirty="0"/>
          </a:p>
        </p:txBody>
      </p:sp>
      <p:sp>
        <p:nvSpPr>
          <p:cNvPr id="4" name="Slide Number Placeholder 3">
            <a:extLst>
              <a:ext uri="{FF2B5EF4-FFF2-40B4-BE49-F238E27FC236}">
                <a16:creationId xmlns:a16="http://schemas.microsoft.com/office/drawing/2014/main" id="{CE5F4062-1FBA-0F70-9461-E97BC5AA99EB}"/>
              </a:ext>
            </a:extLst>
          </p:cNvPr>
          <p:cNvSpPr>
            <a:spLocks noGrp="1"/>
          </p:cNvSpPr>
          <p:nvPr>
            <p:ph type="sldNum" sz="quarter" idx="5"/>
          </p:nvPr>
        </p:nvSpPr>
        <p:spPr/>
        <p:txBody>
          <a:bodyPr/>
          <a:lstStyle/>
          <a:p>
            <a:fld id="{A9E44FA7-1A91-4519-9B7D-457855322F72}" type="slidenum">
              <a:rPr lang="en-US" smtClean="0"/>
              <a:t>6</a:t>
            </a:fld>
            <a:endParaRPr lang="en-US"/>
          </a:p>
        </p:txBody>
      </p:sp>
    </p:spTree>
    <p:extLst>
      <p:ext uri="{BB962C8B-B14F-4D97-AF65-F5344CB8AC3E}">
        <p14:creationId xmlns:p14="http://schemas.microsoft.com/office/powerpoint/2010/main" val="343526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Monica</a:t>
            </a:r>
          </a:p>
          <a:p>
            <a:pPr marL="342900" indent="-342900">
              <a:buAutoNum type="arabicPeriod"/>
              <a:defRPr/>
            </a:pPr>
            <a:r>
              <a:rPr lang="en-GB" dirty="0"/>
              <a:t>Qual interviews: 1 province (Dong Thap)</a:t>
            </a:r>
          </a:p>
          <a:p>
            <a:pPr marL="342900" indent="-342900">
              <a:buAutoNum type="arabicPeriod"/>
              <a:defRPr/>
            </a:pPr>
            <a:r>
              <a:rPr lang="en-GB" dirty="0"/>
              <a:t>Qual piloting: 4 provinces </a:t>
            </a:r>
          </a:p>
          <a:p>
            <a:pPr marL="342900" indent="-342900">
              <a:buAutoNum type="arabicPeriod"/>
              <a:defRPr/>
            </a:pPr>
            <a:r>
              <a:rPr lang="en-GB" dirty="0"/>
              <a:t>Field testing: 6 provinces</a:t>
            </a:r>
          </a:p>
          <a:p>
            <a:pPr marL="342900" indent="-342900">
              <a:buAutoNum type="arabicPeriod"/>
              <a:defRPr/>
            </a:pPr>
            <a:endParaRPr lang="en-GB" dirty="0"/>
          </a:p>
        </p:txBody>
      </p:sp>
      <p:sp>
        <p:nvSpPr>
          <p:cNvPr id="4" name="Slide Number Placeholder 3"/>
          <p:cNvSpPr>
            <a:spLocks noGrp="1"/>
          </p:cNvSpPr>
          <p:nvPr>
            <p:ph type="sldNum" sz="quarter" idx="5"/>
          </p:nvPr>
        </p:nvSpPr>
        <p:spPr/>
        <p:txBody>
          <a:bodyPr/>
          <a:lstStyle/>
          <a:p>
            <a:fld id="{A9E44FA7-1A91-4519-9B7D-457855322F72}" type="slidenum">
              <a:rPr lang="en-US" smtClean="0"/>
              <a:t>7</a:t>
            </a:fld>
            <a:endParaRPr lang="en-US"/>
          </a:p>
        </p:txBody>
      </p:sp>
    </p:spTree>
    <p:extLst>
      <p:ext uri="{BB962C8B-B14F-4D97-AF65-F5344CB8AC3E}">
        <p14:creationId xmlns:p14="http://schemas.microsoft.com/office/powerpoint/2010/main" val="4169815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3BCE2-085A-19E2-F458-E569BAF7E0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D7D5ED-0CE9-BA98-6C6A-043BAB935A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B1E0C0-D16C-5376-CAC7-9D051317BDC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Monica</a:t>
            </a:r>
          </a:p>
          <a:p>
            <a:endParaRPr lang="en-GB" dirty="0"/>
          </a:p>
        </p:txBody>
      </p:sp>
      <p:sp>
        <p:nvSpPr>
          <p:cNvPr id="4" name="Slide Number Placeholder 3">
            <a:extLst>
              <a:ext uri="{FF2B5EF4-FFF2-40B4-BE49-F238E27FC236}">
                <a16:creationId xmlns:a16="http://schemas.microsoft.com/office/drawing/2014/main" id="{D0F2A4DB-D6D9-1F54-D0AA-8DEF0FD4ADB6}"/>
              </a:ext>
            </a:extLst>
          </p:cNvPr>
          <p:cNvSpPr>
            <a:spLocks noGrp="1"/>
          </p:cNvSpPr>
          <p:nvPr>
            <p:ph type="sldNum" sz="quarter" idx="5"/>
          </p:nvPr>
        </p:nvSpPr>
        <p:spPr/>
        <p:txBody>
          <a:bodyPr/>
          <a:lstStyle/>
          <a:p>
            <a:fld id="{A9E44FA7-1A91-4519-9B7D-457855322F72}" type="slidenum">
              <a:rPr lang="en-US" smtClean="0"/>
              <a:t>8</a:t>
            </a:fld>
            <a:endParaRPr lang="en-US"/>
          </a:p>
        </p:txBody>
      </p:sp>
    </p:spTree>
    <p:extLst>
      <p:ext uri="{BB962C8B-B14F-4D97-AF65-F5344CB8AC3E}">
        <p14:creationId xmlns:p14="http://schemas.microsoft.com/office/powerpoint/2010/main" val="2349786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Monica</a:t>
            </a:r>
          </a:p>
          <a:p>
            <a:pPr marL="342900" indent="-342900">
              <a:buAutoNum type="arabicPeriod"/>
              <a:defRPr/>
            </a:pPr>
            <a:r>
              <a:rPr lang="en-GB" dirty="0"/>
              <a:t>The qualitative work gave us insights that allowed us to step back and think through each of the domains</a:t>
            </a:r>
            <a:endParaRPr lang="en-GB" sz="1200" kern="1200" dirty="0">
              <a:solidFill>
                <a:schemeClr val="tx1"/>
              </a:solidFill>
              <a:effectLst/>
              <a:latin typeface="+mn-lt"/>
            </a:endParaRPr>
          </a:p>
          <a:p>
            <a:pPr marL="342900" indent="-342900">
              <a:buFontTx/>
              <a:buAutoNum type="arabicPeriod"/>
              <a:defRPr/>
            </a:pPr>
            <a:r>
              <a:rPr lang="en-GB" dirty="0"/>
              <a:t>We learned that not all domains were the same in terms of what needs to be measured, what is easy to measure, what is challenging to measure, why it is challenging. </a:t>
            </a:r>
          </a:p>
          <a:p>
            <a:pPr marL="342900" indent="-342900">
              <a:buAutoNum type="arabicPeriod"/>
              <a:defRPr/>
            </a:pPr>
            <a:r>
              <a:rPr lang="en-GB" dirty="0"/>
              <a:t>We then clubbed different domains under these three themes</a:t>
            </a:r>
          </a:p>
          <a:p>
            <a:pPr marL="342900" indent="-342900">
              <a:buAutoNum type="arabicPeriod"/>
              <a:defRPr/>
            </a:pPr>
            <a:r>
              <a:rPr lang="en-GB" dirty="0"/>
              <a:t>The findings are structured around these 3 themes.</a:t>
            </a:r>
          </a:p>
          <a:p>
            <a:pPr>
              <a:defRPr/>
            </a:pPr>
            <a:endParaRPr lang="en-GB" dirty="0"/>
          </a:p>
          <a:p>
            <a:pPr>
              <a:defRPr/>
            </a:pPr>
            <a:endParaRPr lang="en-GB" dirty="0"/>
          </a:p>
        </p:txBody>
      </p:sp>
      <p:sp>
        <p:nvSpPr>
          <p:cNvPr id="4" name="Slide Number Placeholder 3"/>
          <p:cNvSpPr>
            <a:spLocks noGrp="1"/>
          </p:cNvSpPr>
          <p:nvPr>
            <p:ph type="sldNum" sz="quarter" idx="5"/>
          </p:nvPr>
        </p:nvSpPr>
        <p:spPr/>
        <p:txBody>
          <a:bodyPr/>
          <a:lstStyle/>
          <a:p>
            <a:fld id="{A9E44FA7-1A91-4519-9B7D-457855322F72}" type="slidenum">
              <a:rPr lang="en-US" smtClean="0"/>
              <a:t>9</a:t>
            </a:fld>
            <a:endParaRPr lang="en-US"/>
          </a:p>
        </p:txBody>
      </p:sp>
    </p:spTree>
    <p:extLst>
      <p:ext uri="{BB962C8B-B14F-4D97-AF65-F5344CB8AC3E}">
        <p14:creationId xmlns:p14="http://schemas.microsoft.com/office/powerpoint/2010/main" val="2524241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C8A3E-81D4-290A-A5B2-BA0F4A34F8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22F322-ED9E-2CDA-8100-CC962A2C76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570F4C-93FD-4FA2-5AEA-A87139EAED21}"/>
              </a:ext>
            </a:extLst>
          </p:cNvPr>
          <p:cNvSpPr>
            <a:spLocks noGrp="1"/>
          </p:cNvSpPr>
          <p:nvPr>
            <p:ph type="dt" sz="half" idx="10"/>
          </p:nvPr>
        </p:nvSpPr>
        <p:spPr/>
        <p:txBody>
          <a:bodyPr/>
          <a:lstStyle/>
          <a:p>
            <a:fld id="{5668B4C9-C56B-4307-99C0-C012C8675B52}" type="datetimeFigureOut">
              <a:rPr lang="en-US" smtClean="0"/>
              <a:t>4/14/2026</a:t>
            </a:fld>
            <a:endParaRPr lang="en-US"/>
          </a:p>
        </p:txBody>
      </p:sp>
      <p:sp>
        <p:nvSpPr>
          <p:cNvPr id="5" name="Footer Placeholder 4">
            <a:extLst>
              <a:ext uri="{FF2B5EF4-FFF2-40B4-BE49-F238E27FC236}">
                <a16:creationId xmlns:a16="http://schemas.microsoft.com/office/drawing/2014/main" id="{BB24C9A5-5E85-701B-156B-644C2A643F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438BCC-5F14-0410-77BD-A8189C6570C4}"/>
              </a:ext>
            </a:extLst>
          </p:cNvPr>
          <p:cNvSpPr>
            <a:spLocks noGrp="1"/>
          </p:cNvSpPr>
          <p:nvPr>
            <p:ph type="sldNum" sz="quarter" idx="12"/>
          </p:nvPr>
        </p:nvSpPr>
        <p:spPr/>
        <p:txBody>
          <a:bodyPr/>
          <a:lstStyle/>
          <a:p>
            <a:fld id="{0BB92CE6-E1AF-474B-A042-D6C1A1F854F3}" type="slidenum">
              <a:rPr lang="en-US" smtClean="0"/>
              <a:t>‹#›</a:t>
            </a:fld>
            <a:endParaRPr lang="en-US"/>
          </a:p>
        </p:txBody>
      </p:sp>
    </p:spTree>
    <p:extLst>
      <p:ext uri="{BB962C8B-B14F-4D97-AF65-F5344CB8AC3E}">
        <p14:creationId xmlns:p14="http://schemas.microsoft.com/office/powerpoint/2010/main" val="1226725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CC15-96FD-798D-137C-24336EB04E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51DC47-7D5D-9BC6-0F83-E96462F303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FBAF92-7D3F-29C8-B62D-3904DAED75E4}"/>
              </a:ext>
            </a:extLst>
          </p:cNvPr>
          <p:cNvSpPr>
            <a:spLocks noGrp="1"/>
          </p:cNvSpPr>
          <p:nvPr>
            <p:ph type="dt" sz="half" idx="10"/>
          </p:nvPr>
        </p:nvSpPr>
        <p:spPr/>
        <p:txBody>
          <a:bodyPr/>
          <a:lstStyle/>
          <a:p>
            <a:fld id="{5668B4C9-C56B-4307-99C0-C012C8675B52}" type="datetimeFigureOut">
              <a:rPr lang="en-US" smtClean="0"/>
              <a:t>4/14/2026</a:t>
            </a:fld>
            <a:endParaRPr lang="en-US"/>
          </a:p>
        </p:txBody>
      </p:sp>
      <p:sp>
        <p:nvSpPr>
          <p:cNvPr id="5" name="Footer Placeholder 4">
            <a:extLst>
              <a:ext uri="{FF2B5EF4-FFF2-40B4-BE49-F238E27FC236}">
                <a16:creationId xmlns:a16="http://schemas.microsoft.com/office/drawing/2014/main" id="{14432518-64D8-953F-A017-0930B34DBE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AC246-C2DB-8E21-D6AA-9402666AD2C2}"/>
              </a:ext>
            </a:extLst>
          </p:cNvPr>
          <p:cNvSpPr>
            <a:spLocks noGrp="1"/>
          </p:cNvSpPr>
          <p:nvPr>
            <p:ph type="sldNum" sz="quarter" idx="12"/>
          </p:nvPr>
        </p:nvSpPr>
        <p:spPr/>
        <p:txBody>
          <a:bodyPr/>
          <a:lstStyle/>
          <a:p>
            <a:fld id="{0BB92CE6-E1AF-474B-A042-D6C1A1F854F3}" type="slidenum">
              <a:rPr lang="en-US" smtClean="0"/>
              <a:t>‹#›</a:t>
            </a:fld>
            <a:endParaRPr lang="en-US"/>
          </a:p>
        </p:txBody>
      </p:sp>
    </p:spTree>
    <p:extLst>
      <p:ext uri="{BB962C8B-B14F-4D97-AF65-F5344CB8AC3E}">
        <p14:creationId xmlns:p14="http://schemas.microsoft.com/office/powerpoint/2010/main" val="4188464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6D5112-2DB5-21CF-5969-7F81283BA0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086A6D-310E-CB3A-E592-7E18A7EF27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C6186-2435-8F90-4B80-F6C2881D5BAE}"/>
              </a:ext>
            </a:extLst>
          </p:cNvPr>
          <p:cNvSpPr>
            <a:spLocks noGrp="1"/>
          </p:cNvSpPr>
          <p:nvPr>
            <p:ph type="dt" sz="half" idx="10"/>
          </p:nvPr>
        </p:nvSpPr>
        <p:spPr/>
        <p:txBody>
          <a:bodyPr/>
          <a:lstStyle/>
          <a:p>
            <a:fld id="{5668B4C9-C56B-4307-99C0-C012C8675B52}" type="datetimeFigureOut">
              <a:rPr lang="en-US" smtClean="0"/>
              <a:t>4/14/2026</a:t>
            </a:fld>
            <a:endParaRPr lang="en-US"/>
          </a:p>
        </p:txBody>
      </p:sp>
      <p:sp>
        <p:nvSpPr>
          <p:cNvPr id="5" name="Footer Placeholder 4">
            <a:extLst>
              <a:ext uri="{FF2B5EF4-FFF2-40B4-BE49-F238E27FC236}">
                <a16:creationId xmlns:a16="http://schemas.microsoft.com/office/drawing/2014/main" id="{34BF9248-76F7-85EF-EA38-EF49F8F06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A8EADA-4D3E-896C-6EE5-3651B3211EEB}"/>
              </a:ext>
            </a:extLst>
          </p:cNvPr>
          <p:cNvSpPr>
            <a:spLocks noGrp="1"/>
          </p:cNvSpPr>
          <p:nvPr>
            <p:ph type="sldNum" sz="quarter" idx="12"/>
          </p:nvPr>
        </p:nvSpPr>
        <p:spPr/>
        <p:txBody>
          <a:bodyPr/>
          <a:lstStyle/>
          <a:p>
            <a:fld id="{0BB92CE6-E1AF-474B-A042-D6C1A1F854F3}" type="slidenum">
              <a:rPr lang="en-US" smtClean="0"/>
              <a:t>‹#›</a:t>
            </a:fld>
            <a:endParaRPr lang="en-US"/>
          </a:p>
        </p:txBody>
      </p:sp>
    </p:spTree>
    <p:extLst>
      <p:ext uri="{BB962C8B-B14F-4D97-AF65-F5344CB8AC3E}">
        <p14:creationId xmlns:p14="http://schemas.microsoft.com/office/powerpoint/2010/main" val="3074838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6213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11DAB-16B4-6BED-B3FE-3BCB8CC18E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982C89-EDB1-CD6C-6D2F-C7B8889150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94A6A-F73E-C8B7-D008-1ECAE6D21805}"/>
              </a:ext>
            </a:extLst>
          </p:cNvPr>
          <p:cNvSpPr>
            <a:spLocks noGrp="1"/>
          </p:cNvSpPr>
          <p:nvPr>
            <p:ph type="dt" sz="half" idx="10"/>
          </p:nvPr>
        </p:nvSpPr>
        <p:spPr/>
        <p:txBody>
          <a:bodyPr/>
          <a:lstStyle/>
          <a:p>
            <a:fld id="{5668B4C9-C56B-4307-99C0-C012C8675B52}" type="datetimeFigureOut">
              <a:rPr lang="en-US" smtClean="0"/>
              <a:t>4/14/2026</a:t>
            </a:fld>
            <a:endParaRPr lang="en-US"/>
          </a:p>
        </p:txBody>
      </p:sp>
      <p:sp>
        <p:nvSpPr>
          <p:cNvPr id="5" name="Footer Placeholder 4">
            <a:extLst>
              <a:ext uri="{FF2B5EF4-FFF2-40B4-BE49-F238E27FC236}">
                <a16:creationId xmlns:a16="http://schemas.microsoft.com/office/drawing/2014/main" id="{C8086739-2A74-6BB9-E89E-11EA74B3E6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CDB670-9F67-3E2B-F08A-26E2C3C038D9}"/>
              </a:ext>
            </a:extLst>
          </p:cNvPr>
          <p:cNvSpPr>
            <a:spLocks noGrp="1"/>
          </p:cNvSpPr>
          <p:nvPr>
            <p:ph type="sldNum" sz="quarter" idx="12"/>
          </p:nvPr>
        </p:nvSpPr>
        <p:spPr/>
        <p:txBody>
          <a:bodyPr/>
          <a:lstStyle/>
          <a:p>
            <a:fld id="{0BB92CE6-E1AF-474B-A042-D6C1A1F854F3}" type="slidenum">
              <a:rPr lang="en-US" smtClean="0"/>
              <a:t>‹#›</a:t>
            </a:fld>
            <a:endParaRPr lang="en-US"/>
          </a:p>
        </p:txBody>
      </p:sp>
    </p:spTree>
    <p:extLst>
      <p:ext uri="{BB962C8B-B14F-4D97-AF65-F5344CB8AC3E}">
        <p14:creationId xmlns:p14="http://schemas.microsoft.com/office/powerpoint/2010/main" val="3988758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48A24-313D-F0E1-4E56-978679B515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2B8753-2ED1-F610-68E8-812FF28FB29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A73667-EC23-8250-9178-4E21CBE0664C}"/>
              </a:ext>
            </a:extLst>
          </p:cNvPr>
          <p:cNvSpPr>
            <a:spLocks noGrp="1"/>
          </p:cNvSpPr>
          <p:nvPr>
            <p:ph type="dt" sz="half" idx="10"/>
          </p:nvPr>
        </p:nvSpPr>
        <p:spPr/>
        <p:txBody>
          <a:bodyPr/>
          <a:lstStyle/>
          <a:p>
            <a:fld id="{5668B4C9-C56B-4307-99C0-C012C8675B52}" type="datetimeFigureOut">
              <a:rPr lang="en-US" smtClean="0"/>
              <a:t>4/14/2026</a:t>
            </a:fld>
            <a:endParaRPr lang="en-US"/>
          </a:p>
        </p:txBody>
      </p:sp>
      <p:sp>
        <p:nvSpPr>
          <p:cNvPr id="5" name="Footer Placeholder 4">
            <a:extLst>
              <a:ext uri="{FF2B5EF4-FFF2-40B4-BE49-F238E27FC236}">
                <a16:creationId xmlns:a16="http://schemas.microsoft.com/office/drawing/2014/main" id="{0EA8B50F-3C2D-CF2A-5DD6-6E83783DB2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F6F2E-19CB-6121-9AE4-3D0897FB2CC1}"/>
              </a:ext>
            </a:extLst>
          </p:cNvPr>
          <p:cNvSpPr>
            <a:spLocks noGrp="1"/>
          </p:cNvSpPr>
          <p:nvPr>
            <p:ph type="sldNum" sz="quarter" idx="12"/>
          </p:nvPr>
        </p:nvSpPr>
        <p:spPr/>
        <p:txBody>
          <a:bodyPr/>
          <a:lstStyle/>
          <a:p>
            <a:fld id="{0BB92CE6-E1AF-474B-A042-D6C1A1F854F3}" type="slidenum">
              <a:rPr lang="en-US" smtClean="0"/>
              <a:t>‹#›</a:t>
            </a:fld>
            <a:endParaRPr lang="en-US"/>
          </a:p>
        </p:txBody>
      </p:sp>
    </p:spTree>
    <p:extLst>
      <p:ext uri="{BB962C8B-B14F-4D97-AF65-F5344CB8AC3E}">
        <p14:creationId xmlns:p14="http://schemas.microsoft.com/office/powerpoint/2010/main" val="1946069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26B57-12D8-5D89-A9FC-7EB89AC337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B4076F-839A-0EAB-0D16-748D160BC9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A3F5CA-9531-B991-759E-69786644FE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F00B70-38F6-13FD-C30F-249B3A1E803E}"/>
              </a:ext>
            </a:extLst>
          </p:cNvPr>
          <p:cNvSpPr>
            <a:spLocks noGrp="1"/>
          </p:cNvSpPr>
          <p:nvPr>
            <p:ph type="dt" sz="half" idx="10"/>
          </p:nvPr>
        </p:nvSpPr>
        <p:spPr/>
        <p:txBody>
          <a:bodyPr/>
          <a:lstStyle/>
          <a:p>
            <a:fld id="{5668B4C9-C56B-4307-99C0-C012C8675B52}" type="datetimeFigureOut">
              <a:rPr lang="en-US" smtClean="0"/>
              <a:t>4/14/2026</a:t>
            </a:fld>
            <a:endParaRPr lang="en-US"/>
          </a:p>
        </p:txBody>
      </p:sp>
      <p:sp>
        <p:nvSpPr>
          <p:cNvPr id="6" name="Footer Placeholder 5">
            <a:extLst>
              <a:ext uri="{FF2B5EF4-FFF2-40B4-BE49-F238E27FC236}">
                <a16:creationId xmlns:a16="http://schemas.microsoft.com/office/drawing/2014/main" id="{68B42D03-82A7-61E3-0987-787A5ED14D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085387-DCE4-3C4B-24B8-B0283AB3128A}"/>
              </a:ext>
            </a:extLst>
          </p:cNvPr>
          <p:cNvSpPr>
            <a:spLocks noGrp="1"/>
          </p:cNvSpPr>
          <p:nvPr>
            <p:ph type="sldNum" sz="quarter" idx="12"/>
          </p:nvPr>
        </p:nvSpPr>
        <p:spPr/>
        <p:txBody>
          <a:bodyPr/>
          <a:lstStyle/>
          <a:p>
            <a:fld id="{0BB92CE6-E1AF-474B-A042-D6C1A1F854F3}" type="slidenum">
              <a:rPr lang="en-US" smtClean="0"/>
              <a:t>‹#›</a:t>
            </a:fld>
            <a:endParaRPr lang="en-US"/>
          </a:p>
        </p:txBody>
      </p:sp>
    </p:spTree>
    <p:extLst>
      <p:ext uri="{BB962C8B-B14F-4D97-AF65-F5344CB8AC3E}">
        <p14:creationId xmlns:p14="http://schemas.microsoft.com/office/powerpoint/2010/main" val="3052273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A4445-8C25-A1F3-F4B8-4EA6DE72E7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702146-FF63-8465-CFCF-BD54C3AC3E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A3A463-F0D8-C0CD-CD43-F92ECAD26D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8A9438-57A2-EB98-56EE-8A822B5EBC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5AEF26-39F9-34FD-E713-DC62A9F428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7F5DBB-F74E-BE8B-C90F-8F50F44EB5B4}"/>
              </a:ext>
            </a:extLst>
          </p:cNvPr>
          <p:cNvSpPr>
            <a:spLocks noGrp="1"/>
          </p:cNvSpPr>
          <p:nvPr>
            <p:ph type="dt" sz="half" idx="10"/>
          </p:nvPr>
        </p:nvSpPr>
        <p:spPr/>
        <p:txBody>
          <a:bodyPr/>
          <a:lstStyle/>
          <a:p>
            <a:fld id="{5668B4C9-C56B-4307-99C0-C012C8675B52}" type="datetimeFigureOut">
              <a:rPr lang="en-US" smtClean="0"/>
              <a:t>4/14/2026</a:t>
            </a:fld>
            <a:endParaRPr lang="en-US"/>
          </a:p>
        </p:txBody>
      </p:sp>
      <p:sp>
        <p:nvSpPr>
          <p:cNvPr id="8" name="Footer Placeholder 7">
            <a:extLst>
              <a:ext uri="{FF2B5EF4-FFF2-40B4-BE49-F238E27FC236}">
                <a16:creationId xmlns:a16="http://schemas.microsoft.com/office/drawing/2014/main" id="{0B2F05BC-2E7F-33F1-5B21-E25F3CD8C8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D17A79-5C46-13CE-81ED-8C3BFA4A07F7}"/>
              </a:ext>
            </a:extLst>
          </p:cNvPr>
          <p:cNvSpPr>
            <a:spLocks noGrp="1"/>
          </p:cNvSpPr>
          <p:nvPr>
            <p:ph type="sldNum" sz="quarter" idx="12"/>
          </p:nvPr>
        </p:nvSpPr>
        <p:spPr/>
        <p:txBody>
          <a:bodyPr/>
          <a:lstStyle/>
          <a:p>
            <a:fld id="{0BB92CE6-E1AF-474B-A042-D6C1A1F854F3}" type="slidenum">
              <a:rPr lang="en-US" smtClean="0"/>
              <a:t>‹#›</a:t>
            </a:fld>
            <a:endParaRPr lang="en-US"/>
          </a:p>
        </p:txBody>
      </p:sp>
    </p:spTree>
    <p:extLst>
      <p:ext uri="{BB962C8B-B14F-4D97-AF65-F5344CB8AC3E}">
        <p14:creationId xmlns:p14="http://schemas.microsoft.com/office/powerpoint/2010/main" val="3982012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06D17-3D4A-06FE-019F-6A81C0F16B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F31BA3-A5B0-4B09-D11A-2A3622C4FB36}"/>
              </a:ext>
            </a:extLst>
          </p:cNvPr>
          <p:cNvSpPr>
            <a:spLocks noGrp="1"/>
          </p:cNvSpPr>
          <p:nvPr>
            <p:ph type="dt" sz="half" idx="10"/>
          </p:nvPr>
        </p:nvSpPr>
        <p:spPr/>
        <p:txBody>
          <a:bodyPr/>
          <a:lstStyle/>
          <a:p>
            <a:fld id="{5668B4C9-C56B-4307-99C0-C012C8675B52}" type="datetimeFigureOut">
              <a:rPr lang="en-US" smtClean="0"/>
              <a:t>4/14/2026</a:t>
            </a:fld>
            <a:endParaRPr lang="en-US"/>
          </a:p>
        </p:txBody>
      </p:sp>
      <p:sp>
        <p:nvSpPr>
          <p:cNvPr id="4" name="Footer Placeholder 3">
            <a:extLst>
              <a:ext uri="{FF2B5EF4-FFF2-40B4-BE49-F238E27FC236}">
                <a16:creationId xmlns:a16="http://schemas.microsoft.com/office/drawing/2014/main" id="{C52AFD91-55E8-67E0-C471-4CB5327486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378572-2B53-1DBC-A6F6-F6C8CB6F05E3}"/>
              </a:ext>
            </a:extLst>
          </p:cNvPr>
          <p:cNvSpPr>
            <a:spLocks noGrp="1"/>
          </p:cNvSpPr>
          <p:nvPr>
            <p:ph type="sldNum" sz="quarter" idx="12"/>
          </p:nvPr>
        </p:nvSpPr>
        <p:spPr/>
        <p:txBody>
          <a:bodyPr/>
          <a:lstStyle/>
          <a:p>
            <a:fld id="{0BB92CE6-E1AF-474B-A042-D6C1A1F854F3}" type="slidenum">
              <a:rPr lang="en-US" smtClean="0"/>
              <a:t>‹#›</a:t>
            </a:fld>
            <a:endParaRPr lang="en-US"/>
          </a:p>
        </p:txBody>
      </p:sp>
    </p:spTree>
    <p:extLst>
      <p:ext uri="{BB962C8B-B14F-4D97-AF65-F5344CB8AC3E}">
        <p14:creationId xmlns:p14="http://schemas.microsoft.com/office/powerpoint/2010/main" val="3804560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36016F-E983-BEE6-859B-6E5F66525FCE}"/>
              </a:ext>
            </a:extLst>
          </p:cNvPr>
          <p:cNvSpPr>
            <a:spLocks noGrp="1"/>
          </p:cNvSpPr>
          <p:nvPr>
            <p:ph type="dt" sz="half" idx="10"/>
          </p:nvPr>
        </p:nvSpPr>
        <p:spPr/>
        <p:txBody>
          <a:bodyPr/>
          <a:lstStyle/>
          <a:p>
            <a:fld id="{5668B4C9-C56B-4307-99C0-C012C8675B52}" type="datetimeFigureOut">
              <a:rPr lang="en-US" smtClean="0"/>
              <a:t>4/14/2026</a:t>
            </a:fld>
            <a:endParaRPr lang="en-US"/>
          </a:p>
        </p:txBody>
      </p:sp>
      <p:sp>
        <p:nvSpPr>
          <p:cNvPr id="3" name="Footer Placeholder 2">
            <a:extLst>
              <a:ext uri="{FF2B5EF4-FFF2-40B4-BE49-F238E27FC236}">
                <a16:creationId xmlns:a16="http://schemas.microsoft.com/office/drawing/2014/main" id="{9135F6DF-4616-507B-3C4A-03FAD698B6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159688-A64E-48FB-4A11-719E8328B8CC}"/>
              </a:ext>
            </a:extLst>
          </p:cNvPr>
          <p:cNvSpPr>
            <a:spLocks noGrp="1"/>
          </p:cNvSpPr>
          <p:nvPr>
            <p:ph type="sldNum" sz="quarter" idx="12"/>
          </p:nvPr>
        </p:nvSpPr>
        <p:spPr/>
        <p:txBody>
          <a:bodyPr/>
          <a:lstStyle/>
          <a:p>
            <a:fld id="{0BB92CE6-E1AF-474B-A042-D6C1A1F854F3}" type="slidenum">
              <a:rPr lang="en-US" smtClean="0"/>
              <a:t>‹#›</a:t>
            </a:fld>
            <a:endParaRPr lang="en-US"/>
          </a:p>
        </p:txBody>
      </p:sp>
    </p:spTree>
    <p:extLst>
      <p:ext uri="{BB962C8B-B14F-4D97-AF65-F5344CB8AC3E}">
        <p14:creationId xmlns:p14="http://schemas.microsoft.com/office/powerpoint/2010/main" val="3500581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47973-CCDF-A993-494E-FF74C3A7FC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5BCA9C-8FE1-E0A2-1F53-859157868D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84F8F2-2F4B-0C15-F854-8B0CAA8674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B993C4-39A5-C737-A51E-7ACD922929F5}"/>
              </a:ext>
            </a:extLst>
          </p:cNvPr>
          <p:cNvSpPr>
            <a:spLocks noGrp="1"/>
          </p:cNvSpPr>
          <p:nvPr>
            <p:ph type="dt" sz="half" idx="10"/>
          </p:nvPr>
        </p:nvSpPr>
        <p:spPr/>
        <p:txBody>
          <a:bodyPr/>
          <a:lstStyle/>
          <a:p>
            <a:fld id="{5668B4C9-C56B-4307-99C0-C012C8675B52}" type="datetimeFigureOut">
              <a:rPr lang="en-US" smtClean="0"/>
              <a:t>4/14/2026</a:t>
            </a:fld>
            <a:endParaRPr lang="en-US"/>
          </a:p>
        </p:txBody>
      </p:sp>
      <p:sp>
        <p:nvSpPr>
          <p:cNvPr id="6" name="Footer Placeholder 5">
            <a:extLst>
              <a:ext uri="{FF2B5EF4-FFF2-40B4-BE49-F238E27FC236}">
                <a16:creationId xmlns:a16="http://schemas.microsoft.com/office/drawing/2014/main" id="{7AA8C5FC-B94D-90DA-358A-2B8D3AF6A0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9008BB-A165-90F3-8EF3-3DECFBF23906}"/>
              </a:ext>
            </a:extLst>
          </p:cNvPr>
          <p:cNvSpPr>
            <a:spLocks noGrp="1"/>
          </p:cNvSpPr>
          <p:nvPr>
            <p:ph type="sldNum" sz="quarter" idx="12"/>
          </p:nvPr>
        </p:nvSpPr>
        <p:spPr/>
        <p:txBody>
          <a:bodyPr/>
          <a:lstStyle/>
          <a:p>
            <a:fld id="{0BB92CE6-E1AF-474B-A042-D6C1A1F854F3}" type="slidenum">
              <a:rPr lang="en-US" smtClean="0"/>
              <a:t>‹#›</a:t>
            </a:fld>
            <a:endParaRPr lang="en-US"/>
          </a:p>
        </p:txBody>
      </p:sp>
    </p:spTree>
    <p:extLst>
      <p:ext uri="{BB962C8B-B14F-4D97-AF65-F5344CB8AC3E}">
        <p14:creationId xmlns:p14="http://schemas.microsoft.com/office/powerpoint/2010/main" val="498964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A62FC-F8D3-2D26-F9AE-93CF27988E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E4BF0A-A8C8-1577-BBA2-0FE0A2F37F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7275A0-E9D1-84DA-04B7-447C058B17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613FA3-ABEA-171A-F4A4-5E53BA8B978F}"/>
              </a:ext>
            </a:extLst>
          </p:cNvPr>
          <p:cNvSpPr>
            <a:spLocks noGrp="1"/>
          </p:cNvSpPr>
          <p:nvPr>
            <p:ph type="dt" sz="half" idx="10"/>
          </p:nvPr>
        </p:nvSpPr>
        <p:spPr/>
        <p:txBody>
          <a:bodyPr/>
          <a:lstStyle/>
          <a:p>
            <a:fld id="{5668B4C9-C56B-4307-99C0-C012C8675B52}" type="datetimeFigureOut">
              <a:rPr lang="en-US" smtClean="0"/>
              <a:t>4/14/2026</a:t>
            </a:fld>
            <a:endParaRPr lang="en-US"/>
          </a:p>
        </p:txBody>
      </p:sp>
      <p:sp>
        <p:nvSpPr>
          <p:cNvPr id="6" name="Footer Placeholder 5">
            <a:extLst>
              <a:ext uri="{FF2B5EF4-FFF2-40B4-BE49-F238E27FC236}">
                <a16:creationId xmlns:a16="http://schemas.microsoft.com/office/drawing/2014/main" id="{877FA854-EB88-9C72-A952-8591A48CF7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E664C8-7531-6FD5-0F06-0C0CC648EBC9}"/>
              </a:ext>
            </a:extLst>
          </p:cNvPr>
          <p:cNvSpPr>
            <a:spLocks noGrp="1"/>
          </p:cNvSpPr>
          <p:nvPr>
            <p:ph type="sldNum" sz="quarter" idx="12"/>
          </p:nvPr>
        </p:nvSpPr>
        <p:spPr/>
        <p:txBody>
          <a:bodyPr/>
          <a:lstStyle/>
          <a:p>
            <a:fld id="{0BB92CE6-E1AF-474B-A042-D6C1A1F854F3}" type="slidenum">
              <a:rPr lang="en-US" smtClean="0"/>
              <a:t>‹#›</a:t>
            </a:fld>
            <a:endParaRPr lang="en-US"/>
          </a:p>
        </p:txBody>
      </p:sp>
    </p:spTree>
    <p:extLst>
      <p:ext uri="{BB962C8B-B14F-4D97-AF65-F5344CB8AC3E}">
        <p14:creationId xmlns:p14="http://schemas.microsoft.com/office/powerpoint/2010/main" val="3701959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77D172-D212-D3AC-FAEA-511AFDBEAE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82A96D-B548-2AEE-BF48-6F2180AAF8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C7BA79-0EE0-CE9E-B8BC-860CDE66B2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668B4C9-C56B-4307-99C0-C012C8675B52}" type="datetimeFigureOut">
              <a:rPr lang="en-US" smtClean="0"/>
              <a:t>4/14/2026</a:t>
            </a:fld>
            <a:endParaRPr lang="en-US"/>
          </a:p>
        </p:txBody>
      </p:sp>
      <p:sp>
        <p:nvSpPr>
          <p:cNvPr id="5" name="Footer Placeholder 4">
            <a:extLst>
              <a:ext uri="{FF2B5EF4-FFF2-40B4-BE49-F238E27FC236}">
                <a16:creationId xmlns:a16="http://schemas.microsoft.com/office/drawing/2014/main" id="{6C2A02F1-2E99-AD3C-600B-5350C337C0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E385B6B-0A04-D735-0784-E92210C2E1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BB92CE6-E1AF-474B-A042-D6C1A1F854F3}" type="slidenum">
              <a:rPr lang="en-US" smtClean="0"/>
              <a:t>‹#›</a:t>
            </a:fld>
            <a:endParaRPr lang="en-US"/>
          </a:p>
        </p:txBody>
      </p:sp>
    </p:spTree>
    <p:extLst>
      <p:ext uri="{BB962C8B-B14F-4D97-AF65-F5344CB8AC3E}">
        <p14:creationId xmlns:p14="http://schemas.microsoft.com/office/powerpoint/2010/main" val="10108472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field of grass&#10;&#10;Description automatically generated">
            <a:extLst>
              <a:ext uri="{FF2B5EF4-FFF2-40B4-BE49-F238E27FC236}">
                <a16:creationId xmlns:a16="http://schemas.microsoft.com/office/drawing/2014/main" id="{45D7B1BC-B64B-CB32-CE18-E32B8B137F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55"/>
            <a:ext cx="10287000" cy="6858000"/>
          </a:xfrm>
          <a:prstGeom prst="rect">
            <a:avLst/>
          </a:prstGeom>
        </p:spPr>
      </p:pic>
      <p:pic>
        <p:nvPicPr>
          <p:cNvPr id="8" name="Picture 7">
            <a:extLst>
              <a:ext uri="{FF2B5EF4-FFF2-40B4-BE49-F238E27FC236}">
                <a16:creationId xmlns:a16="http://schemas.microsoft.com/office/drawing/2014/main" id="{56683198-908A-4D2E-A4BF-4D60B1C08B9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32231" y="-4355"/>
            <a:ext cx="8259768" cy="6869998"/>
          </a:xfrm>
          <a:prstGeom prst="rect">
            <a:avLst/>
          </a:prstGeom>
        </p:spPr>
      </p:pic>
      <p:sp>
        <p:nvSpPr>
          <p:cNvPr id="6" name="TextBox 5">
            <a:extLst>
              <a:ext uri="{FF2B5EF4-FFF2-40B4-BE49-F238E27FC236}">
                <a16:creationId xmlns:a16="http://schemas.microsoft.com/office/drawing/2014/main" id="{3451AF9F-E933-46A2-BFD8-C2D30A176B36}"/>
              </a:ext>
            </a:extLst>
          </p:cNvPr>
          <p:cNvSpPr txBox="1"/>
          <p:nvPr/>
        </p:nvSpPr>
        <p:spPr>
          <a:xfrm rot="16200000">
            <a:off x="-829175" y="5656122"/>
            <a:ext cx="2033317" cy="230832"/>
          </a:xfrm>
          <a:prstGeom prst="rect">
            <a:avLst/>
          </a:prstGeom>
          <a:noFill/>
        </p:spPr>
        <p:txBody>
          <a:bodyPr wrap="square" rtlCol="0">
            <a:spAutoFit/>
          </a:bodyPr>
          <a:lstStyle/>
          <a:p>
            <a:r>
              <a:rPr lang="en-PH" sz="900">
                <a:solidFill>
                  <a:schemeClr val="bg1"/>
                </a:solidFill>
                <a:latin typeface="Calibri" panose="020F0502020204030204" pitchFamily="34" charset="0"/>
                <a:cs typeface="Calibri" panose="020F0502020204030204" pitchFamily="34" charset="0"/>
              </a:rPr>
              <a:t>Photo: G. Smith/The Alliance</a:t>
            </a:r>
            <a:endParaRPr lang="en-PH" sz="100" i="1">
              <a:solidFill>
                <a:schemeClr val="bg1"/>
              </a:solidFill>
              <a:latin typeface="Calibri" panose="020F0502020204030204" pitchFamily="34" charset="0"/>
              <a:cs typeface="Calibri" panose="020F0502020204030204" pitchFamily="34" charset="0"/>
            </a:endParaRPr>
          </a:p>
        </p:txBody>
      </p:sp>
      <p:sp>
        <p:nvSpPr>
          <p:cNvPr id="13" name="Title 1">
            <a:extLst>
              <a:ext uri="{FF2B5EF4-FFF2-40B4-BE49-F238E27FC236}">
                <a16:creationId xmlns:a16="http://schemas.microsoft.com/office/drawing/2014/main" id="{DDEA7CB4-44E8-4FDC-A11C-E66CFDAAB3C2}"/>
              </a:ext>
            </a:extLst>
          </p:cNvPr>
          <p:cNvSpPr txBox="1">
            <a:spLocks/>
          </p:cNvSpPr>
          <p:nvPr/>
        </p:nvSpPr>
        <p:spPr>
          <a:xfrm>
            <a:off x="5827197" y="2099028"/>
            <a:ext cx="5980671" cy="1679887"/>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GB" sz="3200" b="1" dirty="0">
                <a:solidFill>
                  <a:schemeClr val="bg1"/>
                </a:solidFill>
                <a:latin typeface="Calibri bold" panose="020F0702030404030204" pitchFamily="34" charset="0"/>
                <a:ea typeface="Calibri bold" panose="020F0702030404030204" pitchFamily="34" charset="0"/>
                <a:cs typeface="Calibri bold" panose="020F0702030404030204" pitchFamily="34" charset="0"/>
              </a:rPr>
              <a:t>Finding the right words</a:t>
            </a:r>
          </a:p>
          <a:p>
            <a:pPr>
              <a:lnSpc>
                <a:spcPct val="100000"/>
              </a:lnSpc>
              <a:spcBef>
                <a:spcPts val="0"/>
              </a:spcBef>
            </a:pPr>
            <a:r>
              <a:rPr lang="en-GB" sz="2400" dirty="0">
                <a:solidFill>
                  <a:schemeClr val="bg1"/>
                </a:solidFill>
                <a:latin typeface="Calibri bold" panose="020F0702030404030204" pitchFamily="34" charset="0"/>
                <a:ea typeface="Calibri bold" panose="020F0702030404030204" pitchFamily="34" charset="0"/>
                <a:cs typeface="Calibri bold" panose="020F0702030404030204" pitchFamily="34" charset="0"/>
              </a:rPr>
              <a:t>Using mixed methods to measure adoption of the “1 Must-do, 5 Reductions” rice cultivation package in Viet Nam</a:t>
            </a:r>
            <a:endParaRPr lang="en-GB" sz="2400" b="1" dirty="0">
              <a:solidFill>
                <a:schemeClr val="bg1"/>
              </a:solidFill>
              <a:latin typeface="Calibri bold" panose="020F0702030404030204" pitchFamily="34" charset="0"/>
              <a:ea typeface="Calibri bold" panose="020F0702030404030204" pitchFamily="34" charset="0"/>
              <a:cs typeface="Calibri bold" panose="020F0702030404030204" pitchFamily="34" charset="0"/>
            </a:endParaRPr>
          </a:p>
          <a:p>
            <a:pPr>
              <a:lnSpc>
                <a:spcPct val="100000"/>
              </a:lnSpc>
              <a:spcBef>
                <a:spcPts val="0"/>
              </a:spcBef>
            </a:pPr>
            <a:endParaRPr lang="en-GB" sz="2800" b="1" dirty="0">
              <a:solidFill>
                <a:schemeClr val="bg1"/>
              </a:solidFill>
              <a:latin typeface="Calibri bold" panose="020F0702030404030204" pitchFamily="34" charset="0"/>
              <a:ea typeface="Calibri bold" panose="020F0702030404030204" pitchFamily="34" charset="0"/>
              <a:cs typeface="Calibri bold" panose="020F0702030404030204" pitchFamily="34" charset="0"/>
            </a:endParaRPr>
          </a:p>
        </p:txBody>
      </p:sp>
      <p:sp>
        <p:nvSpPr>
          <p:cNvPr id="14" name="Subtitle 2">
            <a:extLst>
              <a:ext uri="{FF2B5EF4-FFF2-40B4-BE49-F238E27FC236}">
                <a16:creationId xmlns:a16="http://schemas.microsoft.com/office/drawing/2014/main" id="{CE970349-0F27-4888-9A5E-3F1280F37BBB}"/>
              </a:ext>
            </a:extLst>
          </p:cNvPr>
          <p:cNvSpPr txBox="1">
            <a:spLocks/>
          </p:cNvSpPr>
          <p:nvPr/>
        </p:nvSpPr>
        <p:spPr>
          <a:xfrm>
            <a:off x="5827197" y="4176505"/>
            <a:ext cx="6150487" cy="205989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0"/>
              </a:spcBef>
              <a:buNone/>
            </a:pPr>
            <a:r>
              <a:rPr lang="en-US" sz="1800" b="1" dirty="0">
                <a:solidFill>
                  <a:schemeClr val="bg1"/>
                </a:solidFill>
                <a:latin typeface="Calibri"/>
                <a:ea typeface="Calibri"/>
                <a:cs typeface="Calibri"/>
              </a:rPr>
              <a:t>Monica Biradavolu (</a:t>
            </a:r>
            <a:r>
              <a:rPr lang="en-US" sz="1800" b="1" dirty="0" err="1">
                <a:solidFill>
                  <a:schemeClr val="bg1"/>
                </a:solidFill>
                <a:latin typeface="Calibri"/>
                <a:ea typeface="Calibri"/>
                <a:cs typeface="Calibri"/>
              </a:rPr>
              <a:t>QualAnalytics</a:t>
            </a:r>
            <a:r>
              <a:rPr lang="en-US" sz="1800" b="1" dirty="0">
                <a:solidFill>
                  <a:schemeClr val="bg1"/>
                </a:solidFill>
                <a:latin typeface="Calibri"/>
                <a:ea typeface="Calibri"/>
                <a:cs typeface="Calibri"/>
              </a:rPr>
              <a:t> &amp; SPIA) &amp; </a:t>
            </a:r>
          </a:p>
          <a:p>
            <a:pPr marL="0" indent="0">
              <a:lnSpc>
                <a:spcPct val="100000"/>
              </a:lnSpc>
              <a:spcBef>
                <a:spcPts val="100"/>
              </a:spcBef>
              <a:buNone/>
            </a:pPr>
            <a:r>
              <a:rPr lang="en-US" sz="1800" b="1" dirty="0">
                <a:solidFill>
                  <a:schemeClr val="bg1"/>
                </a:solidFill>
                <a:latin typeface="Calibri"/>
                <a:ea typeface="Calibri"/>
                <a:cs typeface="Calibri"/>
              </a:rPr>
              <a:t>Sujata Visaria (City St. George’s, University of London &amp; SPIA)</a:t>
            </a:r>
          </a:p>
          <a:p>
            <a:pPr marL="0" indent="0">
              <a:lnSpc>
                <a:spcPct val="100000"/>
              </a:lnSpc>
              <a:spcBef>
                <a:spcPts val="100"/>
              </a:spcBef>
              <a:buNone/>
            </a:pPr>
            <a:endPar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100000"/>
              </a:lnSpc>
              <a:spcBef>
                <a:spcPts val="100"/>
              </a:spcBef>
              <a:buNone/>
            </a:pPr>
            <a:r>
              <a:rPr lang="en-US" sz="1800" dirty="0">
                <a:solidFill>
                  <a:schemeClr val="bg1"/>
                </a:solidFill>
                <a:latin typeface="Calibri"/>
                <a:ea typeface="Calibri"/>
                <a:cs typeface="Calibri"/>
              </a:rPr>
              <a:t>Joint work with Thao Bach (UC Davis), Frederic Kosmowski (SPIA), Phuong </a:t>
            </a:r>
            <a:r>
              <a:rPr lang="en-US" sz="1800" dirty="0" err="1">
                <a:solidFill>
                  <a:schemeClr val="bg1"/>
                </a:solidFill>
                <a:latin typeface="Calibri"/>
                <a:ea typeface="Calibri"/>
                <a:cs typeface="Calibri"/>
              </a:rPr>
              <a:t>Thi</a:t>
            </a:r>
            <a:r>
              <a:rPr lang="en-US" sz="1800" dirty="0">
                <a:solidFill>
                  <a:schemeClr val="bg1"/>
                </a:solidFill>
                <a:latin typeface="Calibri"/>
                <a:ea typeface="Calibri"/>
                <a:cs typeface="Calibri"/>
              </a:rPr>
              <a:t> Minh Nguyen (ILRI), James Stevenson (SPIA)</a:t>
            </a:r>
            <a:endParaRPr lang="en-PH" sz="1800" dirty="0">
              <a:solidFill>
                <a:schemeClr val="bg1"/>
              </a:solidFill>
              <a:latin typeface="Calibri"/>
              <a:ea typeface="Calibri"/>
              <a:cs typeface="Calibri"/>
            </a:endParaRPr>
          </a:p>
        </p:txBody>
      </p:sp>
      <p:sp>
        <p:nvSpPr>
          <p:cNvPr id="15" name="Subtitle 2">
            <a:extLst>
              <a:ext uri="{FF2B5EF4-FFF2-40B4-BE49-F238E27FC236}">
                <a16:creationId xmlns:a16="http://schemas.microsoft.com/office/drawing/2014/main" id="{E61C4605-5EED-423E-B05A-751FA68540CB}"/>
              </a:ext>
            </a:extLst>
          </p:cNvPr>
          <p:cNvSpPr txBox="1">
            <a:spLocks/>
          </p:cNvSpPr>
          <p:nvPr/>
        </p:nvSpPr>
        <p:spPr>
          <a:xfrm>
            <a:off x="7863840" y="6248400"/>
            <a:ext cx="4227270" cy="4572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100"/>
              </a:spcBef>
            </a:pPr>
            <a:r>
              <a:rPr lang="en-US" sz="1400" i="1" dirty="0">
                <a:solidFill>
                  <a:schemeClr val="bg1"/>
                </a:solidFill>
                <a:latin typeface="Calibri" panose="020F0502020204030204" pitchFamily="34" charset="0"/>
                <a:ea typeface="Calibri" panose="020F0502020204030204" pitchFamily="34" charset="0"/>
                <a:cs typeface="Calibri" panose="020F0502020204030204" pitchFamily="34" charset="0"/>
              </a:rPr>
              <a:t>SPIA Webinar, 15 April 2026</a:t>
            </a:r>
          </a:p>
        </p:txBody>
      </p:sp>
    </p:spTree>
    <p:extLst>
      <p:ext uri="{BB962C8B-B14F-4D97-AF65-F5344CB8AC3E}">
        <p14:creationId xmlns:p14="http://schemas.microsoft.com/office/powerpoint/2010/main" val="655040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06F659-75AC-4BAE-E47D-07081AFF87CB}"/>
              </a:ext>
            </a:extLst>
          </p:cNvPr>
          <p:cNvSpPr>
            <a:spLocks noGrp="1"/>
          </p:cNvSpPr>
          <p:nvPr>
            <p:ph type="title"/>
          </p:nvPr>
        </p:nvSpPr>
        <p:spPr/>
        <p:txBody>
          <a:bodyPr>
            <a:normAutofit/>
          </a:bodyPr>
          <a:lstStyle/>
          <a:p>
            <a:r>
              <a:rPr lang="en-US" sz="4800" b="1" dirty="0"/>
              <a:t>Measurability of Embodied Technologies (1M, 1R and 2R)</a:t>
            </a:r>
            <a:endParaRPr lang="en-GB" sz="4800" b="1" dirty="0"/>
          </a:p>
        </p:txBody>
      </p:sp>
      <p:sp>
        <p:nvSpPr>
          <p:cNvPr id="5" name="Text Placeholder 4">
            <a:extLst>
              <a:ext uri="{FF2B5EF4-FFF2-40B4-BE49-F238E27FC236}">
                <a16:creationId xmlns:a16="http://schemas.microsoft.com/office/drawing/2014/main" id="{2FFBCB97-0D26-C3C3-2F6D-9E0173C0EF03}"/>
              </a:ext>
            </a:extLst>
          </p:cNvPr>
          <p:cNvSpPr>
            <a:spLocks noGrp="1"/>
          </p:cNvSpPr>
          <p:nvPr>
            <p:ph type="body" idx="1"/>
          </p:nvPr>
        </p:nvSpPr>
        <p:spPr/>
        <p:txBody>
          <a:bodyPr/>
          <a:lstStyle/>
          <a:p>
            <a:r>
              <a:rPr lang="en-US" dirty="0"/>
              <a:t>Theme 1</a:t>
            </a:r>
          </a:p>
          <a:p>
            <a:endParaRPr lang="en-GB" dirty="0"/>
          </a:p>
        </p:txBody>
      </p:sp>
    </p:spTree>
    <p:extLst>
      <p:ext uri="{BB962C8B-B14F-4D97-AF65-F5344CB8AC3E}">
        <p14:creationId xmlns:p14="http://schemas.microsoft.com/office/powerpoint/2010/main" val="1464012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07E99-C140-B02E-3149-64203B54AC11}"/>
              </a:ext>
            </a:extLst>
          </p:cNvPr>
          <p:cNvSpPr>
            <a:spLocks noGrp="1"/>
          </p:cNvSpPr>
          <p:nvPr>
            <p:ph type="title"/>
          </p:nvPr>
        </p:nvSpPr>
        <p:spPr>
          <a:xfrm>
            <a:off x="838200" y="365125"/>
            <a:ext cx="10515600" cy="1033079"/>
          </a:xfrm>
        </p:spPr>
        <p:txBody>
          <a:bodyPr>
            <a:normAutofit/>
          </a:bodyPr>
          <a:lstStyle/>
          <a:p>
            <a:r>
              <a:rPr lang="en-US" sz="3600" b="1" dirty="0"/>
              <a:t>Theme 1: Measurability of Embodied Technologies</a:t>
            </a:r>
          </a:p>
        </p:txBody>
      </p:sp>
      <p:sp>
        <p:nvSpPr>
          <p:cNvPr id="3" name="Content Placeholder 2">
            <a:extLst>
              <a:ext uri="{FF2B5EF4-FFF2-40B4-BE49-F238E27FC236}">
                <a16:creationId xmlns:a16="http://schemas.microsoft.com/office/drawing/2014/main" id="{03C8E9D9-B8A7-A40B-31C4-84FD50DA0F78}"/>
              </a:ext>
            </a:extLst>
          </p:cNvPr>
          <p:cNvSpPr>
            <a:spLocks noGrp="1"/>
          </p:cNvSpPr>
          <p:nvPr>
            <p:ph idx="1"/>
          </p:nvPr>
        </p:nvSpPr>
        <p:spPr>
          <a:xfrm>
            <a:off x="651210" y="1362579"/>
            <a:ext cx="10523296" cy="4951700"/>
          </a:xfrm>
        </p:spPr>
        <p:txBody>
          <a:bodyPr vert="horz" lIns="91440" tIns="45720" rIns="91440" bIns="45720" rtlCol="0" anchor="t">
            <a:normAutofit/>
          </a:bodyPr>
          <a:lstStyle/>
          <a:p>
            <a:r>
              <a:rPr lang="en-US" sz="2400" b="1" dirty="0"/>
              <a:t>Embodied technologies:</a:t>
            </a:r>
            <a:r>
              <a:rPr lang="en-US" sz="2400" dirty="0"/>
              <a:t> The innovation is contained in a tangible input, e.g., improved genetics in a seed or nutrients in a fertilizer.</a:t>
            </a:r>
          </a:p>
          <a:p>
            <a:r>
              <a:rPr lang="en-US" sz="2400" b="1" dirty="0"/>
              <a:t>Easier to measure adoption:</a:t>
            </a:r>
            <a:r>
              <a:rPr lang="en-US" sz="2400" dirty="0"/>
              <a:t> The material form and physical act of purchasing, handling and applying provides a cognitive anchor for recall.</a:t>
            </a:r>
          </a:p>
          <a:p>
            <a:r>
              <a:rPr lang="en-US" sz="2400" dirty="0"/>
              <a:t>Three recommendations relate to embodied technologies, with implications for how and what to ask in a survey</a:t>
            </a:r>
          </a:p>
          <a:p>
            <a:endParaRPr lang="en-US" dirty="0"/>
          </a:p>
          <a:p>
            <a:pPr marL="0" indent="0">
              <a:buNone/>
            </a:pPr>
            <a:endParaRPr lang="en-US" dirty="0"/>
          </a:p>
        </p:txBody>
      </p:sp>
      <p:graphicFrame>
        <p:nvGraphicFramePr>
          <p:cNvPr id="4" name="Table 3">
            <a:extLst>
              <a:ext uri="{FF2B5EF4-FFF2-40B4-BE49-F238E27FC236}">
                <a16:creationId xmlns:a16="http://schemas.microsoft.com/office/drawing/2014/main" id="{C06C089F-CA39-5CB1-BA65-0C0C36A0C9E2}"/>
              </a:ext>
            </a:extLst>
          </p:cNvPr>
          <p:cNvGraphicFramePr>
            <a:graphicFrameLocks noGrp="1"/>
          </p:cNvGraphicFramePr>
          <p:nvPr>
            <p:extLst>
              <p:ext uri="{D42A27DB-BD31-4B8C-83A1-F6EECF244321}">
                <p14:modId xmlns:p14="http://schemas.microsoft.com/office/powerpoint/2010/main" val="2668182584"/>
              </p:ext>
            </p:extLst>
          </p:nvPr>
        </p:nvGraphicFramePr>
        <p:xfrm>
          <a:off x="837935" y="4007987"/>
          <a:ext cx="10370017" cy="2067842"/>
        </p:xfrm>
        <a:graphic>
          <a:graphicData uri="http://schemas.openxmlformats.org/drawingml/2006/table">
            <a:tbl>
              <a:tblPr firstRow="1" bandRow="1">
                <a:tableStyleId>{5C22544A-7EE6-4342-B048-85BDC9FD1C3A}</a:tableStyleId>
              </a:tblPr>
              <a:tblGrid>
                <a:gridCol w="4433454">
                  <a:extLst>
                    <a:ext uri="{9D8B030D-6E8A-4147-A177-3AD203B41FA5}">
                      <a16:colId xmlns:a16="http://schemas.microsoft.com/office/drawing/2014/main" val="1951100870"/>
                    </a:ext>
                  </a:extLst>
                </a:gridCol>
                <a:gridCol w="760152">
                  <a:extLst>
                    <a:ext uri="{9D8B030D-6E8A-4147-A177-3AD203B41FA5}">
                      <a16:colId xmlns:a16="http://schemas.microsoft.com/office/drawing/2014/main" val="2920265543"/>
                    </a:ext>
                  </a:extLst>
                </a:gridCol>
                <a:gridCol w="5176411">
                  <a:extLst>
                    <a:ext uri="{9D8B030D-6E8A-4147-A177-3AD203B41FA5}">
                      <a16:colId xmlns:a16="http://schemas.microsoft.com/office/drawing/2014/main" val="1536056926"/>
                    </a:ext>
                  </a:extLst>
                </a:gridCol>
              </a:tblGrid>
              <a:tr h="333363">
                <a:tc>
                  <a:txBody>
                    <a:bodyPr/>
                    <a:lstStyle/>
                    <a:p>
                      <a:r>
                        <a:rPr lang="en-US" dirty="0"/>
                        <a:t>Technology / Action</a:t>
                      </a:r>
                    </a:p>
                  </a:txBody>
                  <a:tcPr/>
                </a:tc>
                <a:tc>
                  <a:txBody>
                    <a:bodyPr/>
                    <a:lstStyle/>
                    <a:p>
                      <a:r>
                        <a:rPr lang="en-US"/>
                        <a:t>1M5R</a:t>
                      </a:r>
                    </a:p>
                  </a:txBody>
                  <a:tcPr/>
                </a:tc>
                <a:tc>
                  <a:txBody>
                    <a:bodyPr/>
                    <a:lstStyle/>
                    <a:p>
                      <a:r>
                        <a:rPr lang="en-US"/>
                        <a:t>Recommendation</a:t>
                      </a:r>
                    </a:p>
                  </a:txBody>
                  <a:tcPr/>
                </a:tc>
                <a:extLst>
                  <a:ext uri="{0D108BD9-81ED-4DB2-BD59-A6C34878D82A}">
                    <a16:rowId xmlns:a16="http://schemas.microsoft.com/office/drawing/2014/main" val="627692018"/>
                  </a:ext>
                </a:extLst>
              </a:tr>
              <a:tr h="333363">
                <a:tc>
                  <a:txBody>
                    <a:bodyPr/>
                    <a:lstStyle/>
                    <a:p>
                      <a:pPr lvl="0">
                        <a:buNone/>
                      </a:pPr>
                      <a:r>
                        <a:rPr lang="en-US"/>
                        <a:t>Improved Genetics in Certified Seeds</a:t>
                      </a:r>
                    </a:p>
                  </a:txBody>
                  <a:tcPr/>
                </a:tc>
                <a:tc>
                  <a:txBody>
                    <a:bodyPr/>
                    <a:lstStyle/>
                    <a:p>
                      <a:pPr lvl="0">
                        <a:buNone/>
                      </a:pPr>
                      <a:r>
                        <a:rPr lang="en-US"/>
                        <a:t>1M</a:t>
                      </a:r>
                    </a:p>
                  </a:txBody>
                  <a:tcPr/>
                </a:tc>
                <a:tc>
                  <a:txBody>
                    <a:bodyPr/>
                    <a:lstStyle/>
                    <a:p>
                      <a:pPr lvl="0">
                        <a:buNone/>
                      </a:pPr>
                      <a:r>
                        <a:rPr lang="en-US"/>
                        <a:t>Use Certified Seeds</a:t>
                      </a:r>
                    </a:p>
                  </a:txBody>
                  <a:tcPr/>
                </a:tc>
                <a:extLst>
                  <a:ext uri="{0D108BD9-81ED-4DB2-BD59-A6C34878D82A}">
                    <a16:rowId xmlns:a16="http://schemas.microsoft.com/office/drawing/2014/main" val="3808314411"/>
                  </a:ext>
                </a:extLst>
              </a:tr>
              <a:tr h="696242">
                <a:tc>
                  <a:txBody>
                    <a:bodyPr/>
                    <a:lstStyle/>
                    <a:p>
                      <a:pPr lvl="0">
                        <a:buNone/>
                      </a:pPr>
                      <a:r>
                        <a:rPr lang="en-US"/>
                        <a:t>Physical handling of seeds</a:t>
                      </a:r>
                    </a:p>
                  </a:txBody>
                  <a:tcPr/>
                </a:tc>
                <a:tc>
                  <a:txBody>
                    <a:bodyPr/>
                    <a:lstStyle/>
                    <a:p>
                      <a:pPr lvl="0">
                        <a:buNone/>
                      </a:pPr>
                      <a:r>
                        <a:rPr lang="en-US"/>
                        <a:t>1R</a:t>
                      </a:r>
                    </a:p>
                  </a:txBody>
                  <a:tcPr/>
                </a:tc>
                <a:tc>
                  <a:txBody>
                    <a:bodyPr/>
                    <a:lstStyle/>
                    <a:p>
                      <a:pPr lvl="0">
                        <a:buNone/>
                      </a:pPr>
                      <a:r>
                        <a:rPr lang="en-US"/>
                        <a:t>Reduce Seed rate: </a:t>
                      </a:r>
                    </a:p>
                    <a:p>
                      <a:pPr lvl="0">
                        <a:buNone/>
                      </a:pPr>
                      <a:r>
                        <a:rPr lang="en-US"/>
                        <a:t>Max 120 kg/ha (Lenient) / Max 100 kg/ha (Strict)</a:t>
                      </a:r>
                    </a:p>
                  </a:txBody>
                  <a:tcPr/>
                </a:tc>
                <a:extLst>
                  <a:ext uri="{0D108BD9-81ED-4DB2-BD59-A6C34878D82A}">
                    <a16:rowId xmlns:a16="http://schemas.microsoft.com/office/drawing/2014/main" val="3906725505"/>
                  </a:ext>
                </a:extLst>
              </a:tr>
              <a:tr h="583385">
                <a:tc>
                  <a:txBody>
                    <a:bodyPr/>
                    <a:lstStyle/>
                    <a:p>
                      <a:pPr lvl="0">
                        <a:buNone/>
                      </a:pPr>
                      <a:r>
                        <a:rPr lang="en-US"/>
                        <a:t>Physical handling of fertilizer</a:t>
                      </a:r>
                    </a:p>
                  </a:txBody>
                  <a:tcPr/>
                </a:tc>
                <a:tc>
                  <a:txBody>
                    <a:bodyPr/>
                    <a:lstStyle/>
                    <a:p>
                      <a:pPr lvl="0">
                        <a:buNone/>
                      </a:pPr>
                      <a:r>
                        <a:rPr lang="en-US"/>
                        <a:t>2R</a:t>
                      </a:r>
                    </a:p>
                  </a:txBody>
                  <a:tcPr/>
                </a:tc>
                <a:tc>
                  <a:txBody>
                    <a:bodyPr/>
                    <a:lstStyle/>
                    <a:p>
                      <a:pPr lvl="0">
                        <a:buNone/>
                      </a:pPr>
                      <a:r>
                        <a:rPr lang="en-US" dirty="0"/>
                        <a:t>Reduce fertilizer (Nitrogen component)</a:t>
                      </a:r>
                    </a:p>
                    <a:p>
                      <a:pPr lvl="0">
                        <a:buNone/>
                      </a:pPr>
                      <a:r>
                        <a:rPr lang="en-US" dirty="0"/>
                        <a:t>Max 110kg/ha (Lenient) / Max 100kg/ha (Strict)</a:t>
                      </a:r>
                    </a:p>
                  </a:txBody>
                  <a:tcPr/>
                </a:tc>
                <a:extLst>
                  <a:ext uri="{0D108BD9-81ED-4DB2-BD59-A6C34878D82A}">
                    <a16:rowId xmlns:a16="http://schemas.microsoft.com/office/drawing/2014/main" val="3851485909"/>
                  </a:ext>
                </a:extLst>
              </a:tr>
            </a:tbl>
          </a:graphicData>
        </a:graphic>
      </p:graphicFrame>
    </p:spTree>
    <p:extLst>
      <p:ext uri="{BB962C8B-B14F-4D97-AF65-F5344CB8AC3E}">
        <p14:creationId xmlns:p14="http://schemas.microsoft.com/office/powerpoint/2010/main" val="115691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6B284B-302A-4F4E-0CA5-764348A690A6}"/>
              </a:ext>
            </a:extLst>
          </p:cNvPr>
          <p:cNvSpPr>
            <a:spLocks noGrp="1"/>
          </p:cNvSpPr>
          <p:nvPr>
            <p:ph type="title"/>
          </p:nvPr>
        </p:nvSpPr>
        <p:spPr/>
        <p:txBody>
          <a:bodyPr>
            <a:normAutofit/>
          </a:bodyPr>
          <a:lstStyle/>
          <a:p>
            <a:r>
              <a:rPr lang="en-GB" sz="4800" b="1" dirty="0"/>
              <a:t>1M: Use certified seeds</a:t>
            </a:r>
          </a:p>
        </p:txBody>
      </p:sp>
      <p:sp>
        <p:nvSpPr>
          <p:cNvPr id="5" name="Text Placeholder 4">
            <a:extLst>
              <a:ext uri="{FF2B5EF4-FFF2-40B4-BE49-F238E27FC236}">
                <a16:creationId xmlns:a16="http://schemas.microsoft.com/office/drawing/2014/main" id="{BAE0986C-F9AC-BDF9-ECEA-C110EA47DD9E}"/>
              </a:ext>
            </a:extLst>
          </p:cNvPr>
          <p:cNvSpPr>
            <a:spLocks noGrp="1"/>
          </p:cNvSpPr>
          <p:nvPr>
            <p:ph type="body" idx="1"/>
          </p:nvPr>
        </p:nvSpPr>
        <p:spPr/>
        <p:txBody>
          <a:bodyPr/>
          <a:lstStyle/>
          <a:p>
            <a:r>
              <a:rPr lang="en-GB" dirty="0"/>
              <a:t>Theme 1</a:t>
            </a:r>
          </a:p>
        </p:txBody>
      </p:sp>
    </p:spTree>
    <p:extLst>
      <p:ext uri="{BB962C8B-B14F-4D97-AF65-F5344CB8AC3E}">
        <p14:creationId xmlns:p14="http://schemas.microsoft.com/office/powerpoint/2010/main" val="2064214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0A607-7213-A15B-9F4F-CFBDCDD665D0}"/>
              </a:ext>
            </a:extLst>
          </p:cNvPr>
          <p:cNvSpPr>
            <a:spLocks noGrp="1"/>
          </p:cNvSpPr>
          <p:nvPr>
            <p:ph type="title"/>
          </p:nvPr>
        </p:nvSpPr>
        <p:spPr/>
        <p:txBody>
          <a:bodyPr>
            <a:normAutofit/>
          </a:bodyPr>
          <a:lstStyle/>
          <a:p>
            <a:r>
              <a:rPr lang="en-US" sz="2800" b="1"/>
              <a:t>Adoption of 1M: Are farmers using certified seeds?</a:t>
            </a:r>
          </a:p>
        </p:txBody>
      </p:sp>
      <p:graphicFrame>
        <p:nvGraphicFramePr>
          <p:cNvPr id="15" name="Content Placeholder 14">
            <a:extLst>
              <a:ext uri="{FF2B5EF4-FFF2-40B4-BE49-F238E27FC236}">
                <a16:creationId xmlns:a16="http://schemas.microsoft.com/office/drawing/2014/main" id="{48DA1115-1FB5-5E13-F3B6-60E7BF581D6C}"/>
              </a:ext>
            </a:extLst>
          </p:cNvPr>
          <p:cNvGraphicFramePr>
            <a:graphicFrameLocks noGrp="1"/>
          </p:cNvGraphicFramePr>
          <p:nvPr>
            <p:ph idx="1"/>
            <p:extLst>
              <p:ext uri="{D42A27DB-BD31-4B8C-83A1-F6EECF244321}">
                <p14:modId xmlns:p14="http://schemas.microsoft.com/office/powerpoint/2010/main" val="3031077982"/>
              </p:ext>
            </p:extLst>
          </p:nvPr>
        </p:nvGraphicFramePr>
        <p:xfrm>
          <a:off x="838199" y="1179079"/>
          <a:ext cx="8252692" cy="22423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71" name="Content Placeholder 14">
            <a:extLst>
              <a:ext uri="{FF2B5EF4-FFF2-40B4-BE49-F238E27FC236}">
                <a16:creationId xmlns:a16="http://schemas.microsoft.com/office/drawing/2014/main" id="{3BF8DA88-D29D-6E0B-1B27-37E60EE0D9B6}"/>
              </a:ext>
            </a:extLst>
          </p:cNvPr>
          <p:cNvGraphicFramePr>
            <a:graphicFrameLocks/>
          </p:cNvGraphicFramePr>
          <p:nvPr>
            <p:extLst>
              <p:ext uri="{D42A27DB-BD31-4B8C-83A1-F6EECF244321}">
                <p14:modId xmlns:p14="http://schemas.microsoft.com/office/powerpoint/2010/main" val="2724915413"/>
              </p:ext>
            </p:extLst>
          </p:nvPr>
        </p:nvGraphicFramePr>
        <p:xfrm>
          <a:off x="836660" y="1508446"/>
          <a:ext cx="10784993" cy="609854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20148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71"/>
                                        </p:tgtEl>
                                        <p:attrNameLst>
                                          <p:attrName>style.visibility</p:attrName>
                                        </p:attrNameLst>
                                      </p:cBhvr>
                                      <p:to>
                                        <p:strVal val="visible"/>
                                      </p:to>
                                    </p:set>
                                    <p:animEffect transition="in" filter="fade">
                                      <p:cBhvr>
                                        <p:cTn id="11" dur="500"/>
                                        <p:tgtEl>
                                          <p:spTgt spid="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Graphic spid="571"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5EC2B-2A9A-FCE0-3E6C-9C2E6042726A}"/>
              </a:ext>
            </a:extLst>
          </p:cNvPr>
          <p:cNvSpPr>
            <a:spLocks noGrp="1"/>
          </p:cNvSpPr>
          <p:nvPr>
            <p:ph type="title"/>
          </p:nvPr>
        </p:nvSpPr>
        <p:spPr>
          <a:xfrm>
            <a:off x="838199" y="365125"/>
            <a:ext cx="10874339" cy="1325563"/>
          </a:xfrm>
        </p:spPr>
        <p:txBody>
          <a:bodyPr>
            <a:normAutofit/>
          </a:bodyPr>
          <a:lstStyle/>
          <a:p>
            <a:r>
              <a:rPr lang="en-US" sz="3200" b="1" dirty="0"/>
              <a:t>Adoption of 1M - Results – Comparison across 2022 and 2023</a:t>
            </a:r>
          </a:p>
        </p:txBody>
      </p:sp>
      <p:sp>
        <p:nvSpPr>
          <p:cNvPr id="3" name="Content Placeholder 2">
            <a:extLst>
              <a:ext uri="{FF2B5EF4-FFF2-40B4-BE49-F238E27FC236}">
                <a16:creationId xmlns:a16="http://schemas.microsoft.com/office/drawing/2014/main" id="{57A1CE5C-D4E4-2AE9-AAD6-25480373885C}"/>
              </a:ext>
            </a:extLst>
          </p:cNvPr>
          <p:cNvSpPr>
            <a:spLocks noGrp="1"/>
          </p:cNvSpPr>
          <p:nvPr>
            <p:ph idx="1"/>
          </p:nvPr>
        </p:nvSpPr>
        <p:spPr>
          <a:xfrm>
            <a:off x="661170" y="1409989"/>
            <a:ext cx="10692630" cy="4766974"/>
          </a:xfrm>
        </p:spPr>
        <p:txBody>
          <a:bodyPr vert="horz" lIns="91440" tIns="45720" rIns="91440" bIns="45720" rtlCol="0" anchor="t">
            <a:normAutofit/>
          </a:bodyPr>
          <a:lstStyle/>
          <a:p>
            <a:pPr marL="0" indent="0">
              <a:buNone/>
            </a:pPr>
            <a:endParaRPr lang="en-US"/>
          </a:p>
          <a:p>
            <a:pPr marL="0" indent="0">
              <a:buNone/>
            </a:pPr>
            <a:endParaRPr lang="en-US"/>
          </a:p>
        </p:txBody>
      </p:sp>
      <p:pic>
        <p:nvPicPr>
          <p:cNvPr id="9" name="Picture 8">
            <a:extLst>
              <a:ext uri="{FF2B5EF4-FFF2-40B4-BE49-F238E27FC236}">
                <a16:creationId xmlns:a16="http://schemas.microsoft.com/office/drawing/2014/main" id="{8CA21608-E31B-AB80-6EC5-5C55BD9CFD9A}"/>
              </a:ext>
            </a:extLst>
          </p:cNvPr>
          <p:cNvPicPr>
            <a:picLocks noChangeAspect="1"/>
          </p:cNvPicPr>
          <p:nvPr/>
        </p:nvPicPr>
        <p:blipFill>
          <a:blip r:embed="rId3"/>
          <a:stretch>
            <a:fillRect/>
          </a:stretch>
        </p:blipFill>
        <p:spPr>
          <a:xfrm>
            <a:off x="744483" y="1638737"/>
            <a:ext cx="10711794" cy="4298732"/>
          </a:xfrm>
          <a:prstGeom prst="rect">
            <a:avLst/>
          </a:prstGeom>
        </p:spPr>
      </p:pic>
    </p:spTree>
    <p:extLst>
      <p:ext uri="{BB962C8B-B14F-4D97-AF65-F5344CB8AC3E}">
        <p14:creationId xmlns:p14="http://schemas.microsoft.com/office/powerpoint/2010/main" val="2801624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292099-BF6F-238D-8B1A-B48F17D68509}"/>
              </a:ext>
            </a:extLst>
          </p:cNvPr>
          <p:cNvSpPr>
            <a:spLocks noGrp="1"/>
          </p:cNvSpPr>
          <p:nvPr>
            <p:ph type="title"/>
          </p:nvPr>
        </p:nvSpPr>
        <p:spPr/>
        <p:txBody>
          <a:bodyPr/>
          <a:lstStyle/>
          <a:p>
            <a:r>
              <a:rPr lang="en-GB" b="1" dirty="0"/>
              <a:t>1R: Reduce seed rate</a:t>
            </a:r>
          </a:p>
        </p:txBody>
      </p:sp>
      <p:sp>
        <p:nvSpPr>
          <p:cNvPr id="5" name="Text Placeholder 4">
            <a:extLst>
              <a:ext uri="{FF2B5EF4-FFF2-40B4-BE49-F238E27FC236}">
                <a16:creationId xmlns:a16="http://schemas.microsoft.com/office/drawing/2014/main" id="{23ABEE18-65B3-029F-5FDC-D42788D805CA}"/>
              </a:ext>
            </a:extLst>
          </p:cNvPr>
          <p:cNvSpPr>
            <a:spLocks noGrp="1"/>
          </p:cNvSpPr>
          <p:nvPr>
            <p:ph type="body" idx="1"/>
          </p:nvPr>
        </p:nvSpPr>
        <p:spPr/>
        <p:txBody>
          <a:bodyPr/>
          <a:lstStyle/>
          <a:p>
            <a:r>
              <a:rPr lang="en-GB" dirty="0"/>
              <a:t>Theme 1</a:t>
            </a:r>
          </a:p>
        </p:txBody>
      </p:sp>
    </p:spTree>
    <p:extLst>
      <p:ext uri="{BB962C8B-B14F-4D97-AF65-F5344CB8AC3E}">
        <p14:creationId xmlns:p14="http://schemas.microsoft.com/office/powerpoint/2010/main" val="2060394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07966-429B-F307-2201-F0CC44689A25}"/>
              </a:ext>
            </a:extLst>
          </p:cNvPr>
          <p:cNvSpPr>
            <a:spLocks noGrp="1"/>
          </p:cNvSpPr>
          <p:nvPr>
            <p:ph type="title"/>
          </p:nvPr>
        </p:nvSpPr>
        <p:spPr>
          <a:xfrm>
            <a:off x="790575" y="3175"/>
            <a:ext cx="10515600" cy="1325563"/>
          </a:xfrm>
        </p:spPr>
        <p:txBody>
          <a:bodyPr>
            <a:normAutofit/>
          </a:bodyPr>
          <a:lstStyle/>
          <a:p>
            <a:r>
              <a:rPr lang="en-US" sz="2800" b="1" dirty="0"/>
              <a:t>Adoption of 1R: Are farmers reducing seed rates? Can we attribute change in practices to 1M5R?</a:t>
            </a:r>
          </a:p>
        </p:txBody>
      </p:sp>
      <p:graphicFrame>
        <p:nvGraphicFramePr>
          <p:cNvPr id="5" name="Content Placeholder 14">
            <a:extLst>
              <a:ext uri="{FF2B5EF4-FFF2-40B4-BE49-F238E27FC236}">
                <a16:creationId xmlns:a16="http://schemas.microsoft.com/office/drawing/2014/main" id="{B1E46776-16A7-E587-7516-FE354ED52D23}"/>
              </a:ext>
            </a:extLst>
          </p:cNvPr>
          <p:cNvGraphicFramePr>
            <a:graphicFrameLocks/>
          </p:cNvGraphicFramePr>
          <p:nvPr>
            <p:extLst>
              <p:ext uri="{D42A27DB-BD31-4B8C-83A1-F6EECF244321}">
                <p14:modId xmlns:p14="http://schemas.microsoft.com/office/powerpoint/2010/main" val="2181969908"/>
              </p:ext>
            </p:extLst>
          </p:nvPr>
        </p:nvGraphicFramePr>
        <p:xfrm>
          <a:off x="904874" y="874279"/>
          <a:ext cx="8252692" cy="22423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51" name="Content Placeholder 14">
            <a:extLst>
              <a:ext uri="{FF2B5EF4-FFF2-40B4-BE49-F238E27FC236}">
                <a16:creationId xmlns:a16="http://schemas.microsoft.com/office/drawing/2014/main" id="{93BBD21D-472E-2C83-D6B7-C14F2979C4A5}"/>
              </a:ext>
            </a:extLst>
          </p:cNvPr>
          <p:cNvGraphicFramePr>
            <a:graphicFrameLocks/>
          </p:cNvGraphicFramePr>
          <p:nvPr>
            <p:extLst>
              <p:ext uri="{D42A27DB-BD31-4B8C-83A1-F6EECF244321}">
                <p14:modId xmlns:p14="http://schemas.microsoft.com/office/powerpoint/2010/main" val="834899610"/>
              </p:ext>
            </p:extLst>
          </p:nvPr>
        </p:nvGraphicFramePr>
        <p:xfrm>
          <a:off x="903335" y="2172086"/>
          <a:ext cx="9994418" cy="332677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92" name="TextBox 991">
            <a:extLst>
              <a:ext uri="{FF2B5EF4-FFF2-40B4-BE49-F238E27FC236}">
                <a16:creationId xmlns:a16="http://schemas.microsoft.com/office/drawing/2014/main" id="{F88F7B78-53E2-E45C-0765-FBDAA5AE8F4D}"/>
              </a:ext>
            </a:extLst>
          </p:cNvPr>
          <p:cNvSpPr txBox="1"/>
          <p:nvPr/>
        </p:nvSpPr>
        <p:spPr>
          <a:xfrm>
            <a:off x="908242" y="5064606"/>
            <a:ext cx="1054484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i="1" dirty="0">
                <a:latin typeface="Cambria"/>
                <a:ea typeface="Cambria"/>
              </a:rPr>
              <a:t>I reduced it gradually. First I reduced the seed rate to 18kg/1,000m² . I saw 18kg/1,000m² was fine. After that, I reduced it to 15kg/1,000m² to see how effective it was. </a:t>
            </a:r>
          </a:p>
        </p:txBody>
      </p:sp>
    </p:spTree>
    <p:extLst>
      <p:ext uri="{BB962C8B-B14F-4D97-AF65-F5344CB8AC3E}">
        <p14:creationId xmlns:p14="http://schemas.microsoft.com/office/powerpoint/2010/main" val="112008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51"/>
                                        </p:tgtEl>
                                        <p:attrNameLst>
                                          <p:attrName>style.visibility</p:attrName>
                                        </p:attrNameLst>
                                      </p:cBhvr>
                                      <p:to>
                                        <p:strVal val="visible"/>
                                      </p:to>
                                    </p:set>
                                    <p:animEffect transition="in" filter="fade">
                                      <p:cBhvr>
                                        <p:cTn id="11" dur="500"/>
                                        <p:tgtEl>
                                          <p:spTgt spid="35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92"/>
                                        </p:tgtEl>
                                        <p:attrNameLst>
                                          <p:attrName>style.visibility</p:attrName>
                                        </p:attrNameLst>
                                      </p:cBhvr>
                                      <p:to>
                                        <p:strVal val="visible"/>
                                      </p:to>
                                    </p:set>
                                    <p:animEffect transition="in" filter="fade">
                                      <p:cBhvr>
                                        <p:cTn id="16" dur="500"/>
                                        <p:tgtEl>
                                          <p:spTgt spid="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351" grpId="0">
        <p:bldAsOne/>
      </p:bldGraphic>
      <p:bldP spid="99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7934E-0899-3879-27CD-C60EEC491E49}"/>
              </a:ext>
            </a:extLst>
          </p:cNvPr>
          <p:cNvSpPr>
            <a:spLocks noGrp="1"/>
          </p:cNvSpPr>
          <p:nvPr>
            <p:ph type="title"/>
          </p:nvPr>
        </p:nvSpPr>
        <p:spPr/>
        <p:txBody>
          <a:bodyPr>
            <a:normAutofit/>
          </a:bodyPr>
          <a:lstStyle/>
          <a:p>
            <a:r>
              <a:rPr lang="en-US" sz="2800" b="1" dirty="0"/>
              <a:t>Adoption of 1R (Lenient criterion): </a:t>
            </a:r>
            <a:br>
              <a:rPr lang="en-US" sz="2800" b="1" dirty="0"/>
            </a:br>
            <a:r>
              <a:rPr lang="en-US" sz="2800" b="1" dirty="0"/>
              <a:t>Embodiment Supports Precise Recall and Temporal Attribution</a:t>
            </a:r>
          </a:p>
        </p:txBody>
      </p:sp>
      <p:grpSp>
        <p:nvGrpSpPr>
          <p:cNvPr id="22" name="Group 21">
            <a:extLst>
              <a:ext uri="{FF2B5EF4-FFF2-40B4-BE49-F238E27FC236}">
                <a16:creationId xmlns:a16="http://schemas.microsoft.com/office/drawing/2014/main" id="{5107F5F8-9C89-6C70-2F0D-6C47A4861718}"/>
              </a:ext>
            </a:extLst>
          </p:cNvPr>
          <p:cNvGrpSpPr/>
          <p:nvPr/>
        </p:nvGrpSpPr>
        <p:grpSpPr>
          <a:xfrm>
            <a:off x="7463202" y="1691472"/>
            <a:ext cx="3519018" cy="4934620"/>
            <a:chOff x="7463202" y="1691472"/>
            <a:chExt cx="3519018" cy="4934620"/>
          </a:xfrm>
        </p:grpSpPr>
        <p:pic>
          <p:nvPicPr>
            <p:cNvPr id="8" name="Picture 7" descr="A graph of blue bars&#10;&#10;AI-generated content may be incorrect.">
              <a:extLst>
                <a:ext uri="{FF2B5EF4-FFF2-40B4-BE49-F238E27FC236}">
                  <a16:creationId xmlns:a16="http://schemas.microsoft.com/office/drawing/2014/main" id="{288E5B74-2B81-9C90-1D86-9E708873EE7C}"/>
                </a:ext>
              </a:extLst>
            </p:cNvPr>
            <p:cNvPicPr>
              <a:picLocks noChangeAspect="1"/>
            </p:cNvPicPr>
            <p:nvPr/>
          </p:nvPicPr>
          <p:blipFill>
            <a:blip r:embed="rId3"/>
            <a:stretch>
              <a:fillRect/>
            </a:stretch>
          </p:blipFill>
          <p:spPr>
            <a:xfrm>
              <a:off x="7463202" y="1691472"/>
              <a:ext cx="3519018" cy="4563628"/>
            </a:xfrm>
            <a:prstGeom prst="rect">
              <a:avLst/>
            </a:prstGeom>
          </p:spPr>
        </p:pic>
        <p:sp>
          <p:nvSpPr>
            <p:cNvPr id="3" name="TextBox 2">
              <a:extLst>
                <a:ext uri="{FF2B5EF4-FFF2-40B4-BE49-F238E27FC236}">
                  <a16:creationId xmlns:a16="http://schemas.microsoft.com/office/drawing/2014/main" id="{907C2A7B-6A14-8A0A-1134-D365D5858ABB}"/>
                </a:ext>
              </a:extLst>
            </p:cNvPr>
            <p:cNvSpPr txBox="1"/>
            <p:nvPr/>
          </p:nvSpPr>
          <p:spPr>
            <a:xfrm>
              <a:off x="7786216" y="6318315"/>
              <a:ext cx="3196004" cy="307777"/>
            </a:xfrm>
            <a:prstGeom prst="rect">
              <a:avLst/>
            </a:prstGeom>
            <a:noFill/>
          </p:spPr>
          <p:txBody>
            <a:bodyPr wrap="square" rtlCol="0">
              <a:spAutoFit/>
            </a:bodyPr>
            <a:lstStyle/>
            <a:p>
              <a:r>
                <a:rPr lang="en-GB" sz="1400" b="1" dirty="0"/>
                <a:t>Timing of change among the 2.8%</a:t>
              </a:r>
            </a:p>
          </p:txBody>
        </p:sp>
      </p:grpSp>
      <p:graphicFrame>
        <p:nvGraphicFramePr>
          <p:cNvPr id="5" name="Table 4">
            <a:extLst>
              <a:ext uri="{FF2B5EF4-FFF2-40B4-BE49-F238E27FC236}">
                <a16:creationId xmlns:a16="http://schemas.microsoft.com/office/drawing/2014/main" id="{D529441A-8269-C97C-D7AB-7D412B04BA14}"/>
              </a:ext>
            </a:extLst>
          </p:cNvPr>
          <p:cNvGraphicFramePr>
            <a:graphicFrameLocks noGrp="1"/>
          </p:cNvGraphicFramePr>
          <p:nvPr>
            <p:extLst>
              <p:ext uri="{D42A27DB-BD31-4B8C-83A1-F6EECF244321}">
                <p14:modId xmlns:p14="http://schemas.microsoft.com/office/powerpoint/2010/main" val="1092724916"/>
              </p:ext>
            </p:extLst>
          </p:nvPr>
        </p:nvGraphicFramePr>
        <p:xfrm>
          <a:off x="1078173" y="2842382"/>
          <a:ext cx="4722126" cy="2661920"/>
        </p:xfrm>
        <a:graphic>
          <a:graphicData uri="http://schemas.openxmlformats.org/drawingml/2006/table">
            <a:tbl>
              <a:tblPr firstRow="1" bandRow="1">
                <a:tableStyleId>{5C22544A-7EE6-4342-B048-85BDC9FD1C3A}</a:tableStyleId>
              </a:tblPr>
              <a:tblGrid>
                <a:gridCol w="1521681">
                  <a:extLst>
                    <a:ext uri="{9D8B030D-6E8A-4147-A177-3AD203B41FA5}">
                      <a16:colId xmlns:a16="http://schemas.microsoft.com/office/drawing/2014/main" val="993942709"/>
                    </a:ext>
                  </a:extLst>
                </a:gridCol>
                <a:gridCol w="1727070">
                  <a:extLst>
                    <a:ext uri="{9D8B030D-6E8A-4147-A177-3AD203B41FA5}">
                      <a16:colId xmlns:a16="http://schemas.microsoft.com/office/drawing/2014/main" val="308867782"/>
                    </a:ext>
                  </a:extLst>
                </a:gridCol>
                <a:gridCol w="1473375">
                  <a:extLst>
                    <a:ext uri="{9D8B030D-6E8A-4147-A177-3AD203B41FA5}">
                      <a16:colId xmlns:a16="http://schemas.microsoft.com/office/drawing/2014/main" val="3927815867"/>
                    </a:ext>
                  </a:extLst>
                </a:gridCol>
              </a:tblGrid>
              <a:tr h="370840">
                <a:tc>
                  <a:txBody>
                    <a:bodyPr/>
                    <a:lstStyle/>
                    <a:p>
                      <a:endParaRPr lang="en-GB"/>
                    </a:p>
                  </a:txBody>
                  <a:tcPr/>
                </a:tc>
                <a:tc>
                  <a:txBody>
                    <a:bodyPr/>
                    <a:lstStyle/>
                    <a:p>
                      <a:pPr algn="ctr"/>
                      <a:r>
                        <a:rPr lang="en-GB" dirty="0"/>
                        <a:t>Current rate &gt;120 kg/ha</a:t>
                      </a:r>
                    </a:p>
                  </a:txBody>
                  <a:tcPr/>
                </a:tc>
                <a:tc>
                  <a:txBody>
                    <a:bodyPr/>
                    <a:lstStyle/>
                    <a:p>
                      <a:pPr algn="ctr"/>
                      <a:r>
                        <a:rPr lang="en-GB" dirty="0"/>
                        <a:t>Current rate </a:t>
                      </a:r>
                      <a:r>
                        <a:rPr lang="en-US" b="1" dirty="0"/>
                        <a:t>≤120 kg/ha</a:t>
                      </a:r>
                      <a:endParaRPr lang="en-GB" dirty="0"/>
                    </a:p>
                  </a:txBody>
                  <a:tcPr/>
                </a:tc>
                <a:extLst>
                  <a:ext uri="{0D108BD9-81ED-4DB2-BD59-A6C34878D82A}">
                    <a16:rowId xmlns:a16="http://schemas.microsoft.com/office/drawing/2014/main" val="2888701756"/>
                  </a:ext>
                </a:extLst>
              </a:tr>
              <a:tr h="370840">
                <a:tc>
                  <a:txBody>
                    <a:bodyPr/>
                    <a:lstStyle/>
                    <a:p>
                      <a:r>
                        <a:rPr lang="en-GB" dirty="0"/>
                        <a:t>Past rate &gt;120 kg/ha</a:t>
                      </a:r>
                    </a:p>
                  </a:txBody>
                  <a:tcPr/>
                </a:tc>
                <a:tc>
                  <a:txBody>
                    <a:bodyPr/>
                    <a:lstStyle/>
                    <a:p>
                      <a:pPr algn="ctr"/>
                      <a:r>
                        <a:rPr lang="en-GB" dirty="0"/>
                        <a:t>17.1%</a:t>
                      </a:r>
                    </a:p>
                  </a:txBody>
                  <a:tcPr/>
                </a:tc>
                <a:tc>
                  <a:txBody>
                    <a:bodyPr/>
                    <a:lstStyle/>
                    <a:p>
                      <a:pPr algn="ctr"/>
                      <a:r>
                        <a:rPr lang="en-GB" dirty="0"/>
                        <a:t>2.8%</a:t>
                      </a:r>
                    </a:p>
                  </a:txBody>
                  <a:tcPr/>
                </a:tc>
                <a:extLst>
                  <a:ext uri="{0D108BD9-81ED-4DB2-BD59-A6C34878D82A}">
                    <a16:rowId xmlns:a16="http://schemas.microsoft.com/office/drawing/2014/main" val="2646648022"/>
                  </a:ext>
                </a:extLst>
              </a:tr>
              <a:tr h="370840">
                <a:tc>
                  <a:txBody>
                    <a:bodyPr/>
                    <a:lstStyle/>
                    <a:p>
                      <a:r>
                        <a:rPr lang="en-GB" dirty="0"/>
                        <a:t>Past rate </a:t>
                      </a:r>
                      <a:r>
                        <a:rPr lang="en-US" b="0" dirty="0"/>
                        <a:t>≤120 kg/ha</a:t>
                      </a:r>
                      <a:endParaRPr lang="en-GB" b="0" dirty="0"/>
                    </a:p>
                  </a:txBody>
                  <a:tcPr/>
                </a:tc>
                <a:tc>
                  <a:txBody>
                    <a:bodyPr/>
                    <a:lstStyle/>
                    <a:p>
                      <a:pPr algn="ctr"/>
                      <a:r>
                        <a:rPr lang="en-GB" dirty="0"/>
                        <a:t>  1.2%</a:t>
                      </a:r>
                    </a:p>
                  </a:txBody>
                  <a:tcPr/>
                </a:tc>
                <a:tc>
                  <a:txBody>
                    <a:bodyPr/>
                    <a:lstStyle/>
                    <a:p>
                      <a:pPr algn="ctr"/>
                      <a:r>
                        <a:rPr lang="en-GB" dirty="0"/>
                        <a:t>47.9%</a:t>
                      </a:r>
                    </a:p>
                  </a:txBody>
                  <a:tcPr/>
                </a:tc>
                <a:extLst>
                  <a:ext uri="{0D108BD9-81ED-4DB2-BD59-A6C34878D82A}">
                    <a16:rowId xmlns:a16="http://schemas.microsoft.com/office/drawing/2014/main" val="2216182058"/>
                  </a:ext>
                </a:extLst>
              </a:tr>
              <a:tr h="370840">
                <a:tc>
                  <a:txBody>
                    <a:bodyPr/>
                    <a:lstStyle/>
                    <a:p>
                      <a:pPr algn="r"/>
                      <a:r>
                        <a:rPr lang="en-GB" b="1" dirty="0"/>
                        <a:t>Total</a:t>
                      </a:r>
                    </a:p>
                  </a:txBody>
                  <a:tcPr/>
                </a:tc>
                <a:tc>
                  <a:txBody>
                    <a:bodyPr/>
                    <a:lstStyle/>
                    <a:p>
                      <a:pPr algn="ctr"/>
                      <a:r>
                        <a:rPr lang="en-GB" b="1" dirty="0"/>
                        <a:t>18.3%</a:t>
                      </a:r>
                    </a:p>
                  </a:txBody>
                  <a:tcPr/>
                </a:tc>
                <a:tc>
                  <a:txBody>
                    <a:bodyPr/>
                    <a:lstStyle/>
                    <a:p>
                      <a:pPr algn="ctr"/>
                      <a:r>
                        <a:rPr lang="en-GB" b="1" dirty="0"/>
                        <a:t>50.7%</a:t>
                      </a:r>
                    </a:p>
                  </a:txBody>
                  <a:tcPr/>
                </a:tc>
                <a:extLst>
                  <a:ext uri="{0D108BD9-81ED-4DB2-BD59-A6C34878D82A}">
                    <a16:rowId xmlns:a16="http://schemas.microsoft.com/office/drawing/2014/main" val="1620430902"/>
                  </a:ext>
                </a:extLst>
              </a:tr>
              <a:tr h="370840">
                <a:tc>
                  <a:txBody>
                    <a:bodyPr/>
                    <a:lstStyle/>
                    <a:p>
                      <a:r>
                        <a:rPr lang="en-GB" dirty="0"/>
                        <a:t>Don’t know</a:t>
                      </a:r>
                    </a:p>
                  </a:txBody>
                  <a:tcPr/>
                </a:tc>
                <a:tc>
                  <a:txBody>
                    <a:bodyPr/>
                    <a:lstStyle/>
                    <a:p>
                      <a:pPr algn="ctr"/>
                      <a:r>
                        <a:rPr lang="en-GB" dirty="0"/>
                        <a:t>7.9%</a:t>
                      </a:r>
                    </a:p>
                  </a:txBody>
                  <a:tcPr/>
                </a:tc>
                <a:tc>
                  <a:txBody>
                    <a:bodyPr/>
                    <a:lstStyle/>
                    <a:p>
                      <a:pPr algn="ctr"/>
                      <a:r>
                        <a:rPr lang="en-GB" dirty="0"/>
                        <a:t>23.1%</a:t>
                      </a:r>
                    </a:p>
                  </a:txBody>
                  <a:tcPr/>
                </a:tc>
                <a:extLst>
                  <a:ext uri="{0D108BD9-81ED-4DB2-BD59-A6C34878D82A}">
                    <a16:rowId xmlns:a16="http://schemas.microsoft.com/office/drawing/2014/main" val="2738446546"/>
                  </a:ext>
                </a:extLst>
              </a:tr>
            </a:tbl>
          </a:graphicData>
        </a:graphic>
      </p:graphicFrame>
      <p:grpSp>
        <p:nvGrpSpPr>
          <p:cNvPr id="23" name="Group 22">
            <a:extLst>
              <a:ext uri="{FF2B5EF4-FFF2-40B4-BE49-F238E27FC236}">
                <a16:creationId xmlns:a16="http://schemas.microsoft.com/office/drawing/2014/main" id="{386686E3-1401-B301-C4FB-267C113110D7}"/>
              </a:ext>
            </a:extLst>
          </p:cNvPr>
          <p:cNvGrpSpPr/>
          <p:nvPr/>
        </p:nvGrpSpPr>
        <p:grpSpPr>
          <a:xfrm>
            <a:off x="1078173" y="4763072"/>
            <a:ext cx="4724399" cy="343471"/>
            <a:chOff x="1078173" y="4763072"/>
            <a:chExt cx="4724399" cy="343471"/>
          </a:xfrm>
        </p:grpSpPr>
        <p:cxnSp>
          <p:nvCxnSpPr>
            <p:cNvPr id="7" name="Straight Connector 6">
              <a:extLst>
                <a:ext uri="{FF2B5EF4-FFF2-40B4-BE49-F238E27FC236}">
                  <a16:creationId xmlns:a16="http://schemas.microsoft.com/office/drawing/2014/main" id="{82336CD1-106C-1771-2F61-05313064D76A}"/>
                </a:ext>
              </a:extLst>
            </p:cNvPr>
            <p:cNvCxnSpPr>
              <a:cxnSpLocks/>
            </p:cNvCxnSpPr>
            <p:nvPr/>
          </p:nvCxnSpPr>
          <p:spPr>
            <a:xfrm>
              <a:off x="1078173" y="4763072"/>
              <a:ext cx="472212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55DDE11A-1FA4-3AD0-691B-CAAF92D0D2D5}"/>
                </a:ext>
              </a:extLst>
            </p:cNvPr>
            <p:cNvCxnSpPr>
              <a:cxnSpLocks/>
            </p:cNvCxnSpPr>
            <p:nvPr/>
          </p:nvCxnSpPr>
          <p:spPr>
            <a:xfrm>
              <a:off x="1080446" y="5106543"/>
              <a:ext cx="4722126" cy="0"/>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7750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F2EAC8-AEBE-171E-9CBD-6D710F0A926D}"/>
              </a:ext>
            </a:extLst>
          </p:cNvPr>
          <p:cNvSpPr>
            <a:spLocks noGrp="1"/>
          </p:cNvSpPr>
          <p:nvPr>
            <p:ph type="title"/>
          </p:nvPr>
        </p:nvSpPr>
        <p:spPr/>
        <p:txBody>
          <a:bodyPr/>
          <a:lstStyle/>
          <a:p>
            <a:r>
              <a:rPr lang="en-GB" b="1" dirty="0"/>
              <a:t>2R: Reduce fertilizer use</a:t>
            </a:r>
          </a:p>
        </p:txBody>
      </p:sp>
      <p:sp>
        <p:nvSpPr>
          <p:cNvPr id="5" name="Text Placeholder 4">
            <a:extLst>
              <a:ext uri="{FF2B5EF4-FFF2-40B4-BE49-F238E27FC236}">
                <a16:creationId xmlns:a16="http://schemas.microsoft.com/office/drawing/2014/main" id="{C9238DE0-F614-A253-F253-D7753BF2797B}"/>
              </a:ext>
            </a:extLst>
          </p:cNvPr>
          <p:cNvSpPr>
            <a:spLocks noGrp="1"/>
          </p:cNvSpPr>
          <p:nvPr>
            <p:ph type="body" idx="1"/>
          </p:nvPr>
        </p:nvSpPr>
        <p:spPr/>
        <p:txBody>
          <a:bodyPr/>
          <a:lstStyle/>
          <a:p>
            <a:r>
              <a:rPr lang="en-GB" dirty="0"/>
              <a:t>Theme 1</a:t>
            </a:r>
          </a:p>
        </p:txBody>
      </p:sp>
    </p:spTree>
    <p:extLst>
      <p:ext uri="{BB962C8B-B14F-4D97-AF65-F5344CB8AC3E}">
        <p14:creationId xmlns:p14="http://schemas.microsoft.com/office/powerpoint/2010/main" val="201154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081D-C815-08CF-66D3-21D510791624}"/>
              </a:ext>
            </a:extLst>
          </p:cNvPr>
          <p:cNvSpPr>
            <a:spLocks noGrp="1"/>
          </p:cNvSpPr>
          <p:nvPr>
            <p:ph type="title"/>
          </p:nvPr>
        </p:nvSpPr>
        <p:spPr>
          <a:xfrm>
            <a:off x="845896" y="365125"/>
            <a:ext cx="10507904" cy="832957"/>
          </a:xfrm>
        </p:spPr>
        <p:txBody>
          <a:bodyPr>
            <a:normAutofit/>
          </a:bodyPr>
          <a:lstStyle/>
          <a:p>
            <a:r>
              <a:rPr lang="en-US" sz="2800" b="1"/>
              <a:t>Adoption of 2R: More complex case of embodiment</a:t>
            </a:r>
          </a:p>
        </p:txBody>
      </p:sp>
      <p:sp>
        <p:nvSpPr>
          <p:cNvPr id="3" name="Content Placeholder 2">
            <a:extLst>
              <a:ext uri="{FF2B5EF4-FFF2-40B4-BE49-F238E27FC236}">
                <a16:creationId xmlns:a16="http://schemas.microsoft.com/office/drawing/2014/main" id="{11EA8EB5-C15A-5047-5CCD-4EC75DCDC1FD}"/>
              </a:ext>
            </a:extLst>
          </p:cNvPr>
          <p:cNvSpPr>
            <a:spLocks noGrp="1"/>
          </p:cNvSpPr>
          <p:nvPr>
            <p:ph idx="1"/>
          </p:nvPr>
        </p:nvSpPr>
        <p:spPr>
          <a:xfrm>
            <a:off x="691959" y="1094414"/>
            <a:ext cx="10661841" cy="5090246"/>
          </a:xfrm>
        </p:spPr>
        <p:txBody>
          <a:bodyPr vert="horz" lIns="91440" tIns="45720" rIns="91440" bIns="45720" rtlCol="0" anchor="t">
            <a:normAutofit/>
          </a:bodyPr>
          <a:lstStyle/>
          <a:p>
            <a:r>
              <a:rPr lang="en-US" sz="2400"/>
              <a:t>Like seeds, fertilizers are physical inputs, purchased in known quantities and deliberately applied</a:t>
            </a:r>
          </a:p>
          <a:p>
            <a:r>
              <a:rPr lang="en-US" sz="2400"/>
              <a:t>But unlike seeds, fertilizers have a 3-part recommendation</a:t>
            </a:r>
          </a:p>
          <a:p>
            <a:r>
              <a:rPr lang="en-US" sz="2400"/>
              <a:t>The bundle requires separate measures for applications, timing and N quantity</a:t>
            </a:r>
          </a:p>
          <a:p>
            <a:endParaRPr lang="en-US"/>
          </a:p>
          <a:p>
            <a:pPr marL="0" indent="0">
              <a:buNone/>
            </a:pPr>
            <a:endParaRPr lang="en-US"/>
          </a:p>
        </p:txBody>
      </p:sp>
      <p:graphicFrame>
        <p:nvGraphicFramePr>
          <p:cNvPr id="7" name="Table 6">
            <a:extLst>
              <a:ext uri="{FF2B5EF4-FFF2-40B4-BE49-F238E27FC236}">
                <a16:creationId xmlns:a16="http://schemas.microsoft.com/office/drawing/2014/main" id="{BC71F7BA-6873-25B1-803A-96BC2AB32219}"/>
              </a:ext>
            </a:extLst>
          </p:cNvPr>
          <p:cNvGraphicFramePr>
            <a:graphicFrameLocks noGrp="1"/>
          </p:cNvGraphicFramePr>
          <p:nvPr>
            <p:extLst>
              <p:ext uri="{D42A27DB-BD31-4B8C-83A1-F6EECF244321}">
                <p14:modId xmlns:p14="http://schemas.microsoft.com/office/powerpoint/2010/main" val="4183951575"/>
              </p:ext>
            </p:extLst>
          </p:nvPr>
        </p:nvGraphicFramePr>
        <p:xfrm>
          <a:off x="849438" y="2892921"/>
          <a:ext cx="10504363" cy="3661294"/>
        </p:xfrm>
        <a:graphic>
          <a:graphicData uri="http://schemas.openxmlformats.org/drawingml/2006/table">
            <a:tbl>
              <a:tblPr firstRow="1" bandRow="1">
                <a:tableStyleId>{5C22544A-7EE6-4342-B048-85BDC9FD1C3A}</a:tableStyleId>
              </a:tblPr>
              <a:tblGrid>
                <a:gridCol w="2182247">
                  <a:extLst>
                    <a:ext uri="{9D8B030D-6E8A-4147-A177-3AD203B41FA5}">
                      <a16:colId xmlns:a16="http://schemas.microsoft.com/office/drawing/2014/main" val="2518493294"/>
                    </a:ext>
                  </a:extLst>
                </a:gridCol>
                <a:gridCol w="3048728">
                  <a:extLst>
                    <a:ext uri="{9D8B030D-6E8A-4147-A177-3AD203B41FA5}">
                      <a16:colId xmlns:a16="http://schemas.microsoft.com/office/drawing/2014/main" val="1239493105"/>
                    </a:ext>
                  </a:extLst>
                </a:gridCol>
                <a:gridCol w="5273388">
                  <a:extLst>
                    <a:ext uri="{9D8B030D-6E8A-4147-A177-3AD203B41FA5}">
                      <a16:colId xmlns:a16="http://schemas.microsoft.com/office/drawing/2014/main" val="2308322326"/>
                    </a:ext>
                  </a:extLst>
                </a:gridCol>
              </a:tblGrid>
              <a:tr h="369454">
                <a:tc gridSpan="2">
                  <a:txBody>
                    <a:bodyPr/>
                    <a:lstStyle/>
                    <a:p>
                      <a:pPr lvl="5"/>
                      <a:r>
                        <a:rPr lang="en-US"/>
                        <a:t>Recommendation</a:t>
                      </a:r>
                    </a:p>
                  </a:txBody>
                  <a:tcPr/>
                </a:tc>
                <a:tc hMerge="1">
                  <a:txBody>
                    <a:bodyPr/>
                    <a:lstStyle/>
                    <a:p>
                      <a:endParaRPr lang="en-US"/>
                    </a:p>
                  </a:txBody>
                  <a:tcPr/>
                </a:tc>
                <a:tc>
                  <a:txBody>
                    <a:bodyPr/>
                    <a:lstStyle/>
                    <a:p>
                      <a:r>
                        <a:rPr lang="en-US"/>
                        <a:t>Measurement Challenge</a:t>
                      </a:r>
                    </a:p>
                  </a:txBody>
                  <a:tcPr/>
                </a:tc>
                <a:extLst>
                  <a:ext uri="{0D108BD9-81ED-4DB2-BD59-A6C34878D82A}">
                    <a16:rowId xmlns:a16="http://schemas.microsoft.com/office/drawing/2014/main" val="2067639635"/>
                  </a:ext>
                </a:extLst>
              </a:tr>
              <a:tr h="370840">
                <a:tc>
                  <a:txBody>
                    <a:bodyPr/>
                    <a:lstStyle/>
                    <a:p>
                      <a:r>
                        <a:rPr lang="en-US" dirty="0"/>
                        <a:t>No. of applications</a:t>
                      </a:r>
                    </a:p>
                  </a:txBody>
                  <a:tcPr/>
                </a:tc>
                <a:tc>
                  <a:txBody>
                    <a:bodyPr/>
                    <a:lstStyle/>
                    <a:p>
                      <a:r>
                        <a:rPr lang="en-US">
                          <a:solidFill>
                            <a:schemeClr val="tx1"/>
                          </a:solidFill>
                        </a:rPr>
                        <a:t>Min 2 splits (lenient)</a:t>
                      </a:r>
                    </a:p>
                    <a:p>
                      <a:pPr lvl="0">
                        <a:buNone/>
                      </a:pPr>
                      <a:r>
                        <a:rPr lang="en-US">
                          <a:solidFill>
                            <a:schemeClr val="tx1"/>
                          </a:solidFill>
                        </a:rPr>
                        <a:t>Min 3 splits (strict)</a:t>
                      </a:r>
                    </a:p>
                  </a:txBody>
                  <a:tcPr/>
                </a:tc>
                <a:tc>
                  <a:txBody>
                    <a:bodyPr/>
                    <a:lstStyle/>
                    <a:p>
                      <a:r>
                        <a:rPr lang="en-US"/>
                        <a:t>Recall</a:t>
                      </a:r>
                    </a:p>
                  </a:txBody>
                  <a:tcPr/>
                </a:tc>
                <a:extLst>
                  <a:ext uri="{0D108BD9-81ED-4DB2-BD59-A6C34878D82A}">
                    <a16:rowId xmlns:a16="http://schemas.microsoft.com/office/drawing/2014/main" val="2160179897"/>
                  </a:ext>
                </a:extLst>
              </a:tr>
              <a:tr h="370840">
                <a:tc>
                  <a:txBody>
                    <a:bodyPr/>
                    <a:lstStyle/>
                    <a:p>
                      <a:r>
                        <a:rPr lang="en-US"/>
                        <a:t>Appropriate timing</a:t>
                      </a:r>
                    </a:p>
                  </a:txBody>
                  <a:tcPr/>
                </a:tc>
                <a:tc>
                  <a:txBody>
                    <a:bodyPr/>
                    <a:lstStyle/>
                    <a:p>
                      <a:r>
                        <a:rPr lang="en-US">
                          <a:solidFill>
                            <a:schemeClr val="tx1"/>
                          </a:solidFill>
                        </a:rPr>
                        <a:t>Between tillering and panicle initiation (lenient and strict)</a:t>
                      </a:r>
                      <a:endParaRPr lang="en-US">
                        <a:solidFill>
                          <a:srgbClr val="FF0000"/>
                        </a:solidFill>
                      </a:endParaRPr>
                    </a:p>
                  </a:txBody>
                  <a:tcPr>
                    <a:solidFill>
                      <a:schemeClr val="bg1"/>
                    </a:solidFill>
                  </a:tcPr>
                </a:tc>
                <a:tc>
                  <a:txBody>
                    <a:bodyPr/>
                    <a:lstStyle/>
                    <a:p>
                      <a:r>
                        <a:rPr lang="en-US"/>
                        <a:t>How to ask about timing?</a:t>
                      </a:r>
                    </a:p>
                  </a:txBody>
                  <a:tcPr/>
                </a:tc>
                <a:extLst>
                  <a:ext uri="{0D108BD9-81ED-4DB2-BD59-A6C34878D82A}">
                    <a16:rowId xmlns:a16="http://schemas.microsoft.com/office/drawing/2014/main" val="2045858988"/>
                  </a:ext>
                </a:extLst>
              </a:tr>
              <a:tr h="370840">
                <a:tc>
                  <a:txBody>
                    <a:bodyPr/>
                    <a:lstStyle/>
                    <a:p>
                      <a:r>
                        <a:rPr lang="en-US"/>
                        <a:t>Appropriate quantity of N</a:t>
                      </a:r>
                    </a:p>
                  </a:txBody>
                  <a:tcPr/>
                </a:tc>
                <a:tc>
                  <a:txBody>
                    <a:bodyPr/>
                    <a:lstStyle/>
                    <a:p>
                      <a:r>
                        <a:rPr lang="en-US"/>
                        <a:t>110 kg N/ha (lenient)</a:t>
                      </a:r>
                    </a:p>
                    <a:p>
                      <a:pPr lvl="0">
                        <a:buNone/>
                      </a:pPr>
                      <a:r>
                        <a:rPr lang="en-US"/>
                        <a:t>100 kg N/ha (strict)</a:t>
                      </a:r>
                    </a:p>
                  </a:txBody>
                  <a:tcPr/>
                </a:tc>
                <a:tc>
                  <a:txBody>
                    <a:bodyPr/>
                    <a:lstStyle/>
                    <a:p>
                      <a:r>
                        <a:rPr lang="en-US" dirty="0"/>
                        <a:t>Farmers may use multi-component fertilizers where N is only one of the components</a:t>
                      </a:r>
                    </a:p>
                    <a:p>
                      <a:pPr lvl="0">
                        <a:buNone/>
                      </a:pPr>
                      <a:endParaRPr lang="en-US" dirty="0"/>
                    </a:p>
                    <a:p>
                      <a:pPr lvl="0">
                        <a:buNone/>
                      </a:pPr>
                      <a:r>
                        <a:rPr lang="en-US" dirty="0"/>
                        <a:t>Key asymmetry with seeds: </a:t>
                      </a:r>
                    </a:p>
                    <a:p>
                      <a:pPr lvl="0">
                        <a:buNone/>
                      </a:pPr>
                      <a:r>
                        <a:rPr lang="en-US" dirty="0"/>
                        <a:t>With seeds, product </a:t>
                      </a:r>
                      <a:r>
                        <a:rPr lang="en-US" i="1" dirty="0"/>
                        <a:t>is </a:t>
                      </a:r>
                      <a:r>
                        <a:rPr lang="en-US" i="0" dirty="0"/>
                        <a:t>the unit of measurement. With fertilizer, product must be converted to nutrient, not all farmers know the conversion rate.</a:t>
                      </a:r>
                      <a:endParaRPr lang="en-US" dirty="0"/>
                    </a:p>
                  </a:txBody>
                  <a:tcPr/>
                </a:tc>
                <a:extLst>
                  <a:ext uri="{0D108BD9-81ED-4DB2-BD59-A6C34878D82A}">
                    <a16:rowId xmlns:a16="http://schemas.microsoft.com/office/drawing/2014/main" val="3626686359"/>
                  </a:ext>
                </a:extLst>
              </a:tr>
            </a:tbl>
          </a:graphicData>
        </a:graphic>
      </p:graphicFrame>
    </p:spTree>
    <p:extLst>
      <p:ext uri="{BB962C8B-B14F-4D97-AF65-F5344CB8AC3E}">
        <p14:creationId xmlns:p14="http://schemas.microsoft.com/office/powerpoint/2010/main" val="344597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ECC67A9F-CBD2-0652-AB01-1485E4CBF4C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7999" r="1" b="1"/>
          <a:stretch>
            <a:fillRect/>
          </a:stretch>
        </p:blipFill>
        <p:spPr>
          <a:xfrm>
            <a:off x="2522356" y="10"/>
            <a:ext cx="9669642" cy="6857990"/>
          </a:xfrm>
          <a:prstGeom prst="rect">
            <a:avLst/>
          </a:prstGeom>
        </p:spPr>
      </p:pic>
      <p:sp>
        <p:nvSpPr>
          <p:cNvPr id="26" name="Rectangle 2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BD08C03-761B-1472-733A-AED9A3D80C5F}"/>
              </a:ext>
            </a:extLst>
          </p:cNvPr>
          <p:cNvSpPr>
            <a:spLocks noGrp="1"/>
          </p:cNvSpPr>
          <p:nvPr>
            <p:ph type="title"/>
          </p:nvPr>
        </p:nvSpPr>
        <p:spPr>
          <a:xfrm>
            <a:off x="449177" y="381167"/>
            <a:ext cx="3822189" cy="1899912"/>
          </a:xfrm>
        </p:spPr>
        <p:txBody>
          <a:bodyPr vert="horz" lIns="91440" tIns="45720" rIns="91440" bIns="45720" rtlCol="0" anchor="ctr">
            <a:normAutofit/>
          </a:bodyPr>
          <a:lstStyle/>
          <a:p>
            <a:r>
              <a:rPr lang="en-US" sz="4000" b="1" dirty="0"/>
              <a:t>Our setting</a:t>
            </a:r>
          </a:p>
        </p:txBody>
      </p:sp>
      <p:sp>
        <p:nvSpPr>
          <p:cNvPr id="7" name="Content Placeholder 2">
            <a:extLst>
              <a:ext uri="{FF2B5EF4-FFF2-40B4-BE49-F238E27FC236}">
                <a16:creationId xmlns:a16="http://schemas.microsoft.com/office/drawing/2014/main" id="{3025C053-AFA4-9CA1-23EB-13502E00B9C0}"/>
              </a:ext>
            </a:extLst>
          </p:cNvPr>
          <p:cNvSpPr>
            <a:spLocks noGrp="1"/>
          </p:cNvSpPr>
          <p:nvPr>
            <p:ph sz="half" idx="1"/>
          </p:nvPr>
        </p:nvSpPr>
        <p:spPr>
          <a:xfrm>
            <a:off x="449180" y="1936896"/>
            <a:ext cx="5470358" cy="4229988"/>
          </a:xfrm>
        </p:spPr>
        <p:txBody>
          <a:bodyPr vert="horz" lIns="91440" tIns="45720" rIns="91440" bIns="45720" rtlCol="0">
            <a:normAutofit/>
          </a:bodyPr>
          <a:lstStyle/>
          <a:p>
            <a:pPr marL="0" indent="0">
              <a:buNone/>
            </a:pPr>
            <a:r>
              <a:rPr lang="en-US" sz="2600" dirty="0"/>
              <a:t>In Vietnam, SPIA attempted rigorous measurement of the adoption of CGIAR’s innovations…</a:t>
            </a:r>
          </a:p>
          <a:p>
            <a:pPr marL="0" indent="0">
              <a:buNone/>
            </a:pPr>
            <a:r>
              <a:rPr lang="en-US" sz="2600" dirty="0"/>
              <a:t>…through questions added to a nationally representative household survey (VHLSS). </a:t>
            </a:r>
          </a:p>
          <a:p>
            <a:pPr marL="0" indent="0">
              <a:buNone/>
            </a:pPr>
            <a:endParaRPr lang="en-US" sz="2600" dirty="0"/>
          </a:p>
          <a:p>
            <a:pPr marL="0" indent="0">
              <a:buNone/>
            </a:pPr>
            <a:r>
              <a:rPr lang="en-US" sz="2600" b="1" dirty="0"/>
              <a:t>One Must Do, 5 Reductions (1M5R) </a:t>
            </a:r>
          </a:p>
          <a:p>
            <a:pPr marL="0" indent="0">
              <a:buNone/>
            </a:pPr>
            <a:r>
              <a:rPr lang="en-US" sz="2600" dirty="0"/>
              <a:t>bundle of recommendations for low-land rice cultivation</a:t>
            </a:r>
            <a:endParaRPr lang="en-US" sz="1900" dirty="0"/>
          </a:p>
        </p:txBody>
      </p:sp>
    </p:spTree>
    <p:extLst>
      <p:ext uri="{BB962C8B-B14F-4D97-AF65-F5344CB8AC3E}">
        <p14:creationId xmlns:p14="http://schemas.microsoft.com/office/powerpoint/2010/main" val="50202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05579-5AD3-C2A7-F91B-764F1BB3E57B}"/>
              </a:ext>
            </a:extLst>
          </p:cNvPr>
          <p:cNvSpPr>
            <a:spLocks noGrp="1"/>
          </p:cNvSpPr>
          <p:nvPr>
            <p:ph type="title"/>
          </p:nvPr>
        </p:nvSpPr>
        <p:spPr>
          <a:xfrm>
            <a:off x="1044695" y="457200"/>
            <a:ext cx="10079464" cy="421982"/>
          </a:xfrm>
        </p:spPr>
        <p:txBody>
          <a:bodyPr>
            <a:noAutofit/>
          </a:bodyPr>
          <a:lstStyle/>
          <a:p>
            <a:r>
              <a:rPr lang="en-US" sz="2800" b="1"/>
              <a:t>Adoption of 2R: Questions on Number and Timing of Applications</a:t>
            </a:r>
            <a:endParaRPr lang="en-US" sz="2800"/>
          </a:p>
        </p:txBody>
      </p:sp>
      <p:sp>
        <p:nvSpPr>
          <p:cNvPr id="4" name="Text Placeholder 3">
            <a:extLst>
              <a:ext uri="{FF2B5EF4-FFF2-40B4-BE49-F238E27FC236}">
                <a16:creationId xmlns:a16="http://schemas.microsoft.com/office/drawing/2014/main" id="{A9AC1F89-5C30-2451-9AC6-6381CE930A83}"/>
              </a:ext>
            </a:extLst>
          </p:cNvPr>
          <p:cNvSpPr>
            <a:spLocks noGrp="1"/>
          </p:cNvSpPr>
          <p:nvPr>
            <p:ph type="body" sz="half" idx="2"/>
          </p:nvPr>
        </p:nvSpPr>
        <p:spPr>
          <a:xfrm>
            <a:off x="711721" y="1109703"/>
            <a:ext cx="10412438" cy="4746478"/>
          </a:xfrm>
        </p:spPr>
        <p:txBody>
          <a:bodyPr vert="horz" lIns="91440" tIns="45720" rIns="91440" bIns="45720" rtlCol="0" anchor="t">
            <a:normAutofit/>
          </a:bodyPr>
          <a:lstStyle/>
          <a:p>
            <a:endParaRPr lang="en-US"/>
          </a:p>
          <a:p>
            <a:endParaRPr lang="en-US"/>
          </a:p>
          <a:p>
            <a:endParaRPr lang="en-US"/>
          </a:p>
          <a:p>
            <a:endParaRPr lang="en-US"/>
          </a:p>
          <a:p>
            <a:endParaRPr lang="en-US"/>
          </a:p>
        </p:txBody>
      </p:sp>
      <p:graphicFrame>
        <p:nvGraphicFramePr>
          <p:cNvPr id="5" name="Table 4">
            <a:extLst>
              <a:ext uri="{FF2B5EF4-FFF2-40B4-BE49-F238E27FC236}">
                <a16:creationId xmlns:a16="http://schemas.microsoft.com/office/drawing/2014/main" id="{1FA34167-38CF-A32D-6B85-61FC143CB040}"/>
              </a:ext>
            </a:extLst>
          </p:cNvPr>
          <p:cNvGraphicFramePr>
            <a:graphicFrameLocks noGrp="1"/>
          </p:cNvGraphicFramePr>
          <p:nvPr>
            <p:extLst>
              <p:ext uri="{D42A27DB-BD31-4B8C-83A1-F6EECF244321}">
                <p14:modId xmlns:p14="http://schemas.microsoft.com/office/powerpoint/2010/main" val="2888749321"/>
              </p:ext>
            </p:extLst>
          </p:nvPr>
        </p:nvGraphicFramePr>
        <p:xfrm>
          <a:off x="947697" y="1543798"/>
          <a:ext cx="6996610" cy="640080"/>
        </p:xfrm>
        <a:graphic>
          <a:graphicData uri="http://schemas.openxmlformats.org/drawingml/2006/table">
            <a:tbl>
              <a:tblPr firstRow="1" bandRow="1">
                <a:tableStyleId>{5C22544A-7EE6-4342-B048-85BDC9FD1C3A}</a:tableStyleId>
              </a:tblPr>
              <a:tblGrid>
                <a:gridCol w="1691138">
                  <a:extLst>
                    <a:ext uri="{9D8B030D-6E8A-4147-A177-3AD203B41FA5}">
                      <a16:colId xmlns:a16="http://schemas.microsoft.com/office/drawing/2014/main" val="1392014446"/>
                    </a:ext>
                  </a:extLst>
                </a:gridCol>
                <a:gridCol w="2120430">
                  <a:extLst>
                    <a:ext uri="{9D8B030D-6E8A-4147-A177-3AD203B41FA5}">
                      <a16:colId xmlns:a16="http://schemas.microsoft.com/office/drawing/2014/main" val="2782880904"/>
                    </a:ext>
                  </a:extLst>
                </a:gridCol>
                <a:gridCol w="3185042">
                  <a:extLst>
                    <a:ext uri="{9D8B030D-6E8A-4147-A177-3AD203B41FA5}">
                      <a16:colId xmlns:a16="http://schemas.microsoft.com/office/drawing/2014/main" val="1558817136"/>
                    </a:ext>
                  </a:extLst>
                </a:gridCol>
              </a:tblGrid>
              <a:tr h="358588">
                <a:tc>
                  <a:txBody>
                    <a:bodyPr/>
                    <a:lstStyle/>
                    <a:p>
                      <a:r>
                        <a:rPr lang="en-US"/>
                        <a:t>Design Problem </a:t>
                      </a:r>
                    </a:p>
                  </a:txBody>
                  <a:tcPr/>
                </a:tc>
                <a:tc>
                  <a:txBody>
                    <a:bodyPr/>
                    <a:lstStyle/>
                    <a:p>
                      <a:r>
                        <a:rPr lang="en-US"/>
                        <a:t>Qual Insights</a:t>
                      </a:r>
                    </a:p>
                  </a:txBody>
                  <a:tcPr/>
                </a:tc>
                <a:tc>
                  <a:txBody>
                    <a:bodyPr/>
                    <a:lstStyle/>
                    <a:p>
                      <a:r>
                        <a:rPr lang="en-US" dirty="0"/>
                        <a:t>2023 Survey Design</a:t>
                      </a:r>
                    </a:p>
                  </a:txBody>
                  <a:tcPr/>
                </a:tc>
                <a:extLst>
                  <a:ext uri="{0D108BD9-81ED-4DB2-BD59-A6C34878D82A}">
                    <a16:rowId xmlns:a16="http://schemas.microsoft.com/office/drawing/2014/main" val="14773929"/>
                  </a:ext>
                </a:extLst>
              </a:tr>
            </a:tbl>
          </a:graphicData>
        </a:graphic>
      </p:graphicFrame>
      <p:graphicFrame>
        <p:nvGraphicFramePr>
          <p:cNvPr id="6" name="Table 5">
            <a:extLst>
              <a:ext uri="{FF2B5EF4-FFF2-40B4-BE49-F238E27FC236}">
                <a16:creationId xmlns:a16="http://schemas.microsoft.com/office/drawing/2014/main" id="{3E2F04D8-DC49-FE6F-9D90-21FAACAC256A}"/>
              </a:ext>
            </a:extLst>
          </p:cNvPr>
          <p:cNvGraphicFramePr>
            <a:graphicFrameLocks noGrp="1"/>
          </p:cNvGraphicFramePr>
          <p:nvPr>
            <p:extLst>
              <p:ext uri="{D42A27DB-BD31-4B8C-83A1-F6EECF244321}">
                <p14:modId xmlns:p14="http://schemas.microsoft.com/office/powerpoint/2010/main" val="1456233235"/>
              </p:ext>
            </p:extLst>
          </p:nvPr>
        </p:nvGraphicFramePr>
        <p:xfrm>
          <a:off x="947631" y="2389301"/>
          <a:ext cx="6996610" cy="3604835"/>
        </p:xfrm>
        <a:graphic>
          <a:graphicData uri="http://schemas.openxmlformats.org/drawingml/2006/table">
            <a:tbl>
              <a:tblPr firstRow="1" bandRow="1">
                <a:tableStyleId>{5C22544A-7EE6-4342-B048-85BDC9FD1C3A}</a:tableStyleId>
              </a:tblPr>
              <a:tblGrid>
                <a:gridCol w="1697063">
                  <a:extLst>
                    <a:ext uri="{9D8B030D-6E8A-4147-A177-3AD203B41FA5}">
                      <a16:colId xmlns:a16="http://schemas.microsoft.com/office/drawing/2014/main" val="27717725"/>
                    </a:ext>
                  </a:extLst>
                </a:gridCol>
                <a:gridCol w="2091731">
                  <a:extLst>
                    <a:ext uri="{9D8B030D-6E8A-4147-A177-3AD203B41FA5}">
                      <a16:colId xmlns:a16="http://schemas.microsoft.com/office/drawing/2014/main" val="2324120889"/>
                    </a:ext>
                  </a:extLst>
                </a:gridCol>
                <a:gridCol w="3207816">
                  <a:extLst>
                    <a:ext uri="{9D8B030D-6E8A-4147-A177-3AD203B41FA5}">
                      <a16:colId xmlns:a16="http://schemas.microsoft.com/office/drawing/2014/main" val="2854969183"/>
                    </a:ext>
                  </a:extLst>
                </a:gridCol>
              </a:tblGrid>
              <a:tr h="3604835">
                <a:tc>
                  <a:txBody>
                    <a:bodyPr/>
                    <a:lstStyle/>
                    <a:p>
                      <a:r>
                        <a:rPr lang="en-US" b="0" dirty="0"/>
                        <a:t>How to ask about number and timing?</a:t>
                      </a:r>
                    </a:p>
                  </a:txBody>
                  <a:tcPr/>
                </a:tc>
                <a:tc>
                  <a:txBody>
                    <a:bodyPr/>
                    <a:lstStyle/>
                    <a:p>
                      <a:r>
                        <a:rPr lang="en-US" b="0" dirty="0"/>
                        <a:t>Farmers think in crop cycles, not calendar dates</a:t>
                      </a:r>
                    </a:p>
                    <a:p>
                      <a:pPr lvl="0">
                        <a:buNone/>
                      </a:pPr>
                      <a:endParaRPr lang="en-US" b="0" dirty="0"/>
                    </a:p>
                    <a:p>
                      <a:pPr lvl="0">
                        <a:buNone/>
                      </a:pPr>
                      <a:r>
                        <a:rPr lang="en-US" b="0" dirty="0"/>
                        <a:t>Anchor </a:t>
                      </a:r>
                      <a:r>
                        <a:rPr lang="en-US" b="0" dirty="0" err="1"/>
                        <a:t>qs</a:t>
                      </a:r>
                      <a:r>
                        <a:rPr lang="en-US" b="0" dirty="0"/>
                        <a:t> to crop growth stages</a:t>
                      </a:r>
                    </a:p>
                    <a:p>
                      <a:pPr lvl="0">
                        <a:buNone/>
                      </a:pPr>
                      <a:endParaRPr lang="en-US" b="0" dirty="0"/>
                    </a:p>
                  </a:txBody>
                  <a:tcPr/>
                </a:tc>
                <a:tc>
                  <a:txBody>
                    <a:bodyPr/>
                    <a:lstStyle/>
                    <a:p>
                      <a:r>
                        <a:rPr lang="en-US" b="0" dirty="0"/>
                        <a:t>Used visual aid showing rice growth stages as a showcard</a:t>
                      </a:r>
                    </a:p>
                    <a:p>
                      <a:pPr lvl="0">
                        <a:buNone/>
                      </a:pPr>
                      <a:endParaRPr lang="en-US" b="0" dirty="0"/>
                    </a:p>
                    <a:p>
                      <a:pPr lvl="0">
                        <a:buNone/>
                      </a:pPr>
                      <a:r>
                        <a:rPr lang="en-US" b="0" dirty="0"/>
                        <a:t>Created a roster of all applications</a:t>
                      </a:r>
                    </a:p>
                    <a:p>
                      <a:pPr lvl="0">
                        <a:buNone/>
                      </a:pPr>
                      <a:endParaRPr lang="en-US" b="0" dirty="0"/>
                    </a:p>
                    <a:p>
                      <a:pPr lvl="0">
                        <a:buNone/>
                      </a:pPr>
                      <a:r>
                        <a:rPr lang="en-US" b="0" dirty="0"/>
                        <a:t>Standardizable across regions</a:t>
                      </a:r>
                    </a:p>
                    <a:p>
                      <a:pPr lvl="0">
                        <a:buNone/>
                      </a:pPr>
                      <a:endParaRPr lang="en-US" b="0" dirty="0"/>
                    </a:p>
                    <a:p>
                      <a:pPr lvl="0">
                        <a:buNone/>
                      </a:pPr>
                      <a:r>
                        <a:rPr lang="en-US" b="0" dirty="0"/>
                        <a:t>With roster and visual aid, captured both number and timing</a:t>
                      </a:r>
                    </a:p>
                  </a:txBody>
                  <a:tcPr/>
                </a:tc>
                <a:extLst>
                  <a:ext uri="{0D108BD9-81ED-4DB2-BD59-A6C34878D82A}">
                    <a16:rowId xmlns:a16="http://schemas.microsoft.com/office/drawing/2014/main" val="3755172902"/>
                  </a:ext>
                </a:extLst>
              </a:tr>
            </a:tbl>
          </a:graphicData>
        </a:graphic>
      </p:graphicFrame>
      <p:pic>
        <p:nvPicPr>
          <p:cNvPr id="8" name="Picture Placeholder 4" descr="A diagram of rice plant growth stages&#10;&#10;AI-generated content may be incorrect.">
            <a:extLst>
              <a:ext uri="{FF2B5EF4-FFF2-40B4-BE49-F238E27FC236}">
                <a16:creationId xmlns:a16="http://schemas.microsoft.com/office/drawing/2014/main" id="{7FCBE822-1D3C-BF62-D58A-59FB2E78A387}"/>
              </a:ext>
            </a:extLst>
          </p:cNvPr>
          <p:cNvPicPr>
            <a:picLocks noGrp="1" noChangeAspect="1"/>
          </p:cNvPicPr>
          <p:nvPr>
            <p:ph type="pic" idx="1"/>
          </p:nvPr>
        </p:nvPicPr>
        <p:blipFill>
          <a:blip r:embed="rId3"/>
          <a:srcRect l="5251" r="5251"/>
          <a:stretch/>
        </p:blipFill>
        <p:spPr>
          <a:xfrm>
            <a:off x="8093596" y="2213669"/>
            <a:ext cx="3641752" cy="3170331"/>
          </a:xfrm>
          <a:prstGeom prst="rect">
            <a:avLst/>
          </a:prstGeom>
        </p:spPr>
      </p:pic>
    </p:spTree>
    <p:extLst>
      <p:ext uri="{BB962C8B-B14F-4D97-AF65-F5344CB8AC3E}">
        <p14:creationId xmlns:p14="http://schemas.microsoft.com/office/powerpoint/2010/main" val="372098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9A4A4-6815-0665-D046-BE9C9BE86C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87AF65-18B1-6D81-D2DE-01FED7F41959}"/>
              </a:ext>
            </a:extLst>
          </p:cNvPr>
          <p:cNvSpPr>
            <a:spLocks noGrp="1"/>
          </p:cNvSpPr>
          <p:nvPr>
            <p:ph type="title"/>
          </p:nvPr>
        </p:nvSpPr>
        <p:spPr>
          <a:xfrm>
            <a:off x="839874" y="495737"/>
            <a:ext cx="10079464" cy="421982"/>
          </a:xfrm>
        </p:spPr>
        <p:txBody>
          <a:bodyPr>
            <a:noAutofit/>
          </a:bodyPr>
          <a:lstStyle/>
          <a:p>
            <a:r>
              <a:rPr lang="en-US" sz="2800" b="1" dirty="0"/>
              <a:t>Adoption of 2R: Question on Quantity of Nitrogen</a:t>
            </a:r>
            <a:endParaRPr lang="en-US" sz="2800" dirty="0"/>
          </a:p>
        </p:txBody>
      </p:sp>
      <p:sp>
        <p:nvSpPr>
          <p:cNvPr id="4" name="Text Placeholder 3">
            <a:extLst>
              <a:ext uri="{FF2B5EF4-FFF2-40B4-BE49-F238E27FC236}">
                <a16:creationId xmlns:a16="http://schemas.microsoft.com/office/drawing/2014/main" id="{A3023B25-52E4-3DD0-27AF-88D92DB1A2C4}"/>
              </a:ext>
            </a:extLst>
          </p:cNvPr>
          <p:cNvSpPr>
            <a:spLocks noGrp="1"/>
          </p:cNvSpPr>
          <p:nvPr>
            <p:ph type="body" sz="half" idx="2"/>
          </p:nvPr>
        </p:nvSpPr>
        <p:spPr>
          <a:xfrm>
            <a:off x="711721" y="1109703"/>
            <a:ext cx="10412438" cy="4746478"/>
          </a:xfrm>
        </p:spPr>
        <p:txBody>
          <a:bodyPr vert="horz" lIns="91440" tIns="45720" rIns="91440" bIns="45720" rtlCol="0" anchor="t">
            <a:normAutofit/>
          </a:bodyPr>
          <a:lstStyle/>
          <a:p>
            <a:endParaRPr lang="en-US"/>
          </a:p>
          <a:p>
            <a:endParaRPr lang="en-US"/>
          </a:p>
          <a:p>
            <a:endParaRPr lang="en-US"/>
          </a:p>
          <a:p>
            <a:endParaRPr lang="en-US"/>
          </a:p>
          <a:p>
            <a:endParaRPr lang="en-US"/>
          </a:p>
        </p:txBody>
      </p:sp>
      <p:graphicFrame>
        <p:nvGraphicFramePr>
          <p:cNvPr id="5" name="Table 4">
            <a:extLst>
              <a:ext uri="{FF2B5EF4-FFF2-40B4-BE49-F238E27FC236}">
                <a16:creationId xmlns:a16="http://schemas.microsoft.com/office/drawing/2014/main" id="{6EF904A5-F21A-F2A7-1BFB-805257665ED1}"/>
              </a:ext>
            </a:extLst>
          </p:cNvPr>
          <p:cNvGraphicFramePr>
            <a:graphicFrameLocks noGrp="1"/>
          </p:cNvGraphicFramePr>
          <p:nvPr>
            <p:extLst>
              <p:ext uri="{D42A27DB-BD31-4B8C-83A1-F6EECF244321}">
                <p14:modId xmlns:p14="http://schemas.microsoft.com/office/powerpoint/2010/main" val="474552694"/>
              </p:ext>
            </p:extLst>
          </p:nvPr>
        </p:nvGraphicFramePr>
        <p:xfrm>
          <a:off x="839875" y="1128534"/>
          <a:ext cx="10859767" cy="365760"/>
        </p:xfrm>
        <a:graphic>
          <a:graphicData uri="http://schemas.openxmlformats.org/drawingml/2006/table">
            <a:tbl>
              <a:tblPr firstRow="1" bandRow="1">
                <a:tableStyleId>{5C22544A-7EE6-4342-B048-85BDC9FD1C3A}</a:tableStyleId>
              </a:tblPr>
              <a:tblGrid>
                <a:gridCol w="2613328">
                  <a:extLst>
                    <a:ext uri="{9D8B030D-6E8A-4147-A177-3AD203B41FA5}">
                      <a16:colId xmlns:a16="http://schemas.microsoft.com/office/drawing/2014/main" val="1392014446"/>
                    </a:ext>
                  </a:extLst>
                </a:gridCol>
                <a:gridCol w="4860875">
                  <a:extLst>
                    <a:ext uri="{9D8B030D-6E8A-4147-A177-3AD203B41FA5}">
                      <a16:colId xmlns:a16="http://schemas.microsoft.com/office/drawing/2014/main" val="2782880904"/>
                    </a:ext>
                  </a:extLst>
                </a:gridCol>
                <a:gridCol w="3385564">
                  <a:extLst>
                    <a:ext uri="{9D8B030D-6E8A-4147-A177-3AD203B41FA5}">
                      <a16:colId xmlns:a16="http://schemas.microsoft.com/office/drawing/2014/main" val="1558817136"/>
                    </a:ext>
                  </a:extLst>
                </a:gridCol>
              </a:tblGrid>
              <a:tr h="358588">
                <a:tc>
                  <a:txBody>
                    <a:bodyPr/>
                    <a:lstStyle/>
                    <a:p>
                      <a:r>
                        <a:rPr lang="en-US" dirty="0"/>
                        <a:t>Design Problem </a:t>
                      </a:r>
                    </a:p>
                  </a:txBody>
                  <a:tcPr/>
                </a:tc>
                <a:tc>
                  <a:txBody>
                    <a:bodyPr/>
                    <a:lstStyle/>
                    <a:p>
                      <a:r>
                        <a:rPr lang="en-US" dirty="0"/>
                        <a:t>Qual Insights</a:t>
                      </a:r>
                    </a:p>
                  </a:txBody>
                  <a:tcPr/>
                </a:tc>
                <a:tc>
                  <a:txBody>
                    <a:bodyPr/>
                    <a:lstStyle/>
                    <a:p>
                      <a:r>
                        <a:rPr lang="en-US" dirty="0"/>
                        <a:t>2023 Survey Design</a:t>
                      </a:r>
                    </a:p>
                  </a:txBody>
                  <a:tcPr/>
                </a:tc>
                <a:extLst>
                  <a:ext uri="{0D108BD9-81ED-4DB2-BD59-A6C34878D82A}">
                    <a16:rowId xmlns:a16="http://schemas.microsoft.com/office/drawing/2014/main" val="14773929"/>
                  </a:ext>
                </a:extLst>
              </a:tr>
            </a:tbl>
          </a:graphicData>
        </a:graphic>
      </p:graphicFrame>
      <p:graphicFrame>
        <p:nvGraphicFramePr>
          <p:cNvPr id="6" name="Table 5">
            <a:extLst>
              <a:ext uri="{FF2B5EF4-FFF2-40B4-BE49-F238E27FC236}">
                <a16:creationId xmlns:a16="http://schemas.microsoft.com/office/drawing/2014/main" id="{B80389CA-794A-4525-4024-457D794A3FF7}"/>
              </a:ext>
            </a:extLst>
          </p:cNvPr>
          <p:cNvGraphicFramePr>
            <a:graphicFrameLocks noGrp="1"/>
          </p:cNvGraphicFramePr>
          <p:nvPr>
            <p:extLst>
              <p:ext uri="{D42A27DB-BD31-4B8C-83A1-F6EECF244321}">
                <p14:modId xmlns:p14="http://schemas.microsoft.com/office/powerpoint/2010/main" val="3317702989"/>
              </p:ext>
            </p:extLst>
          </p:nvPr>
        </p:nvGraphicFramePr>
        <p:xfrm>
          <a:off x="839874" y="1531333"/>
          <a:ext cx="10859766" cy="3804365"/>
        </p:xfrm>
        <a:graphic>
          <a:graphicData uri="http://schemas.openxmlformats.org/drawingml/2006/table">
            <a:tbl>
              <a:tblPr firstRow="1" bandRow="1">
                <a:tableStyleId>{5C22544A-7EE6-4342-B048-85BDC9FD1C3A}</a:tableStyleId>
              </a:tblPr>
              <a:tblGrid>
                <a:gridCol w="2634091">
                  <a:extLst>
                    <a:ext uri="{9D8B030D-6E8A-4147-A177-3AD203B41FA5}">
                      <a16:colId xmlns:a16="http://schemas.microsoft.com/office/drawing/2014/main" val="27717725"/>
                    </a:ext>
                  </a:extLst>
                </a:gridCol>
                <a:gridCol w="4835259">
                  <a:extLst>
                    <a:ext uri="{9D8B030D-6E8A-4147-A177-3AD203B41FA5}">
                      <a16:colId xmlns:a16="http://schemas.microsoft.com/office/drawing/2014/main" val="2324120889"/>
                    </a:ext>
                  </a:extLst>
                </a:gridCol>
                <a:gridCol w="3390416">
                  <a:extLst>
                    <a:ext uri="{9D8B030D-6E8A-4147-A177-3AD203B41FA5}">
                      <a16:colId xmlns:a16="http://schemas.microsoft.com/office/drawing/2014/main" val="2854969183"/>
                    </a:ext>
                  </a:extLst>
                </a:gridCol>
              </a:tblGrid>
              <a:tr h="3804365">
                <a:tc>
                  <a:txBody>
                    <a:bodyPr/>
                    <a:lstStyle/>
                    <a:p>
                      <a:pPr lvl="0">
                        <a:buNone/>
                      </a:pPr>
                      <a:r>
                        <a:rPr lang="en-US" sz="1800" b="0" i="0" u="none" strike="noStrike" noProof="0" dirty="0">
                          <a:latin typeface="Aptos"/>
                        </a:rPr>
                        <a:t>How to measure nitrogen quantity when farmers use multi-component fertilizers?</a:t>
                      </a:r>
                    </a:p>
                  </a:txBody>
                  <a:tcPr/>
                </a:tc>
                <a:tc>
                  <a:txBody>
                    <a:bodyPr/>
                    <a:lstStyle/>
                    <a:p>
                      <a:pPr lvl="0" algn="l">
                        <a:lnSpc>
                          <a:spcPct val="100000"/>
                        </a:lnSpc>
                        <a:spcBef>
                          <a:spcPts val="0"/>
                        </a:spcBef>
                        <a:spcAft>
                          <a:spcPts val="0"/>
                        </a:spcAft>
                        <a:buNone/>
                      </a:pPr>
                      <a:r>
                        <a:rPr lang="en-US" sz="1800" b="0" i="0" u="none" strike="noStrike" noProof="0" dirty="0">
                          <a:latin typeface="Aptos"/>
                        </a:rPr>
                        <a:t>Recall was </a:t>
                      </a:r>
                      <a:r>
                        <a:rPr lang="en-US" sz="1800" b="1" i="0" u="none" strike="noStrike" noProof="0" dirty="0">
                          <a:latin typeface="Aptos"/>
                        </a:rPr>
                        <a:t>not</a:t>
                      </a:r>
                      <a:r>
                        <a:rPr lang="en-US" sz="1800" b="0" i="0" u="none" strike="noStrike" noProof="0" dirty="0">
                          <a:latin typeface="Aptos"/>
                        </a:rPr>
                        <a:t> the problem — farmers reported fertilizer type and quantity per land unit with precision, using regional area variants: </a:t>
                      </a:r>
                      <a:r>
                        <a:rPr lang="en-US" sz="1800" b="0" i="0" u="none" strike="noStrike" noProof="0" dirty="0" err="1">
                          <a:latin typeface="Aptos"/>
                        </a:rPr>
                        <a:t>sào</a:t>
                      </a:r>
                      <a:r>
                        <a:rPr lang="en-US" sz="1800" b="0" i="0" u="none" strike="noStrike" noProof="0" dirty="0">
                          <a:latin typeface="Aptos"/>
                        </a:rPr>
                        <a:t> Bắc </a:t>
                      </a:r>
                      <a:r>
                        <a:rPr lang="en-US" sz="1800" b="0" i="0" u="none" strike="noStrike" noProof="0" dirty="0" err="1">
                          <a:latin typeface="Aptos"/>
                        </a:rPr>
                        <a:t>Bộ</a:t>
                      </a:r>
                      <a:r>
                        <a:rPr lang="en-US" sz="1800" b="0" i="0" u="none" strike="noStrike" noProof="0" dirty="0">
                          <a:latin typeface="Aptos"/>
                        </a:rPr>
                        <a:t> (360m²), </a:t>
                      </a:r>
                      <a:r>
                        <a:rPr lang="en-US" sz="1800" b="0" i="0" u="none" strike="noStrike" noProof="0" dirty="0" err="1">
                          <a:latin typeface="Aptos"/>
                        </a:rPr>
                        <a:t>sào</a:t>
                      </a:r>
                      <a:r>
                        <a:rPr lang="en-US" sz="1800" b="0" i="0" u="none" strike="noStrike" noProof="0" dirty="0">
                          <a:latin typeface="Aptos"/>
                        </a:rPr>
                        <a:t> Trung </a:t>
                      </a:r>
                      <a:r>
                        <a:rPr lang="en-US" sz="1800" b="0" i="0" u="none" strike="noStrike" noProof="0" dirty="0" err="1">
                          <a:latin typeface="Aptos"/>
                        </a:rPr>
                        <a:t>Bộ</a:t>
                      </a:r>
                      <a:r>
                        <a:rPr lang="en-US" sz="1800" b="0" i="0" u="none" strike="noStrike" noProof="0" dirty="0">
                          <a:latin typeface="Aptos"/>
                        </a:rPr>
                        <a:t> (500m²), </a:t>
                      </a:r>
                      <a:r>
                        <a:rPr lang="en-US" sz="1800" b="0" i="0" u="none" strike="noStrike" noProof="0" dirty="0" err="1">
                          <a:latin typeface="Aptos"/>
                        </a:rPr>
                        <a:t>sào</a:t>
                      </a:r>
                      <a:r>
                        <a:rPr lang="en-US" sz="1800" b="0" i="0" u="none" strike="noStrike" noProof="0" dirty="0">
                          <a:latin typeface="Aptos"/>
                        </a:rPr>
                        <a:t> Nam </a:t>
                      </a:r>
                      <a:r>
                        <a:rPr lang="en-US" sz="1800" b="0" i="0" u="none" strike="noStrike" noProof="0" dirty="0" err="1">
                          <a:latin typeface="Aptos"/>
                        </a:rPr>
                        <a:t>Bộ</a:t>
                      </a:r>
                      <a:r>
                        <a:rPr lang="en-US" sz="1800" b="0" i="0" u="none" strike="noStrike" noProof="0" dirty="0">
                          <a:latin typeface="Aptos"/>
                        </a:rPr>
                        <a:t> / </a:t>
                      </a:r>
                      <a:r>
                        <a:rPr lang="en-US" sz="1800" b="0" i="0" u="none" strike="noStrike" noProof="0" dirty="0" err="1">
                          <a:latin typeface="Aptos"/>
                        </a:rPr>
                        <a:t>công</a:t>
                      </a:r>
                      <a:r>
                        <a:rPr lang="en-US" sz="1800" b="0" i="0" u="none" strike="noStrike" noProof="0" dirty="0">
                          <a:latin typeface="Aptos"/>
                        </a:rPr>
                        <a:t> </a:t>
                      </a:r>
                      <a:r>
                        <a:rPr lang="en-US" sz="1800" b="0" i="0" u="none" strike="noStrike" noProof="0" dirty="0" err="1">
                          <a:latin typeface="Aptos"/>
                        </a:rPr>
                        <a:t>nhà</a:t>
                      </a:r>
                      <a:r>
                        <a:rPr lang="en-US" sz="1800" b="0" i="0" u="none" strike="noStrike" noProof="0" dirty="0">
                          <a:latin typeface="Aptos"/>
                        </a:rPr>
                        <a:t> </a:t>
                      </a:r>
                      <a:r>
                        <a:rPr lang="en-US" sz="1800" b="0" i="0" u="none" strike="noStrike" noProof="0" dirty="0" err="1">
                          <a:latin typeface="Aptos"/>
                        </a:rPr>
                        <a:t>nước</a:t>
                      </a:r>
                      <a:r>
                        <a:rPr lang="en-US" sz="1800" b="0" i="0" u="none" strike="noStrike" noProof="0" dirty="0">
                          <a:latin typeface="Aptos"/>
                        </a:rPr>
                        <a:t> (1,000m²), </a:t>
                      </a:r>
                      <a:r>
                        <a:rPr lang="en-US" sz="1800" b="0" i="0" u="none" strike="noStrike" noProof="0" dirty="0" err="1">
                          <a:latin typeface="Aptos"/>
                        </a:rPr>
                        <a:t>công</a:t>
                      </a:r>
                      <a:r>
                        <a:rPr lang="en-US" sz="1800" b="0" i="0" u="none" strike="noStrike" noProof="0" dirty="0">
                          <a:latin typeface="Aptos"/>
                        </a:rPr>
                        <a:t> </a:t>
                      </a:r>
                      <a:r>
                        <a:rPr lang="en-US" sz="1800" b="0" i="0" u="none" strike="noStrike" noProof="0" dirty="0" err="1">
                          <a:latin typeface="Aptos"/>
                        </a:rPr>
                        <a:t>tầm</a:t>
                      </a:r>
                      <a:r>
                        <a:rPr lang="en-US" sz="1800" b="0" i="0" u="none" strike="noStrike" noProof="0" dirty="0">
                          <a:latin typeface="Aptos"/>
                        </a:rPr>
                        <a:t> </a:t>
                      </a:r>
                      <a:r>
                        <a:rPr lang="en-US" sz="1800" b="0" i="0" u="none" strike="noStrike" noProof="0" dirty="0" err="1">
                          <a:latin typeface="Aptos"/>
                        </a:rPr>
                        <a:t>cắt</a:t>
                      </a:r>
                      <a:r>
                        <a:rPr lang="en-US" sz="1800" b="0" i="0" u="none" strike="noStrike" noProof="0" dirty="0">
                          <a:latin typeface="Aptos"/>
                        </a:rPr>
                        <a:t> (1,296m²) </a:t>
                      </a:r>
                      <a:endParaRPr lang="en-US" dirty="0"/>
                    </a:p>
                    <a:p>
                      <a:pPr lvl="0" algn="l">
                        <a:lnSpc>
                          <a:spcPct val="100000"/>
                        </a:lnSpc>
                        <a:spcBef>
                          <a:spcPts val="0"/>
                        </a:spcBef>
                        <a:spcAft>
                          <a:spcPts val="0"/>
                        </a:spcAft>
                        <a:buNone/>
                      </a:pPr>
                      <a:endParaRPr lang="en-US" sz="1800" b="0" i="0" u="none" strike="noStrike" noProof="0" dirty="0">
                        <a:latin typeface="Aptos"/>
                      </a:endParaRPr>
                    </a:p>
                    <a:p>
                      <a:pPr lvl="0">
                        <a:buNone/>
                      </a:pPr>
                      <a:r>
                        <a:rPr lang="en-US" sz="1800" b="0" i="0" u="none" strike="noStrike" noProof="0" dirty="0">
                          <a:latin typeface="Aptos"/>
                        </a:rPr>
                        <a:t>Specifying N:P:K ratios for compound fertilizers was a challenge</a:t>
                      </a:r>
                    </a:p>
                    <a:p>
                      <a:pPr lvl="0">
                        <a:buNone/>
                      </a:pPr>
                      <a:endParaRPr lang="en-US" dirty="0"/>
                    </a:p>
                  </a:txBody>
                  <a:tcPr/>
                </a:tc>
                <a:tc>
                  <a:txBody>
                    <a:bodyPr/>
                    <a:lstStyle/>
                    <a:p>
                      <a:pPr lvl="0">
                        <a:buNone/>
                      </a:pPr>
                      <a:r>
                        <a:rPr lang="en-US" sz="2000" b="0" i="0" u="none" strike="noStrike" noProof="0" dirty="0">
                          <a:solidFill>
                            <a:schemeClr val="bg1"/>
                          </a:solidFill>
                          <a:latin typeface="Aptos"/>
                        </a:rPr>
                        <a:t>Ask whether they knew their fertilizer's chemical formula (e.g., 20:20:15)</a:t>
                      </a:r>
                      <a:endParaRPr lang="en-US" dirty="0">
                        <a:solidFill>
                          <a:schemeClr val="bg1"/>
                        </a:solidFill>
                      </a:endParaRPr>
                    </a:p>
                    <a:p>
                      <a:pPr lvl="0">
                        <a:buNone/>
                      </a:pPr>
                      <a:endParaRPr lang="en-US" sz="2000" b="0" i="0" u="none" strike="noStrike" noProof="0" dirty="0">
                        <a:solidFill>
                          <a:schemeClr val="bg1"/>
                        </a:solidFill>
                        <a:latin typeface="Aptos"/>
                      </a:endParaRPr>
                    </a:p>
                    <a:p>
                      <a:pPr lvl="0">
                        <a:buNone/>
                      </a:pPr>
                      <a:r>
                        <a:rPr lang="en-US" sz="2000" b="0" i="0" u="none" strike="noStrike" noProof="0" dirty="0">
                          <a:solidFill>
                            <a:schemeClr val="bg1"/>
                          </a:solidFill>
                          <a:latin typeface="Aptos"/>
                        </a:rPr>
                        <a:t>Enables nitrogen calculation where known </a:t>
                      </a:r>
                      <a:endParaRPr lang="en-US" dirty="0">
                        <a:solidFill>
                          <a:schemeClr val="bg1"/>
                        </a:solidFill>
                      </a:endParaRPr>
                    </a:p>
                    <a:p>
                      <a:pPr lvl="0">
                        <a:buNone/>
                      </a:pPr>
                      <a:endParaRPr lang="en-US" sz="2000" b="0" i="0" u="none" strike="noStrike" noProof="0" dirty="0">
                        <a:solidFill>
                          <a:schemeClr val="bg1"/>
                        </a:solidFill>
                        <a:latin typeface="Aptos"/>
                      </a:endParaRPr>
                    </a:p>
                    <a:p>
                      <a:pPr lvl="0">
                        <a:buNone/>
                      </a:pPr>
                      <a:r>
                        <a:rPr lang="en-US" sz="2000" b="0" i="0" u="none" strike="noStrike" noProof="0" dirty="0">
                          <a:solidFill>
                            <a:schemeClr val="bg1"/>
                          </a:solidFill>
                          <a:latin typeface="Aptos"/>
                        </a:rPr>
                        <a:t>Systematically flags uncertainty where chemical formula is unknown</a:t>
                      </a:r>
                    </a:p>
                  </a:txBody>
                  <a:tcPr/>
                </a:tc>
                <a:extLst>
                  <a:ext uri="{0D108BD9-81ED-4DB2-BD59-A6C34878D82A}">
                    <a16:rowId xmlns:a16="http://schemas.microsoft.com/office/drawing/2014/main" val="3755172902"/>
                  </a:ext>
                </a:extLst>
              </a:tr>
            </a:tbl>
          </a:graphicData>
        </a:graphic>
      </p:graphicFrame>
      <p:graphicFrame>
        <p:nvGraphicFramePr>
          <p:cNvPr id="9" name="Table 8">
            <a:extLst>
              <a:ext uri="{FF2B5EF4-FFF2-40B4-BE49-F238E27FC236}">
                <a16:creationId xmlns:a16="http://schemas.microsoft.com/office/drawing/2014/main" id="{CD900827-7D3A-70CA-19E7-254DB3F18EAA}"/>
              </a:ext>
            </a:extLst>
          </p:cNvPr>
          <p:cNvGraphicFramePr>
            <a:graphicFrameLocks noGrp="1"/>
          </p:cNvGraphicFramePr>
          <p:nvPr>
            <p:extLst>
              <p:ext uri="{D42A27DB-BD31-4B8C-83A1-F6EECF244321}">
                <p14:modId xmlns:p14="http://schemas.microsoft.com/office/powerpoint/2010/main" val="3671222530"/>
              </p:ext>
            </p:extLst>
          </p:nvPr>
        </p:nvGraphicFramePr>
        <p:xfrm>
          <a:off x="841740" y="5502195"/>
          <a:ext cx="10662491" cy="701040"/>
        </p:xfrm>
        <a:graphic>
          <a:graphicData uri="http://schemas.openxmlformats.org/drawingml/2006/table">
            <a:tbl>
              <a:tblPr firstRow="1" bandRow="1">
                <a:tableStyleId>{5C22544A-7EE6-4342-B048-85BDC9FD1C3A}</a:tableStyleId>
              </a:tblPr>
              <a:tblGrid>
                <a:gridCol w="10662491">
                  <a:extLst>
                    <a:ext uri="{9D8B030D-6E8A-4147-A177-3AD203B41FA5}">
                      <a16:colId xmlns:a16="http://schemas.microsoft.com/office/drawing/2014/main" val="2931859710"/>
                    </a:ext>
                  </a:extLst>
                </a:gridCol>
              </a:tblGrid>
              <a:tr h="369454">
                <a:tc>
                  <a:txBody>
                    <a:bodyPr/>
                    <a:lstStyle/>
                    <a:p>
                      <a:pPr lvl="0">
                        <a:buNone/>
                      </a:pPr>
                      <a:r>
                        <a:rPr lang="en-US" sz="2000" b="0" i="1" u="none" strike="noStrike" noProof="0" dirty="0">
                          <a:solidFill>
                            <a:schemeClr val="bg1"/>
                          </a:solidFill>
                          <a:latin typeface="Aptos"/>
                        </a:rPr>
                        <a:t>Urea fertilizer, 7kg. And Kali, 1kg... 10 kg the second time... 10 kg of DAP... then 7kg for Kali and 3kg for Urea. It also depends on the color of the rice.</a:t>
                      </a:r>
                      <a:endParaRPr lang="en-US" dirty="0">
                        <a:solidFill>
                          <a:schemeClr val="bg1"/>
                        </a:solidFill>
                      </a:endParaRPr>
                    </a:p>
                  </a:txBody>
                  <a:tcPr/>
                </a:tc>
                <a:extLst>
                  <a:ext uri="{0D108BD9-81ED-4DB2-BD59-A6C34878D82A}">
                    <a16:rowId xmlns:a16="http://schemas.microsoft.com/office/drawing/2014/main" val="4097715908"/>
                  </a:ext>
                </a:extLst>
              </a:tr>
            </a:tbl>
          </a:graphicData>
        </a:graphic>
      </p:graphicFrame>
    </p:spTree>
    <p:extLst>
      <p:ext uri="{BB962C8B-B14F-4D97-AF65-F5344CB8AC3E}">
        <p14:creationId xmlns:p14="http://schemas.microsoft.com/office/powerpoint/2010/main" val="64781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FECD5-23BA-4610-3BF8-2DF916B7D2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6B6BFB-6D10-665E-6B78-ACE9C5FBC76F}"/>
              </a:ext>
            </a:extLst>
          </p:cNvPr>
          <p:cNvSpPr>
            <a:spLocks noGrp="1"/>
          </p:cNvSpPr>
          <p:nvPr>
            <p:ph type="title"/>
          </p:nvPr>
        </p:nvSpPr>
        <p:spPr/>
        <p:txBody>
          <a:bodyPr>
            <a:normAutofit/>
          </a:bodyPr>
          <a:lstStyle/>
          <a:p>
            <a:r>
              <a:rPr lang="en-US" b="1" dirty="0"/>
              <a:t>Adoption of 2R (lenient criterion): Results</a:t>
            </a:r>
          </a:p>
        </p:txBody>
      </p:sp>
      <p:sp>
        <p:nvSpPr>
          <p:cNvPr id="3" name="Content Placeholder 2">
            <a:extLst>
              <a:ext uri="{FF2B5EF4-FFF2-40B4-BE49-F238E27FC236}">
                <a16:creationId xmlns:a16="http://schemas.microsoft.com/office/drawing/2014/main" id="{0C48CDF2-970E-5F6F-D534-FF3CBEEC6FA6}"/>
              </a:ext>
            </a:extLst>
          </p:cNvPr>
          <p:cNvSpPr>
            <a:spLocks noGrp="1"/>
          </p:cNvSpPr>
          <p:nvPr>
            <p:ph idx="1"/>
          </p:nvPr>
        </p:nvSpPr>
        <p:spPr/>
        <p:txBody>
          <a:bodyPr vert="horz" lIns="91440" tIns="45720" rIns="91440" bIns="45720" rtlCol="0" anchor="t">
            <a:normAutofit/>
          </a:bodyPr>
          <a:lstStyle/>
          <a:p>
            <a:r>
              <a:rPr lang="en-US" dirty="0"/>
              <a:t>82.6% of farmers could recall their formula mix for fertilizers</a:t>
            </a:r>
          </a:p>
          <a:p>
            <a:r>
              <a:rPr lang="en-US" dirty="0"/>
              <a:t>Adoption rate among these farmers: </a:t>
            </a:r>
          </a:p>
          <a:p>
            <a:endParaRPr lang="en-US" dirty="0"/>
          </a:p>
        </p:txBody>
      </p:sp>
      <p:graphicFrame>
        <p:nvGraphicFramePr>
          <p:cNvPr id="9" name="Table 8">
            <a:extLst>
              <a:ext uri="{FF2B5EF4-FFF2-40B4-BE49-F238E27FC236}">
                <a16:creationId xmlns:a16="http://schemas.microsoft.com/office/drawing/2014/main" id="{A48A602C-2450-E406-2224-B8E44F8F0995}"/>
              </a:ext>
            </a:extLst>
          </p:cNvPr>
          <p:cNvGraphicFramePr>
            <a:graphicFrameLocks noGrp="1"/>
          </p:cNvGraphicFramePr>
          <p:nvPr>
            <p:extLst>
              <p:ext uri="{D42A27DB-BD31-4B8C-83A1-F6EECF244321}">
                <p14:modId xmlns:p14="http://schemas.microsoft.com/office/powerpoint/2010/main" val="2864600599"/>
              </p:ext>
            </p:extLst>
          </p:nvPr>
        </p:nvGraphicFramePr>
        <p:xfrm>
          <a:off x="1679222" y="2963333"/>
          <a:ext cx="8068731" cy="3254840"/>
        </p:xfrm>
        <a:graphic>
          <a:graphicData uri="http://schemas.openxmlformats.org/drawingml/2006/table">
            <a:tbl>
              <a:tblPr bandRow="1">
                <a:tableStyleId>{5C22544A-7EE6-4342-B048-85BDC9FD1C3A}</a:tableStyleId>
              </a:tblPr>
              <a:tblGrid>
                <a:gridCol w="5984755">
                  <a:extLst>
                    <a:ext uri="{9D8B030D-6E8A-4147-A177-3AD203B41FA5}">
                      <a16:colId xmlns:a16="http://schemas.microsoft.com/office/drawing/2014/main" val="994137283"/>
                    </a:ext>
                  </a:extLst>
                </a:gridCol>
                <a:gridCol w="2083976">
                  <a:extLst>
                    <a:ext uri="{9D8B030D-6E8A-4147-A177-3AD203B41FA5}">
                      <a16:colId xmlns:a16="http://schemas.microsoft.com/office/drawing/2014/main" val="4111230307"/>
                    </a:ext>
                  </a:extLst>
                </a:gridCol>
              </a:tblGrid>
              <a:tr h="813710">
                <a:tc>
                  <a:txBody>
                    <a:bodyPr/>
                    <a:lstStyle/>
                    <a:p>
                      <a:pPr>
                        <a:buNone/>
                      </a:pPr>
                      <a:endParaRPr lang="en-US" sz="2400" b="1" u="none" strike="noStrike" dirty="0">
                        <a:solidFill>
                          <a:srgbClr val="FFFFFF"/>
                        </a:solidFill>
                        <a:effectLst/>
                        <a:latin typeface="Aptos Narrow"/>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96B24"/>
                    </a:solidFill>
                  </a:tcPr>
                </a:tc>
                <a:tc>
                  <a:txBody>
                    <a:bodyPr/>
                    <a:lstStyle/>
                    <a:p>
                      <a:pPr algn="ctr">
                        <a:buNone/>
                      </a:pPr>
                      <a:r>
                        <a:rPr lang="en-US" sz="2400" b="1" u="none" strike="noStrike" dirty="0">
                          <a:solidFill>
                            <a:srgbClr val="FFFFFF"/>
                          </a:solidFill>
                          <a:effectLst/>
                          <a:latin typeface="Aptos Narrow"/>
                        </a:rPr>
                        <a:t>Adoption Rate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96B24"/>
                    </a:solidFill>
                  </a:tcPr>
                </a:tc>
                <a:extLst>
                  <a:ext uri="{0D108BD9-81ED-4DB2-BD59-A6C34878D82A}">
                    <a16:rowId xmlns:a16="http://schemas.microsoft.com/office/drawing/2014/main" val="497830333"/>
                  </a:ext>
                </a:extLst>
              </a:tr>
              <a:tr h="813710">
                <a:tc>
                  <a:txBody>
                    <a:bodyPr/>
                    <a:lstStyle/>
                    <a:p>
                      <a:pPr>
                        <a:buNone/>
                      </a:pPr>
                      <a:r>
                        <a:rPr lang="en-US" sz="2400" b="0" u="none" strike="noStrike">
                          <a:solidFill>
                            <a:srgbClr val="000000"/>
                          </a:solidFill>
                          <a:effectLst/>
                          <a:latin typeface="Aptos Narrow"/>
                        </a:rPr>
                        <a:t> Applied in at least 2 splits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2400" b="0" u="none" strike="noStrike" dirty="0">
                          <a:solidFill>
                            <a:srgbClr val="000000"/>
                          </a:solidFill>
                          <a:effectLst/>
                          <a:latin typeface="Aptos Narrow"/>
                        </a:rPr>
                        <a:t>80%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83878035"/>
                  </a:ext>
                </a:extLst>
              </a:tr>
              <a:tr h="813710">
                <a:tc>
                  <a:txBody>
                    <a:bodyPr/>
                    <a:lstStyle/>
                    <a:p>
                      <a:pPr>
                        <a:buNone/>
                      </a:pPr>
                      <a:r>
                        <a:rPr lang="en-US" sz="2400" b="0" u="none" strike="noStrike">
                          <a:solidFill>
                            <a:srgbClr val="000000"/>
                          </a:solidFill>
                          <a:effectLst/>
                          <a:latin typeface="Aptos Narrow"/>
                        </a:rPr>
                        <a:t>   + Applied less than 110 N kg/ ha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2400" b="0" u="none" strike="noStrike" dirty="0">
                          <a:solidFill>
                            <a:srgbClr val="000000"/>
                          </a:solidFill>
                          <a:effectLst/>
                          <a:latin typeface="Aptos Narrow"/>
                        </a:rPr>
                        <a:t>50%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4640392"/>
                  </a:ext>
                </a:extLst>
              </a:tr>
              <a:tr h="813710">
                <a:tc>
                  <a:txBody>
                    <a:bodyPr/>
                    <a:lstStyle/>
                    <a:p>
                      <a:pPr>
                        <a:buNone/>
                      </a:pPr>
                      <a:r>
                        <a:rPr lang="en-US" sz="2400" b="0" u="none" strike="noStrike">
                          <a:solidFill>
                            <a:srgbClr val="000000"/>
                          </a:solidFill>
                          <a:effectLst/>
                          <a:latin typeface="Aptos Narrow"/>
                        </a:rPr>
                        <a:t>   + Applied at the correct timing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2400" b="0" u="none" strike="noStrike" dirty="0">
                          <a:solidFill>
                            <a:srgbClr val="000000"/>
                          </a:solidFill>
                          <a:effectLst/>
                          <a:latin typeface="Aptos Narrow"/>
                        </a:rPr>
                        <a:t>20%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8735573"/>
                  </a:ext>
                </a:extLst>
              </a:tr>
            </a:tbl>
          </a:graphicData>
        </a:graphic>
      </p:graphicFrame>
    </p:spTree>
    <p:extLst>
      <p:ext uri="{BB962C8B-B14F-4D97-AF65-F5344CB8AC3E}">
        <p14:creationId xmlns:p14="http://schemas.microsoft.com/office/powerpoint/2010/main" val="26700809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F88098-539E-5709-7574-7B09827F1A42}"/>
              </a:ext>
            </a:extLst>
          </p:cNvPr>
          <p:cNvSpPr>
            <a:spLocks noGrp="1"/>
          </p:cNvSpPr>
          <p:nvPr>
            <p:ph type="title"/>
          </p:nvPr>
        </p:nvSpPr>
        <p:spPr/>
        <p:txBody>
          <a:bodyPr>
            <a:normAutofit/>
          </a:bodyPr>
          <a:lstStyle/>
          <a:p>
            <a:r>
              <a:rPr lang="en-US" sz="5400" b="1" dirty="0"/>
              <a:t>The Challenge of Disembodied Technologies (3R)</a:t>
            </a:r>
            <a:endParaRPr lang="en-GB" sz="5400" b="1" dirty="0"/>
          </a:p>
        </p:txBody>
      </p:sp>
      <p:sp>
        <p:nvSpPr>
          <p:cNvPr id="5" name="Text Placeholder 4">
            <a:extLst>
              <a:ext uri="{FF2B5EF4-FFF2-40B4-BE49-F238E27FC236}">
                <a16:creationId xmlns:a16="http://schemas.microsoft.com/office/drawing/2014/main" id="{292E002A-EB79-4332-77DD-5FC8C654D15D}"/>
              </a:ext>
            </a:extLst>
          </p:cNvPr>
          <p:cNvSpPr>
            <a:spLocks noGrp="1"/>
          </p:cNvSpPr>
          <p:nvPr>
            <p:ph type="body" idx="1"/>
          </p:nvPr>
        </p:nvSpPr>
        <p:spPr>
          <a:xfrm>
            <a:off x="844550" y="4562475"/>
            <a:ext cx="10515600" cy="1500187"/>
          </a:xfrm>
        </p:spPr>
        <p:txBody>
          <a:bodyPr/>
          <a:lstStyle/>
          <a:p>
            <a:r>
              <a:rPr lang="en-GB" dirty="0"/>
              <a:t>Theme 2</a:t>
            </a:r>
          </a:p>
        </p:txBody>
      </p:sp>
    </p:spTree>
    <p:extLst>
      <p:ext uri="{BB962C8B-B14F-4D97-AF65-F5344CB8AC3E}">
        <p14:creationId xmlns:p14="http://schemas.microsoft.com/office/powerpoint/2010/main" val="22233695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18EEA-F3D1-2692-746A-0AE34B469B75}"/>
              </a:ext>
            </a:extLst>
          </p:cNvPr>
          <p:cNvSpPr>
            <a:spLocks noGrp="1"/>
          </p:cNvSpPr>
          <p:nvPr>
            <p:ph type="title"/>
          </p:nvPr>
        </p:nvSpPr>
        <p:spPr>
          <a:xfrm>
            <a:off x="742950" y="365125"/>
            <a:ext cx="10191750" cy="534988"/>
          </a:xfrm>
        </p:spPr>
        <p:txBody>
          <a:bodyPr/>
          <a:lstStyle/>
          <a:p>
            <a:r>
              <a:rPr lang="en-US" sz="2800" b="1"/>
              <a:t>Theme 2: The Challenge of Disembodied Technologies</a:t>
            </a:r>
            <a:endParaRPr lang="en-US" b="1"/>
          </a:p>
        </p:txBody>
      </p:sp>
      <p:sp>
        <p:nvSpPr>
          <p:cNvPr id="3" name="Content Placeholder 2">
            <a:extLst>
              <a:ext uri="{FF2B5EF4-FFF2-40B4-BE49-F238E27FC236}">
                <a16:creationId xmlns:a16="http://schemas.microsoft.com/office/drawing/2014/main" id="{C1FD22A1-E290-E6A8-9AEE-08B0FCBD825D}"/>
              </a:ext>
            </a:extLst>
          </p:cNvPr>
          <p:cNvSpPr>
            <a:spLocks noGrp="1"/>
          </p:cNvSpPr>
          <p:nvPr>
            <p:ph idx="1"/>
          </p:nvPr>
        </p:nvSpPr>
        <p:spPr>
          <a:xfrm>
            <a:off x="400050" y="1006475"/>
            <a:ext cx="10953750" cy="5170488"/>
          </a:xfrm>
        </p:spPr>
        <p:txBody>
          <a:bodyPr vert="horz" lIns="91440" tIns="45720" rIns="91440" bIns="45720" rtlCol="0" anchor="t">
            <a:normAutofit/>
          </a:bodyPr>
          <a:lstStyle/>
          <a:p>
            <a:r>
              <a:rPr lang="en-US" sz="2000" dirty="0"/>
              <a:t>Disembodied technologies: The innovation is a set of </a:t>
            </a:r>
            <a:r>
              <a:rPr lang="en-US" sz="2000" b="1" dirty="0"/>
              <a:t>decision principles</a:t>
            </a:r>
            <a:r>
              <a:rPr lang="en-US" sz="2000" dirty="0"/>
              <a:t>, not a physical input</a:t>
            </a:r>
          </a:p>
          <a:p>
            <a:r>
              <a:rPr lang="en-US" sz="2000" dirty="0"/>
              <a:t>Harder to measure adoption: Recommendation lives in farmers' reasoning. </a:t>
            </a:r>
          </a:p>
          <a:p>
            <a:r>
              <a:rPr lang="en-US" sz="2000" dirty="0"/>
              <a:t>3R comprises 3 distinct recommendations on number, timing and trigger</a:t>
            </a:r>
          </a:p>
          <a:p>
            <a:pPr marL="0" indent="0">
              <a:buNone/>
            </a:pPr>
            <a:endParaRPr lang="en-US" dirty="0"/>
          </a:p>
        </p:txBody>
      </p:sp>
      <p:graphicFrame>
        <p:nvGraphicFramePr>
          <p:cNvPr id="5" name="Table 4">
            <a:extLst>
              <a:ext uri="{FF2B5EF4-FFF2-40B4-BE49-F238E27FC236}">
                <a16:creationId xmlns:a16="http://schemas.microsoft.com/office/drawing/2014/main" id="{8A2F718C-0DA1-5903-B03D-9672D6AFE81B}"/>
              </a:ext>
            </a:extLst>
          </p:cNvPr>
          <p:cNvGraphicFramePr>
            <a:graphicFrameLocks noGrp="1"/>
          </p:cNvGraphicFramePr>
          <p:nvPr>
            <p:extLst>
              <p:ext uri="{D42A27DB-BD31-4B8C-83A1-F6EECF244321}">
                <p14:modId xmlns:p14="http://schemas.microsoft.com/office/powerpoint/2010/main" val="4229593375"/>
              </p:ext>
            </p:extLst>
          </p:nvPr>
        </p:nvGraphicFramePr>
        <p:xfrm>
          <a:off x="740098" y="2250979"/>
          <a:ext cx="10839416" cy="4281336"/>
        </p:xfrm>
        <a:graphic>
          <a:graphicData uri="http://schemas.openxmlformats.org/drawingml/2006/table">
            <a:tbl>
              <a:tblPr firstRow="1" bandRow="1">
                <a:tableStyleId>{5C22544A-7EE6-4342-B048-85BDC9FD1C3A}</a:tableStyleId>
              </a:tblPr>
              <a:tblGrid>
                <a:gridCol w="1694854">
                  <a:extLst>
                    <a:ext uri="{9D8B030D-6E8A-4147-A177-3AD203B41FA5}">
                      <a16:colId xmlns:a16="http://schemas.microsoft.com/office/drawing/2014/main" val="1511609593"/>
                    </a:ext>
                  </a:extLst>
                </a:gridCol>
                <a:gridCol w="4456739">
                  <a:extLst>
                    <a:ext uri="{9D8B030D-6E8A-4147-A177-3AD203B41FA5}">
                      <a16:colId xmlns:a16="http://schemas.microsoft.com/office/drawing/2014/main" val="1736033126"/>
                    </a:ext>
                  </a:extLst>
                </a:gridCol>
                <a:gridCol w="4687823">
                  <a:extLst>
                    <a:ext uri="{9D8B030D-6E8A-4147-A177-3AD203B41FA5}">
                      <a16:colId xmlns:a16="http://schemas.microsoft.com/office/drawing/2014/main" val="1841491915"/>
                    </a:ext>
                  </a:extLst>
                </a:gridCol>
              </a:tblGrid>
              <a:tr h="556368">
                <a:tc gridSpan="2">
                  <a:txBody>
                    <a:bodyPr/>
                    <a:lstStyle/>
                    <a:p>
                      <a:pPr lvl="0" algn="ctr">
                        <a:buNone/>
                      </a:pPr>
                      <a:r>
                        <a:rPr lang="en-US" sz="1800"/>
                        <a:t>Recommendation</a:t>
                      </a:r>
                    </a:p>
                  </a:txBody>
                  <a:tcPr>
                    <a:solidFill>
                      <a:schemeClr val="tx2">
                        <a:lumMod val="75000"/>
                        <a:lumOff val="25000"/>
                      </a:schemeClr>
                    </a:solidFill>
                  </a:tcPr>
                </a:tc>
                <a:tc hMerge="1">
                  <a:txBody>
                    <a:bodyPr/>
                    <a:lstStyle/>
                    <a:p>
                      <a:endParaRPr lang="en-US"/>
                    </a:p>
                  </a:txBody>
                  <a:tcPr/>
                </a:tc>
                <a:tc>
                  <a:txBody>
                    <a:bodyPr/>
                    <a:lstStyle/>
                    <a:p>
                      <a:pPr lvl="0">
                        <a:buNone/>
                      </a:pPr>
                      <a:r>
                        <a:rPr lang="en-US" sz="1800" b="1" i="0" u="none" strike="noStrike" noProof="0">
                          <a:latin typeface="Aptos"/>
                        </a:rPr>
                        <a:t>Measurement Challenge</a:t>
                      </a:r>
                    </a:p>
                  </a:txBody>
                  <a:tcPr>
                    <a:solidFill>
                      <a:schemeClr val="tx2">
                        <a:lumMod val="75000"/>
                        <a:lumOff val="25000"/>
                      </a:schemeClr>
                    </a:solidFill>
                  </a:tcPr>
                </a:tc>
                <a:extLst>
                  <a:ext uri="{0D108BD9-81ED-4DB2-BD59-A6C34878D82A}">
                    <a16:rowId xmlns:a16="http://schemas.microsoft.com/office/drawing/2014/main" val="1057100114"/>
                  </a:ext>
                </a:extLst>
              </a:tr>
              <a:tr h="798888">
                <a:tc>
                  <a:txBody>
                    <a:bodyPr/>
                    <a:lstStyle/>
                    <a:p>
                      <a:pPr lvl="0">
                        <a:buNone/>
                      </a:pPr>
                      <a:r>
                        <a:rPr lang="en-US" sz="1800"/>
                        <a:t>Limit Applications</a:t>
                      </a:r>
                      <a:endParaRPr lang="en-US"/>
                    </a:p>
                  </a:txBody>
                  <a:tcPr/>
                </a:tc>
                <a:tc>
                  <a:txBody>
                    <a:bodyPr/>
                    <a:lstStyle/>
                    <a:p>
                      <a:pPr lvl="0">
                        <a:buNone/>
                      </a:pPr>
                      <a:r>
                        <a:rPr lang="en-US" sz="1800"/>
                        <a:t>Max 6 applications (Lenient)</a:t>
                      </a:r>
                      <a:endParaRPr lang="en-US"/>
                    </a:p>
                    <a:p>
                      <a:pPr lvl="0">
                        <a:buNone/>
                      </a:pPr>
                      <a:r>
                        <a:rPr lang="en-US" sz="1800"/>
                        <a:t>&lt;2 fungicides and &lt;1 insecticides (Strict)</a:t>
                      </a:r>
                      <a:endParaRPr lang="en-US"/>
                    </a:p>
                  </a:txBody>
                  <a:tcPr/>
                </a:tc>
                <a:tc>
                  <a:txBody>
                    <a:bodyPr/>
                    <a:lstStyle/>
                    <a:p>
                      <a:pPr marL="342900" lvl="0" indent="-342900">
                        <a:buAutoNum type="arabicPeriod"/>
                      </a:pPr>
                      <a:r>
                        <a:rPr lang="en-US" sz="1800"/>
                        <a:t>Recall</a:t>
                      </a:r>
                    </a:p>
                    <a:p>
                      <a:pPr marL="342900" lvl="0" indent="-342900">
                        <a:buAutoNum type="arabicPeriod"/>
                      </a:pPr>
                      <a:r>
                        <a:rPr lang="en-US" sz="1800"/>
                        <a:t>Language/terminology</a:t>
                      </a:r>
                    </a:p>
                  </a:txBody>
                  <a:tcPr/>
                </a:tc>
                <a:extLst>
                  <a:ext uri="{0D108BD9-81ED-4DB2-BD59-A6C34878D82A}">
                    <a16:rowId xmlns:a16="http://schemas.microsoft.com/office/drawing/2014/main" val="2925215368"/>
                  </a:ext>
                </a:extLst>
              </a:tr>
              <a:tr h="1369523">
                <a:tc>
                  <a:txBody>
                    <a:bodyPr/>
                    <a:lstStyle/>
                    <a:p>
                      <a:pPr lvl="0">
                        <a:buNone/>
                      </a:pPr>
                      <a:r>
                        <a:rPr lang="en-US" sz="1800"/>
                        <a:t>Appropriate Timing</a:t>
                      </a:r>
                      <a:endParaRPr lang="en-US"/>
                    </a:p>
                  </a:txBody>
                  <a:tcPr/>
                </a:tc>
                <a:tc>
                  <a:txBody>
                    <a:bodyPr/>
                    <a:lstStyle/>
                    <a:p>
                      <a:pPr lvl="0">
                        <a:buNone/>
                      </a:pPr>
                      <a:r>
                        <a:rPr lang="en-US" sz="1800" dirty="0"/>
                        <a:t>No application before panicle initiation or after dough stage (Lenient)</a:t>
                      </a:r>
                      <a:endParaRPr lang="en-US" dirty="0"/>
                    </a:p>
                    <a:p>
                      <a:pPr lvl="0">
                        <a:buNone/>
                      </a:pPr>
                      <a:endParaRPr lang="en-US" sz="1800" dirty="0"/>
                    </a:p>
                    <a:p>
                      <a:pPr lvl="0">
                        <a:buNone/>
                      </a:pPr>
                      <a:r>
                        <a:rPr lang="en-US" sz="1800" dirty="0"/>
                        <a:t>No insecticide before panicle initiation and no application after flowering (Strict)</a:t>
                      </a:r>
                      <a:endParaRPr lang="en-US" dirty="0"/>
                    </a:p>
                  </a:txBody>
                  <a:tcPr/>
                </a:tc>
                <a:tc>
                  <a:txBody>
                    <a:bodyPr/>
                    <a:lstStyle/>
                    <a:p>
                      <a:pPr lvl="0">
                        <a:buNone/>
                      </a:pPr>
                      <a:r>
                        <a:rPr lang="en-US" sz="1800" b="0" i="0" u="none" strike="noStrike" noProof="0">
                          <a:latin typeface="Aptos"/>
                        </a:rPr>
                        <a:t>How to ask about timing?</a:t>
                      </a:r>
                    </a:p>
                  </a:txBody>
                  <a:tcPr/>
                </a:tc>
                <a:extLst>
                  <a:ext uri="{0D108BD9-81ED-4DB2-BD59-A6C34878D82A}">
                    <a16:rowId xmlns:a16="http://schemas.microsoft.com/office/drawing/2014/main" val="239783910"/>
                  </a:ext>
                </a:extLst>
              </a:tr>
              <a:tr h="1369523">
                <a:tc>
                  <a:txBody>
                    <a:bodyPr/>
                    <a:lstStyle/>
                    <a:p>
                      <a:pPr lvl="0">
                        <a:buNone/>
                      </a:pPr>
                      <a:r>
                        <a:rPr lang="en-US" sz="1800" b="1"/>
                        <a:t>Appropriate Trigger (Decision Principle)</a:t>
                      </a:r>
                      <a:endParaRPr lang="en-US" b="1"/>
                    </a:p>
                  </a:txBody>
                  <a:tcPr/>
                </a:tc>
                <a:tc>
                  <a:txBody>
                    <a:bodyPr/>
                    <a:lstStyle/>
                    <a:p>
                      <a:pPr lvl="0">
                        <a:buNone/>
                      </a:pPr>
                      <a:r>
                        <a:rPr lang="en-US" sz="1800" b="1"/>
                        <a:t>No preventive spraying.</a:t>
                      </a:r>
                      <a:r>
                        <a:rPr lang="en-US" sz="1800"/>
                        <a:t> </a:t>
                      </a:r>
                      <a:endParaRPr lang="en-US" sz="1800" b="0" i="0" u="none" strike="noStrike" noProof="0">
                        <a:solidFill>
                          <a:srgbClr val="000000"/>
                        </a:solidFill>
                        <a:latin typeface="Aptos"/>
                      </a:endParaRPr>
                    </a:p>
                    <a:p>
                      <a:pPr lvl="0">
                        <a:buNone/>
                      </a:pPr>
                      <a:r>
                        <a:rPr lang="en-US" sz="1800" b="0" i="0" u="none" strike="noStrike" noProof="0">
                          <a:latin typeface="Aptos"/>
                        </a:rPr>
                        <a:t>Apply only if scouting reveals pests. </a:t>
                      </a:r>
                      <a:endParaRPr lang="en-US" sz="1800" b="0" i="0" u="none" strike="noStrike" noProof="0">
                        <a:solidFill>
                          <a:srgbClr val="000000"/>
                        </a:solidFill>
                        <a:latin typeface="Aptos"/>
                      </a:endParaRPr>
                    </a:p>
                    <a:p>
                      <a:pPr lvl="0">
                        <a:buNone/>
                      </a:pPr>
                      <a:r>
                        <a:rPr lang="en-US" sz="1800" b="0" i="0" u="none" strike="noStrike" noProof="0">
                          <a:latin typeface="Aptos"/>
                        </a:rPr>
                        <a:t>Avoid any application if the plant can regrow from damages. </a:t>
                      </a:r>
                      <a:endParaRPr lang="en-US" sz="1800" b="0" i="0" u="none" strike="noStrike" noProof="0">
                        <a:solidFill>
                          <a:srgbClr val="000000"/>
                        </a:solidFill>
                        <a:latin typeface="Aptos"/>
                      </a:endParaRPr>
                    </a:p>
                    <a:p>
                      <a:pPr lvl="0">
                        <a:buNone/>
                      </a:pPr>
                      <a:endParaRPr lang="en-US" sz="1800" b="0" i="0" u="none" strike="noStrike" noProof="0">
                        <a:latin typeface="Aptos"/>
                      </a:endParaRPr>
                    </a:p>
                  </a:txBody>
                  <a:tcPr/>
                </a:tc>
                <a:tc>
                  <a:txBody>
                    <a:bodyPr/>
                    <a:lstStyle/>
                    <a:p>
                      <a:pPr lvl="0">
                        <a:buNone/>
                      </a:pPr>
                      <a:r>
                        <a:rPr lang="en-US" sz="1800" b="1" i="0" u="none" strike="noStrike" noProof="0" dirty="0">
                          <a:latin typeface="Aptos"/>
                        </a:rPr>
                        <a:t>Recommendation lives in farmers' reasoning, not a tangible product. </a:t>
                      </a:r>
                      <a:endParaRPr lang="en-US" dirty="0"/>
                    </a:p>
                    <a:p>
                      <a:pPr lvl="0">
                        <a:buNone/>
                      </a:pPr>
                      <a:endParaRPr lang="en-US" sz="1800" b="0" i="0" u="none" strike="noStrike" noProof="0" dirty="0">
                        <a:latin typeface="Aptos"/>
                      </a:endParaRPr>
                    </a:p>
                    <a:p>
                      <a:pPr lvl="0">
                        <a:buNone/>
                      </a:pPr>
                      <a:r>
                        <a:rPr lang="en-US" sz="1800" b="0" i="0" u="none" strike="noStrike" noProof="0" dirty="0">
                          <a:latin typeface="Aptos"/>
                        </a:rPr>
                        <a:t>What counts as scouting? What level of potential harm should trigger an application?</a:t>
                      </a:r>
                    </a:p>
                  </a:txBody>
                  <a:tcPr/>
                </a:tc>
                <a:extLst>
                  <a:ext uri="{0D108BD9-81ED-4DB2-BD59-A6C34878D82A}">
                    <a16:rowId xmlns:a16="http://schemas.microsoft.com/office/drawing/2014/main" val="1689677997"/>
                  </a:ext>
                </a:extLst>
              </a:tr>
            </a:tbl>
          </a:graphicData>
        </a:graphic>
      </p:graphicFrame>
    </p:spTree>
    <p:extLst>
      <p:ext uri="{BB962C8B-B14F-4D97-AF65-F5344CB8AC3E}">
        <p14:creationId xmlns:p14="http://schemas.microsoft.com/office/powerpoint/2010/main" val="248559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FDF78-2BA7-9704-694B-60A8890C924F}"/>
              </a:ext>
            </a:extLst>
          </p:cNvPr>
          <p:cNvSpPr>
            <a:spLocks noGrp="1"/>
          </p:cNvSpPr>
          <p:nvPr>
            <p:ph type="title"/>
          </p:nvPr>
        </p:nvSpPr>
        <p:spPr>
          <a:xfrm>
            <a:off x="819308" y="365125"/>
            <a:ext cx="10534492" cy="595051"/>
          </a:xfrm>
        </p:spPr>
        <p:txBody>
          <a:bodyPr>
            <a:normAutofit/>
          </a:bodyPr>
          <a:lstStyle/>
          <a:p>
            <a:r>
              <a:rPr lang="en-US" sz="2800" b="1"/>
              <a:t>Adoption of 3R: What qual interviews revealed about applications</a:t>
            </a:r>
            <a:endParaRPr lang="en-US"/>
          </a:p>
        </p:txBody>
      </p:sp>
      <p:graphicFrame>
        <p:nvGraphicFramePr>
          <p:cNvPr id="4" name="Content Placeholder 3">
            <a:extLst>
              <a:ext uri="{FF2B5EF4-FFF2-40B4-BE49-F238E27FC236}">
                <a16:creationId xmlns:a16="http://schemas.microsoft.com/office/drawing/2014/main" id="{2804ECF9-7569-0807-D63A-CBAD33DE2553}"/>
              </a:ext>
            </a:extLst>
          </p:cNvPr>
          <p:cNvGraphicFramePr>
            <a:graphicFrameLocks noGrp="1"/>
          </p:cNvGraphicFramePr>
          <p:nvPr>
            <p:ph idx="1"/>
            <p:extLst>
              <p:ext uri="{D42A27DB-BD31-4B8C-83A1-F6EECF244321}">
                <p14:modId xmlns:p14="http://schemas.microsoft.com/office/powerpoint/2010/main" val="1151673275"/>
              </p:ext>
            </p:extLst>
          </p:nvPr>
        </p:nvGraphicFramePr>
        <p:xfrm>
          <a:off x="878082" y="617200"/>
          <a:ext cx="9016792" cy="21912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81" name="Diagram 280">
            <a:extLst>
              <a:ext uri="{FF2B5EF4-FFF2-40B4-BE49-F238E27FC236}">
                <a16:creationId xmlns:a16="http://schemas.microsoft.com/office/drawing/2014/main" id="{84B4399C-B166-31A0-D1B4-F24DD7DF7391}"/>
              </a:ext>
            </a:extLst>
          </p:cNvPr>
          <p:cNvGraphicFramePr/>
          <p:nvPr>
            <p:extLst>
              <p:ext uri="{D42A27DB-BD31-4B8C-83A1-F6EECF244321}">
                <p14:modId xmlns:p14="http://schemas.microsoft.com/office/powerpoint/2010/main" val="3486849527"/>
              </p:ext>
            </p:extLst>
          </p:nvPr>
        </p:nvGraphicFramePr>
        <p:xfrm>
          <a:off x="880171" y="365918"/>
          <a:ext cx="11026957" cy="694140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458" name="Table 457">
            <a:extLst>
              <a:ext uri="{FF2B5EF4-FFF2-40B4-BE49-F238E27FC236}">
                <a16:creationId xmlns:a16="http://schemas.microsoft.com/office/drawing/2014/main" id="{8CE5A573-FF47-ABAB-EEA2-3F58E71049F3}"/>
              </a:ext>
            </a:extLst>
          </p:cNvPr>
          <p:cNvGraphicFramePr>
            <a:graphicFrameLocks noGrp="1"/>
          </p:cNvGraphicFramePr>
          <p:nvPr>
            <p:extLst>
              <p:ext uri="{D42A27DB-BD31-4B8C-83A1-F6EECF244321}">
                <p14:modId xmlns:p14="http://schemas.microsoft.com/office/powerpoint/2010/main" val="328194263"/>
              </p:ext>
            </p:extLst>
          </p:nvPr>
        </p:nvGraphicFramePr>
        <p:xfrm>
          <a:off x="878082" y="4887333"/>
          <a:ext cx="10596143" cy="1737360"/>
        </p:xfrm>
        <a:graphic>
          <a:graphicData uri="http://schemas.openxmlformats.org/drawingml/2006/table">
            <a:tbl>
              <a:tblPr firstRow="1" bandRow="1">
                <a:tableStyleId>{5C22544A-7EE6-4342-B048-85BDC9FD1C3A}</a:tableStyleId>
              </a:tblPr>
              <a:tblGrid>
                <a:gridCol w="1762605">
                  <a:extLst>
                    <a:ext uri="{9D8B030D-6E8A-4147-A177-3AD203B41FA5}">
                      <a16:colId xmlns:a16="http://schemas.microsoft.com/office/drawing/2014/main" val="3054394219"/>
                    </a:ext>
                  </a:extLst>
                </a:gridCol>
                <a:gridCol w="3463636">
                  <a:extLst>
                    <a:ext uri="{9D8B030D-6E8A-4147-A177-3AD203B41FA5}">
                      <a16:colId xmlns:a16="http://schemas.microsoft.com/office/drawing/2014/main" val="1209687627"/>
                    </a:ext>
                  </a:extLst>
                </a:gridCol>
                <a:gridCol w="1834436">
                  <a:extLst>
                    <a:ext uri="{9D8B030D-6E8A-4147-A177-3AD203B41FA5}">
                      <a16:colId xmlns:a16="http://schemas.microsoft.com/office/drawing/2014/main" val="3204277104"/>
                    </a:ext>
                  </a:extLst>
                </a:gridCol>
                <a:gridCol w="3535466">
                  <a:extLst>
                    <a:ext uri="{9D8B030D-6E8A-4147-A177-3AD203B41FA5}">
                      <a16:colId xmlns:a16="http://schemas.microsoft.com/office/drawing/2014/main" val="1532358251"/>
                    </a:ext>
                  </a:extLst>
                </a:gridCol>
              </a:tblGrid>
              <a:tr h="1708942">
                <a:tc>
                  <a:txBody>
                    <a:bodyPr/>
                    <a:lstStyle/>
                    <a:p>
                      <a:pPr lvl="0">
                        <a:buNone/>
                      </a:pPr>
                      <a:r>
                        <a:rPr lang="en-US" sz="1800" b="0" i="0" u="none" strike="noStrike" noProof="0">
                          <a:solidFill>
                            <a:schemeClr val="bg1"/>
                          </a:solidFill>
                          <a:latin typeface="Aptos"/>
                          <a:ea typeface="Cambria"/>
                        </a:rPr>
                        <a:t>Redesign - 2023 Survey Qs</a:t>
                      </a:r>
                    </a:p>
                  </a:txBody>
                  <a:tcPr/>
                </a:tc>
                <a:tc>
                  <a:txBody>
                    <a:bodyPr/>
                    <a:lstStyle/>
                    <a:p>
                      <a:pPr lvl="0">
                        <a:buNone/>
                      </a:pPr>
                      <a:r>
                        <a:rPr lang="en-US" sz="1800" b="0" i="0" u="none" strike="noStrike" noProof="0" dirty="0">
                          <a:solidFill>
                            <a:schemeClr val="bg1"/>
                          </a:solidFill>
                          <a:latin typeface="Aptos"/>
                          <a:ea typeface="Cambria"/>
                        </a:rPr>
                        <a:t>In the last WS season, how many times did you apply plant protection drugs on your main plot, including herbicides, molluscicides, insecticides, fungicides and rodenticides?</a:t>
                      </a:r>
                      <a:endParaRPr lang="en-US" dirty="0"/>
                    </a:p>
                  </a:txBody>
                  <a:tcPr/>
                </a:tc>
                <a:tc>
                  <a:txBody>
                    <a:bodyPr/>
                    <a:lstStyle/>
                    <a:p>
                      <a:pPr lvl="0">
                        <a:buNone/>
                      </a:pPr>
                      <a:r>
                        <a:rPr lang="en-US" sz="1800" b="0" i="0" u="none" strike="noStrike" noProof="0">
                          <a:solidFill>
                            <a:schemeClr val="bg1"/>
                          </a:solidFill>
                          <a:latin typeface="Aptos"/>
                          <a:ea typeface="Cambria"/>
                        </a:rPr>
                        <a:t>Of these, how many times did you apply insecticides and fungicides?</a:t>
                      </a:r>
                      <a:endParaRPr lang="en-US" sz="1800">
                        <a:solidFill>
                          <a:schemeClr val="bg1"/>
                        </a:solidFill>
                        <a:latin typeface="Aptos"/>
                      </a:endParaRPr>
                    </a:p>
                  </a:txBody>
                  <a:tcPr/>
                </a:tc>
                <a:tc>
                  <a:txBody>
                    <a:bodyPr/>
                    <a:lstStyle/>
                    <a:p>
                      <a:pPr lvl="0">
                        <a:buNone/>
                      </a:pPr>
                      <a:r>
                        <a:rPr lang="en-US" sz="1800" dirty="0">
                          <a:latin typeface="Aptos"/>
                        </a:rPr>
                        <a:t>If 0, do you normally experience bugs, diseases or fungus on your main plot? (1) Yes (2) No</a:t>
                      </a:r>
                    </a:p>
                  </a:txBody>
                  <a:tcPr/>
                </a:tc>
                <a:extLst>
                  <a:ext uri="{0D108BD9-81ED-4DB2-BD59-A6C34878D82A}">
                    <a16:rowId xmlns:a16="http://schemas.microsoft.com/office/drawing/2014/main" val="3550601473"/>
                  </a:ext>
                </a:extLst>
              </a:tr>
            </a:tbl>
          </a:graphicData>
        </a:graphic>
      </p:graphicFrame>
    </p:spTree>
    <p:extLst>
      <p:ext uri="{BB962C8B-B14F-4D97-AF65-F5344CB8AC3E}">
        <p14:creationId xmlns:p14="http://schemas.microsoft.com/office/powerpoint/2010/main" val="11936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281"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FF9B6-1D73-AD89-9697-16A0E25056D7}"/>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D7BFB71-6499-E226-9CB7-7BC99CD8E4EB}"/>
              </a:ext>
            </a:extLst>
          </p:cNvPr>
          <p:cNvGraphicFramePr>
            <a:graphicFrameLocks noGrp="1"/>
          </p:cNvGraphicFramePr>
          <p:nvPr>
            <p:ph idx="1"/>
            <p:extLst>
              <p:ext uri="{D42A27DB-BD31-4B8C-83A1-F6EECF244321}">
                <p14:modId xmlns:p14="http://schemas.microsoft.com/office/powerpoint/2010/main" val="4225591118"/>
              </p:ext>
            </p:extLst>
          </p:nvPr>
        </p:nvGraphicFramePr>
        <p:xfrm>
          <a:off x="461596" y="2060702"/>
          <a:ext cx="11265264" cy="3749040"/>
        </p:xfrm>
        <a:graphic>
          <a:graphicData uri="http://schemas.openxmlformats.org/drawingml/2006/table">
            <a:tbl>
              <a:tblPr firstRow="1" bandRow="1">
                <a:tableStyleId>{5C22544A-7EE6-4342-B048-85BDC9FD1C3A}</a:tableStyleId>
              </a:tblPr>
              <a:tblGrid>
                <a:gridCol w="458238">
                  <a:extLst>
                    <a:ext uri="{9D8B030D-6E8A-4147-A177-3AD203B41FA5}">
                      <a16:colId xmlns:a16="http://schemas.microsoft.com/office/drawing/2014/main" val="975838333"/>
                    </a:ext>
                  </a:extLst>
                </a:gridCol>
                <a:gridCol w="3406261">
                  <a:extLst>
                    <a:ext uri="{9D8B030D-6E8A-4147-A177-3AD203B41FA5}">
                      <a16:colId xmlns:a16="http://schemas.microsoft.com/office/drawing/2014/main" val="4154975249"/>
                    </a:ext>
                  </a:extLst>
                </a:gridCol>
                <a:gridCol w="3039667">
                  <a:extLst>
                    <a:ext uri="{9D8B030D-6E8A-4147-A177-3AD203B41FA5}">
                      <a16:colId xmlns:a16="http://schemas.microsoft.com/office/drawing/2014/main" val="2079607389"/>
                    </a:ext>
                  </a:extLst>
                </a:gridCol>
                <a:gridCol w="4361098">
                  <a:extLst>
                    <a:ext uri="{9D8B030D-6E8A-4147-A177-3AD203B41FA5}">
                      <a16:colId xmlns:a16="http://schemas.microsoft.com/office/drawing/2014/main" val="33047062"/>
                    </a:ext>
                  </a:extLst>
                </a:gridCol>
              </a:tblGrid>
              <a:tr h="271934">
                <a:tc>
                  <a:txBody>
                    <a:bodyPr/>
                    <a:lstStyle/>
                    <a:p>
                      <a:pPr lvl="0">
                        <a:buNone/>
                      </a:pPr>
                      <a:endParaRPr lang="en-US"/>
                    </a:p>
                  </a:txBody>
                  <a:tcPr/>
                </a:tc>
                <a:tc>
                  <a:txBody>
                    <a:bodyPr/>
                    <a:lstStyle/>
                    <a:p>
                      <a:pPr lvl="0">
                        <a:buNone/>
                      </a:pPr>
                      <a:r>
                        <a:rPr lang="en-US" dirty="0"/>
                        <a:t>Design Problem</a:t>
                      </a:r>
                    </a:p>
                  </a:txBody>
                  <a:tcPr/>
                </a:tc>
                <a:tc>
                  <a:txBody>
                    <a:bodyPr/>
                    <a:lstStyle/>
                    <a:p>
                      <a:r>
                        <a:rPr lang="en-US" dirty="0"/>
                        <a:t>Qual insights </a:t>
                      </a:r>
                    </a:p>
                  </a:txBody>
                  <a:tcPr/>
                </a:tc>
                <a:tc>
                  <a:txBody>
                    <a:bodyPr/>
                    <a:lstStyle/>
                    <a:p>
                      <a:pPr lvl="0">
                        <a:buNone/>
                      </a:pPr>
                      <a:r>
                        <a:rPr lang="en-US" dirty="0"/>
                        <a:t>Redesigned 2023 Survey Qs</a:t>
                      </a:r>
                    </a:p>
                  </a:txBody>
                  <a:tcPr/>
                </a:tc>
                <a:extLst>
                  <a:ext uri="{0D108BD9-81ED-4DB2-BD59-A6C34878D82A}">
                    <a16:rowId xmlns:a16="http://schemas.microsoft.com/office/drawing/2014/main" val="827919596"/>
                  </a:ext>
                </a:extLst>
              </a:tr>
              <a:tr h="3331185">
                <a:tc>
                  <a:txBody>
                    <a:bodyPr/>
                    <a:lstStyle/>
                    <a:p>
                      <a:pPr lvl="0">
                        <a:buNone/>
                      </a:pPr>
                      <a:r>
                        <a:rPr lang="en-US" dirty="0"/>
                        <a:t>1.</a:t>
                      </a:r>
                    </a:p>
                  </a:txBody>
                  <a:tcPr/>
                </a:tc>
                <a:tc>
                  <a:txBody>
                    <a:bodyPr/>
                    <a:lstStyle/>
                    <a:p>
                      <a:pPr lvl="0">
                        <a:buNone/>
                      </a:pPr>
                      <a:r>
                        <a:rPr lang="en-US" dirty="0"/>
                        <a:t>How to separately count fungicides and insecticides?</a:t>
                      </a:r>
                    </a:p>
                  </a:txBody>
                  <a:tcPr/>
                </a:tc>
                <a:tc>
                  <a:txBody>
                    <a:bodyPr/>
                    <a:lstStyle/>
                    <a:p>
                      <a:pPr lvl="0" algn="l">
                        <a:lnSpc>
                          <a:spcPct val="100000"/>
                        </a:lnSpc>
                        <a:spcBef>
                          <a:spcPts val="0"/>
                        </a:spcBef>
                        <a:spcAft>
                          <a:spcPts val="0"/>
                        </a:spcAft>
                        <a:buNone/>
                      </a:pPr>
                      <a:r>
                        <a:rPr lang="en-US" sz="1800" b="0" i="0" u="none" strike="noStrike" noProof="0" dirty="0">
                          <a:latin typeface="Aptos"/>
                        </a:rPr>
                        <a:t>• Farmers may not know whether they had used an insecticide or a fungicide</a:t>
                      </a:r>
                      <a:endParaRPr lang="en-US" dirty="0"/>
                    </a:p>
                    <a:p>
                      <a:pPr lvl="0" algn="l">
                        <a:lnSpc>
                          <a:spcPct val="100000"/>
                        </a:lnSpc>
                        <a:spcBef>
                          <a:spcPts val="0"/>
                        </a:spcBef>
                        <a:spcAft>
                          <a:spcPts val="0"/>
                        </a:spcAft>
                        <a:buNone/>
                      </a:pPr>
                      <a:endParaRPr lang="en-US" sz="1800" b="0" i="0" u="none" strike="noStrike" noProof="0" dirty="0">
                        <a:latin typeface="Aptos"/>
                      </a:endParaRPr>
                    </a:p>
                    <a:p>
                      <a:pPr lvl="0" algn="l">
                        <a:lnSpc>
                          <a:spcPct val="100000"/>
                        </a:lnSpc>
                        <a:spcBef>
                          <a:spcPts val="0"/>
                        </a:spcBef>
                        <a:spcAft>
                          <a:spcPts val="0"/>
                        </a:spcAft>
                        <a:buNone/>
                      </a:pPr>
                      <a:r>
                        <a:rPr lang="en-US" sz="1800" b="0" i="0" u="none" strike="noStrike" noProof="0" dirty="0">
                          <a:latin typeface="Aptos"/>
                        </a:rPr>
                        <a:t>• But they were more likely to know what </a:t>
                      </a:r>
                      <a:r>
                        <a:rPr lang="en-US" sz="1800" b="1" i="0" u="none" strike="noStrike" noProof="0" dirty="0">
                          <a:latin typeface="Aptos"/>
                        </a:rPr>
                        <a:t>object</a:t>
                      </a:r>
                      <a:r>
                        <a:rPr lang="en-US" sz="1800" b="0" i="0" u="none" strike="noStrike" noProof="0" dirty="0">
                          <a:latin typeface="Aptos"/>
                        </a:rPr>
                        <a:t> (pest/disease) they were targeting</a:t>
                      </a:r>
                      <a:endParaRPr lang="en-US" dirty="0"/>
                    </a:p>
                    <a:p>
                      <a:pPr lvl="0">
                        <a:buNone/>
                      </a:pPr>
                      <a:endParaRPr lang="en-US" sz="1800" b="0" i="0" u="none" strike="noStrike" noProof="0" dirty="0">
                        <a:latin typeface="Aptos"/>
                      </a:endParaRPr>
                    </a:p>
                    <a:p>
                      <a:pPr lvl="0">
                        <a:buNone/>
                      </a:pPr>
                      <a:r>
                        <a:rPr lang="en-US" sz="1800" b="0" i="0" u="none" strike="noStrike" noProof="0" dirty="0">
                          <a:latin typeface="Aptos"/>
                        </a:rPr>
                        <a:t>• Worked with an entomologist to create a pictorial list of "objects"</a:t>
                      </a:r>
                      <a:endParaRPr lang="en-US" dirty="0"/>
                    </a:p>
                  </a:txBody>
                  <a:tcPr/>
                </a:tc>
                <a:tc>
                  <a:txBody>
                    <a:bodyPr/>
                    <a:lstStyle/>
                    <a:p>
                      <a:pPr lvl="0" algn="l">
                        <a:lnSpc>
                          <a:spcPct val="100000"/>
                        </a:lnSpc>
                        <a:spcBef>
                          <a:spcPts val="0"/>
                        </a:spcBef>
                        <a:spcAft>
                          <a:spcPts val="0"/>
                        </a:spcAft>
                        <a:buNone/>
                      </a:pPr>
                      <a:r>
                        <a:rPr lang="en-US" sz="1800" b="0" i="1" u="none" strike="noStrike" noProof="0" dirty="0">
                          <a:latin typeface="Aptos"/>
                        </a:rPr>
                        <a:t>For which object(s) are you using this plant protection drug?</a:t>
                      </a:r>
                      <a:endParaRPr lang="en-US" dirty="0"/>
                    </a:p>
                    <a:p>
                      <a:pPr lvl="0" algn="l">
                        <a:lnSpc>
                          <a:spcPct val="100000"/>
                        </a:lnSpc>
                        <a:spcBef>
                          <a:spcPts val="0"/>
                        </a:spcBef>
                        <a:spcAft>
                          <a:spcPts val="0"/>
                        </a:spcAft>
                        <a:buNone/>
                      </a:pPr>
                      <a:endParaRPr lang="en-US" sz="1800" b="0" i="1" u="none" strike="noStrike" noProof="0" dirty="0">
                        <a:latin typeface="Aptos"/>
                      </a:endParaRPr>
                    </a:p>
                    <a:p>
                      <a:pPr lvl="0" algn="l">
                        <a:lnSpc>
                          <a:spcPct val="100000"/>
                        </a:lnSpc>
                        <a:spcBef>
                          <a:spcPts val="0"/>
                        </a:spcBef>
                        <a:spcAft>
                          <a:spcPts val="0"/>
                        </a:spcAft>
                        <a:buNone/>
                      </a:pPr>
                      <a:r>
                        <a:rPr lang="en-US" sz="1800" b="0" i="0" u="none" strike="noStrike" noProof="0" dirty="0">
                          <a:latin typeface="Aptos"/>
                        </a:rPr>
                        <a:t>• Pictorial list shown; enumerator chooses from multiple objects</a:t>
                      </a:r>
                      <a:endParaRPr lang="en-US" dirty="0"/>
                    </a:p>
                    <a:p>
                      <a:pPr lvl="0">
                        <a:buNone/>
                      </a:pPr>
                      <a:endParaRPr lang="en-US" sz="1800" b="0" i="0" u="none" strike="noStrike" noProof="0" dirty="0">
                        <a:latin typeface="Aptos"/>
                      </a:endParaRPr>
                    </a:p>
                    <a:p>
                      <a:pPr lvl="0">
                        <a:buNone/>
                      </a:pPr>
                      <a:r>
                        <a:rPr lang="en-US" sz="1800" b="0" i="0" u="none" strike="noStrike" noProof="0" dirty="0">
                          <a:latin typeface="Aptos"/>
                        </a:rPr>
                        <a:t>• Enables calculation of strict criterion: ≤1 insecticide and ≤2 fungicide applications</a:t>
                      </a:r>
                    </a:p>
                    <a:p>
                      <a:pPr lvl="0">
                        <a:buNone/>
                      </a:pPr>
                      <a:endParaRPr lang="en-US" sz="1800" b="0" i="0" u="none" strike="noStrike" noProof="0" dirty="0">
                        <a:latin typeface="Aptos"/>
                      </a:endParaRPr>
                    </a:p>
                    <a:p>
                      <a:pPr lvl="0">
                        <a:buNone/>
                      </a:pPr>
                      <a:endParaRPr lang="en-US" sz="1800" b="0" i="0" u="none" strike="noStrike" noProof="0" dirty="0">
                        <a:latin typeface="Aptos"/>
                      </a:endParaRPr>
                    </a:p>
                  </a:txBody>
                  <a:tcPr/>
                </a:tc>
                <a:extLst>
                  <a:ext uri="{0D108BD9-81ED-4DB2-BD59-A6C34878D82A}">
                    <a16:rowId xmlns:a16="http://schemas.microsoft.com/office/drawing/2014/main" val="1166793297"/>
                  </a:ext>
                </a:extLst>
              </a:tr>
            </a:tbl>
          </a:graphicData>
        </a:graphic>
      </p:graphicFrame>
      <p:sp>
        <p:nvSpPr>
          <p:cNvPr id="7" name="Title 1">
            <a:extLst>
              <a:ext uri="{FF2B5EF4-FFF2-40B4-BE49-F238E27FC236}">
                <a16:creationId xmlns:a16="http://schemas.microsoft.com/office/drawing/2014/main" id="{3FE38313-C3A0-7B93-65AC-9FC5CF20AA6B}"/>
              </a:ext>
            </a:extLst>
          </p:cNvPr>
          <p:cNvSpPr>
            <a:spLocks noGrp="1"/>
          </p:cNvSpPr>
          <p:nvPr>
            <p:ph type="title"/>
          </p:nvPr>
        </p:nvSpPr>
        <p:spPr>
          <a:xfrm>
            <a:off x="441386" y="854921"/>
            <a:ext cx="11309224" cy="668613"/>
          </a:xfrm>
        </p:spPr>
        <p:txBody>
          <a:bodyPr>
            <a:normAutofit/>
          </a:bodyPr>
          <a:lstStyle/>
          <a:p>
            <a:r>
              <a:rPr lang="en-US" sz="2800" b="1" dirty="0"/>
              <a:t>Adoption of 3R: From Qual Insights to 2023 Survey Questions</a:t>
            </a:r>
            <a:endParaRPr lang="en-US" sz="4800" dirty="0"/>
          </a:p>
        </p:txBody>
      </p:sp>
    </p:spTree>
    <p:extLst>
      <p:ext uri="{BB962C8B-B14F-4D97-AF65-F5344CB8AC3E}">
        <p14:creationId xmlns:p14="http://schemas.microsoft.com/office/powerpoint/2010/main" val="16359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31BD7-A78C-AFCD-6CBF-37C9BF65C6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49E5B8-DF57-0D41-E024-1FE3C348673E}"/>
              </a:ext>
            </a:extLst>
          </p:cNvPr>
          <p:cNvSpPr>
            <a:spLocks noGrp="1"/>
          </p:cNvSpPr>
          <p:nvPr>
            <p:ph type="title"/>
          </p:nvPr>
        </p:nvSpPr>
        <p:spPr>
          <a:xfrm>
            <a:off x="441386" y="854921"/>
            <a:ext cx="11309224" cy="668613"/>
          </a:xfrm>
        </p:spPr>
        <p:txBody>
          <a:bodyPr>
            <a:normAutofit/>
          </a:bodyPr>
          <a:lstStyle/>
          <a:p>
            <a:r>
              <a:rPr lang="en-US" sz="2800" b="1" dirty="0"/>
              <a:t>Adoption of 3R: From Qual Insights to 2023 Survey Questions (continued)</a:t>
            </a:r>
            <a:endParaRPr lang="en-US" sz="4800" dirty="0"/>
          </a:p>
        </p:txBody>
      </p:sp>
      <p:graphicFrame>
        <p:nvGraphicFramePr>
          <p:cNvPr id="4" name="Content Placeholder 3">
            <a:extLst>
              <a:ext uri="{FF2B5EF4-FFF2-40B4-BE49-F238E27FC236}">
                <a16:creationId xmlns:a16="http://schemas.microsoft.com/office/drawing/2014/main" id="{BDF8CBF9-C61F-42AF-3C8B-85658FC3BA20}"/>
              </a:ext>
            </a:extLst>
          </p:cNvPr>
          <p:cNvGraphicFramePr>
            <a:graphicFrameLocks noGrp="1"/>
          </p:cNvGraphicFramePr>
          <p:nvPr>
            <p:ph idx="1"/>
            <p:extLst>
              <p:ext uri="{D42A27DB-BD31-4B8C-83A1-F6EECF244321}">
                <p14:modId xmlns:p14="http://schemas.microsoft.com/office/powerpoint/2010/main" val="1680539408"/>
              </p:ext>
            </p:extLst>
          </p:nvPr>
        </p:nvGraphicFramePr>
        <p:xfrm>
          <a:off x="441387" y="1957841"/>
          <a:ext cx="11309225" cy="4103411"/>
        </p:xfrm>
        <a:graphic>
          <a:graphicData uri="http://schemas.openxmlformats.org/drawingml/2006/table">
            <a:tbl>
              <a:tblPr firstRow="1" bandRow="1">
                <a:tableStyleId>{5C22544A-7EE6-4342-B048-85BDC9FD1C3A}</a:tableStyleId>
              </a:tblPr>
              <a:tblGrid>
                <a:gridCol w="460026">
                  <a:extLst>
                    <a:ext uri="{9D8B030D-6E8A-4147-A177-3AD203B41FA5}">
                      <a16:colId xmlns:a16="http://schemas.microsoft.com/office/drawing/2014/main" val="975838333"/>
                    </a:ext>
                  </a:extLst>
                </a:gridCol>
                <a:gridCol w="3419553">
                  <a:extLst>
                    <a:ext uri="{9D8B030D-6E8A-4147-A177-3AD203B41FA5}">
                      <a16:colId xmlns:a16="http://schemas.microsoft.com/office/drawing/2014/main" val="4154975249"/>
                    </a:ext>
                  </a:extLst>
                </a:gridCol>
                <a:gridCol w="3051529">
                  <a:extLst>
                    <a:ext uri="{9D8B030D-6E8A-4147-A177-3AD203B41FA5}">
                      <a16:colId xmlns:a16="http://schemas.microsoft.com/office/drawing/2014/main" val="2079607389"/>
                    </a:ext>
                  </a:extLst>
                </a:gridCol>
                <a:gridCol w="4378117">
                  <a:extLst>
                    <a:ext uri="{9D8B030D-6E8A-4147-A177-3AD203B41FA5}">
                      <a16:colId xmlns:a16="http://schemas.microsoft.com/office/drawing/2014/main" val="33047062"/>
                    </a:ext>
                  </a:extLst>
                </a:gridCol>
              </a:tblGrid>
              <a:tr h="441620">
                <a:tc>
                  <a:txBody>
                    <a:bodyPr/>
                    <a:lstStyle/>
                    <a:p>
                      <a:pPr lvl="0">
                        <a:buNone/>
                      </a:pPr>
                      <a:endParaRPr lang="en-US"/>
                    </a:p>
                  </a:txBody>
                  <a:tcPr/>
                </a:tc>
                <a:tc>
                  <a:txBody>
                    <a:bodyPr/>
                    <a:lstStyle/>
                    <a:p>
                      <a:pPr lvl="0">
                        <a:buNone/>
                      </a:pPr>
                      <a:r>
                        <a:rPr lang="en-US" dirty="0"/>
                        <a:t>Design Problem</a:t>
                      </a:r>
                    </a:p>
                  </a:txBody>
                  <a:tcPr/>
                </a:tc>
                <a:tc>
                  <a:txBody>
                    <a:bodyPr/>
                    <a:lstStyle/>
                    <a:p>
                      <a:r>
                        <a:rPr lang="en-US" dirty="0"/>
                        <a:t>Qual insights </a:t>
                      </a:r>
                    </a:p>
                  </a:txBody>
                  <a:tcPr/>
                </a:tc>
                <a:tc>
                  <a:txBody>
                    <a:bodyPr/>
                    <a:lstStyle/>
                    <a:p>
                      <a:pPr lvl="0">
                        <a:buNone/>
                      </a:pPr>
                      <a:r>
                        <a:rPr lang="en-US" dirty="0"/>
                        <a:t>Redesigned 2023 Survey Qs</a:t>
                      </a:r>
                    </a:p>
                  </a:txBody>
                  <a:tcPr/>
                </a:tc>
                <a:extLst>
                  <a:ext uri="{0D108BD9-81ED-4DB2-BD59-A6C34878D82A}">
                    <a16:rowId xmlns:a16="http://schemas.microsoft.com/office/drawing/2014/main" val="827919596"/>
                  </a:ext>
                </a:extLst>
              </a:tr>
              <a:tr h="2473071">
                <a:tc>
                  <a:txBody>
                    <a:bodyPr/>
                    <a:lstStyle/>
                    <a:p>
                      <a:pPr lvl="0">
                        <a:buNone/>
                      </a:pPr>
                      <a:r>
                        <a:rPr lang="en-US" dirty="0"/>
                        <a:t>2.</a:t>
                      </a:r>
                    </a:p>
                  </a:txBody>
                  <a:tcPr/>
                </a:tc>
                <a:tc>
                  <a:txBody>
                    <a:bodyPr/>
                    <a:lstStyle/>
                    <a:p>
                      <a:pPr lvl="0">
                        <a:buNone/>
                      </a:pPr>
                      <a:r>
                        <a:rPr lang="en-US" sz="1800" b="0" i="0" u="none" strike="noStrike" noProof="0" dirty="0">
                          <a:latin typeface="Aptos"/>
                        </a:rPr>
                        <a:t>How to ask about the </a:t>
                      </a:r>
                      <a:r>
                        <a:rPr lang="en-US" sz="1800" b="1" i="0" u="none" strike="noStrike" noProof="0" dirty="0">
                          <a:latin typeface="Aptos"/>
                        </a:rPr>
                        <a:t>timing</a:t>
                      </a:r>
                      <a:r>
                        <a:rPr lang="en-US" sz="1800" b="0" i="0" u="none" strike="noStrike" noProof="0" dirty="0">
                          <a:latin typeface="Aptos"/>
                        </a:rPr>
                        <a:t> of applications?</a:t>
                      </a:r>
                    </a:p>
                  </a:txBody>
                  <a:tcPr/>
                </a:tc>
                <a:tc>
                  <a:txBody>
                    <a:bodyPr/>
                    <a:lstStyle/>
                    <a:p>
                      <a:pPr lvl="0" algn="l">
                        <a:lnSpc>
                          <a:spcPct val="100000"/>
                        </a:lnSpc>
                        <a:spcBef>
                          <a:spcPts val="0"/>
                        </a:spcBef>
                        <a:spcAft>
                          <a:spcPts val="0"/>
                        </a:spcAft>
                        <a:buNone/>
                      </a:pPr>
                      <a:r>
                        <a:rPr lang="en-US" sz="1800" b="0" i="0" u="none" strike="noStrike" noProof="0" dirty="0"/>
                        <a:t>Farmers recall events by crop growth stages, not calendar dates</a:t>
                      </a:r>
                      <a:endParaRPr lang="en-US" dirty="0"/>
                    </a:p>
                  </a:txBody>
                  <a:tcPr/>
                </a:tc>
                <a:tc>
                  <a:txBody>
                    <a:bodyPr/>
                    <a:lstStyle/>
                    <a:p>
                      <a:pPr lvl="0" algn="l">
                        <a:lnSpc>
                          <a:spcPct val="100000"/>
                        </a:lnSpc>
                        <a:spcBef>
                          <a:spcPts val="0"/>
                        </a:spcBef>
                        <a:spcAft>
                          <a:spcPts val="0"/>
                        </a:spcAft>
                        <a:buNone/>
                      </a:pPr>
                      <a:r>
                        <a:rPr lang="en-US" sz="1800" b="0" i="0" u="none" strike="noStrike" noProof="0" dirty="0"/>
                        <a:t>• Visual aid of rice growth stages used as showcard</a:t>
                      </a:r>
                      <a:endParaRPr lang="en-US" dirty="0"/>
                    </a:p>
                    <a:p>
                      <a:pPr lvl="0" algn="l">
                        <a:lnSpc>
                          <a:spcPct val="100000"/>
                        </a:lnSpc>
                        <a:spcBef>
                          <a:spcPts val="0"/>
                        </a:spcBef>
                        <a:spcAft>
                          <a:spcPts val="0"/>
                        </a:spcAft>
                        <a:buNone/>
                      </a:pPr>
                      <a:endParaRPr lang="en-US" sz="1800" b="0" i="0" u="none" strike="noStrike" noProof="0" dirty="0"/>
                    </a:p>
                    <a:p>
                      <a:pPr lvl="0" algn="l">
                        <a:lnSpc>
                          <a:spcPct val="100000"/>
                        </a:lnSpc>
                        <a:spcBef>
                          <a:spcPts val="0"/>
                        </a:spcBef>
                        <a:spcAft>
                          <a:spcPts val="0"/>
                        </a:spcAft>
                        <a:buNone/>
                      </a:pPr>
                      <a:r>
                        <a:rPr lang="en-US" sz="1800" b="0" i="0" u="none" strike="noStrike" noProof="0" dirty="0"/>
                        <a:t>• Roster of all applications, with farmer indicating growth stage at time of each application</a:t>
                      </a:r>
                      <a:endParaRPr lang="en-US" dirty="0"/>
                    </a:p>
                  </a:txBody>
                  <a:tcPr/>
                </a:tc>
                <a:extLst>
                  <a:ext uri="{0D108BD9-81ED-4DB2-BD59-A6C34878D82A}">
                    <a16:rowId xmlns:a16="http://schemas.microsoft.com/office/drawing/2014/main" val="1166793297"/>
                  </a:ext>
                </a:extLst>
              </a:tr>
              <a:tr h="1130547">
                <a:tc>
                  <a:txBody>
                    <a:bodyPr/>
                    <a:lstStyle/>
                    <a:p>
                      <a:pPr lvl="0">
                        <a:buNone/>
                      </a:pPr>
                      <a:r>
                        <a:rPr lang="en-US" dirty="0"/>
                        <a:t>3.</a:t>
                      </a:r>
                    </a:p>
                  </a:txBody>
                  <a:tcPr/>
                </a:tc>
                <a:tc>
                  <a:txBody>
                    <a:bodyPr/>
                    <a:lstStyle/>
                    <a:p>
                      <a:pPr lvl="0">
                        <a:buNone/>
                      </a:pPr>
                      <a:r>
                        <a:rPr lang="en-US" sz="1800" b="0" i="0" u="none" strike="noStrike" noProof="0" dirty="0">
                          <a:latin typeface="Aptos"/>
                        </a:rPr>
                        <a:t>How to ask about the </a:t>
                      </a:r>
                      <a:r>
                        <a:rPr lang="en-US" sz="1800" b="1" i="0" u="none" strike="noStrike" noProof="0" dirty="0">
                          <a:latin typeface="Aptos"/>
                        </a:rPr>
                        <a:t>trigger</a:t>
                      </a:r>
                      <a:r>
                        <a:rPr lang="en-US" sz="1800" b="0" i="0" u="none" strike="noStrike" noProof="0" dirty="0">
                          <a:latin typeface="Aptos"/>
                        </a:rPr>
                        <a:t>?</a:t>
                      </a:r>
                      <a:endParaRPr lang="en-US" dirty="0"/>
                    </a:p>
                  </a:txBody>
                  <a:tcPr/>
                </a:tc>
                <a:tc>
                  <a:txBody>
                    <a:bodyPr/>
                    <a:lstStyle/>
                    <a:p>
                      <a:pPr lvl="0">
                        <a:buNone/>
                      </a:pPr>
                      <a:r>
                        <a:rPr lang="en-US" sz="1800" b="0" i="0" u="none" strike="noStrike" noProof="0" dirty="0">
                          <a:latin typeface="Aptos"/>
                        </a:rPr>
                        <a:t>We could ask for the farmer's reasoning behind the application</a:t>
                      </a:r>
                      <a:endParaRPr lang="en-US" dirty="0"/>
                    </a:p>
                  </a:txBody>
                  <a:tcPr/>
                </a:tc>
                <a:tc>
                  <a:txBody>
                    <a:bodyPr/>
                    <a:lstStyle/>
                    <a:p>
                      <a:pPr lvl="0" algn="l">
                        <a:lnSpc>
                          <a:spcPct val="100000"/>
                        </a:lnSpc>
                        <a:spcBef>
                          <a:spcPts val="0"/>
                        </a:spcBef>
                        <a:spcAft>
                          <a:spcPts val="0"/>
                        </a:spcAft>
                        <a:buNone/>
                      </a:pPr>
                      <a:r>
                        <a:rPr lang="en-US" sz="1800" b="0" i="1" u="none" strike="noStrike" noProof="0" dirty="0">
                          <a:latin typeface="Aptos"/>
                        </a:rPr>
                        <a:t>What was the purpose of this application?</a:t>
                      </a:r>
                      <a:endParaRPr lang="en-US" dirty="0"/>
                    </a:p>
                    <a:p>
                      <a:pPr lvl="0">
                        <a:buNone/>
                      </a:pPr>
                      <a:endParaRPr lang="en-US" sz="1800" b="0" i="0" u="none" strike="noStrike" noProof="0" dirty="0">
                        <a:latin typeface="Aptos"/>
                      </a:endParaRPr>
                    </a:p>
                    <a:p>
                      <a:pPr lvl="0">
                        <a:buNone/>
                      </a:pPr>
                      <a:r>
                        <a:rPr lang="en-US" sz="1800" b="0" i="0" u="none" strike="noStrike" noProof="0" dirty="0">
                          <a:latin typeface="Aptos"/>
                        </a:rPr>
                        <a:t>(1) Prevention / (2) Treatment / (3) Nutrient / (99) Don't know</a:t>
                      </a:r>
                      <a:endParaRPr lang="en-US" dirty="0"/>
                    </a:p>
                  </a:txBody>
                  <a:tcPr/>
                </a:tc>
                <a:extLst>
                  <a:ext uri="{0D108BD9-81ED-4DB2-BD59-A6C34878D82A}">
                    <a16:rowId xmlns:a16="http://schemas.microsoft.com/office/drawing/2014/main" val="970013455"/>
                  </a:ext>
                </a:extLst>
              </a:tr>
            </a:tbl>
          </a:graphicData>
        </a:graphic>
      </p:graphicFrame>
    </p:spTree>
    <p:extLst>
      <p:ext uri="{BB962C8B-B14F-4D97-AF65-F5344CB8AC3E}">
        <p14:creationId xmlns:p14="http://schemas.microsoft.com/office/powerpoint/2010/main" val="38304119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FAB42-DEC0-CAFA-9E6F-58CC4E0B5B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79B14A-2823-55BF-7BEE-24C7ABDCE3D8}"/>
              </a:ext>
            </a:extLst>
          </p:cNvPr>
          <p:cNvSpPr>
            <a:spLocks noGrp="1"/>
          </p:cNvSpPr>
          <p:nvPr>
            <p:ph type="title"/>
          </p:nvPr>
        </p:nvSpPr>
        <p:spPr>
          <a:xfrm>
            <a:off x="838200" y="417376"/>
            <a:ext cx="10515600" cy="1325563"/>
          </a:xfrm>
        </p:spPr>
        <p:txBody>
          <a:bodyPr>
            <a:normAutofit/>
          </a:bodyPr>
          <a:lstStyle/>
          <a:p>
            <a:r>
              <a:rPr lang="en-GB" sz="4000" b="1" dirty="0"/>
              <a:t>Adoption of 3R (lenient criterion): Results </a:t>
            </a:r>
          </a:p>
        </p:txBody>
      </p:sp>
      <p:graphicFrame>
        <p:nvGraphicFramePr>
          <p:cNvPr id="4" name="Content Placeholder 3">
            <a:extLst>
              <a:ext uri="{FF2B5EF4-FFF2-40B4-BE49-F238E27FC236}">
                <a16:creationId xmlns:a16="http://schemas.microsoft.com/office/drawing/2014/main" id="{0FABFDAF-CAFE-22B0-E21A-56A2CBD2AE53}"/>
              </a:ext>
            </a:extLst>
          </p:cNvPr>
          <p:cNvGraphicFramePr>
            <a:graphicFrameLocks noGrp="1"/>
          </p:cNvGraphicFramePr>
          <p:nvPr>
            <p:ph idx="1"/>
            <p:extLst>
              <p:ext uri="{D42A27DB-BD31-4B8C-83A1-F6EECF244321}">
                <p14:modId xmlns:p14="http://schemas.microsoft.com/office/powerpoint/2010/main" val="193223991"/>
              </p:ext>
            </p:extLst>
          </p:nvPr>
        </p:nvGraphicFramePr>
        <p:xfrm>
          <a:off x="4725276" y="1926896"/>
          <a:ext cx="6819194" cy="3985884"/>
        </p:xfrm>
        <a:graphic>
          <a:graphicData uri="http://schemas.openxmlformats.org/drawingml/2006/table">
            <a:tbl>
              <a:tblPr firstRow="1" firstCol="1" bandRow="1">
                <a:tableStyleId>{5C22544A-7EE6-4342-B048-85BDC9FD1C3A}</a:tableStyleId>
              </a:tblPr>
              <a:tblGrid>
                <a:gridCol w="5703049">
                  <a:extLst>
                    <a:ext uri="{9D8B030D-6E8A-4147-A177-3AD203B41FA5}">
                      <a16:colId xmlns:a16="http://schemas.microsoft.com/office/drawing/2014/main" val="1505063758"/>
                    </a:ext>
                  </a:extLst>
                </a:gridCol>
                <a:gridCol w="1116145">
                  <a:extLst>
                    <a:ext uri="{9D8B030D-6E8A-4147-A177-3AD203B41FA5}">
                      <a16:colId xmlns:a16="http://schemas.microsoft.com/office/drawing/2014/main" val="199391287"/>
                    </a:ext>
                  </a:extLst>
                </a:gridCol>
              </a:tblGrid>
              <a:tr h="817833">
                <a:tc>
                  <a:txBody>
                    <a:bodyPr/>
                    <a:lstStyle/>
                    <a:p>
                      <a:pPr marR="2724785">
                        <a:lnSpc>
                          <a:spcPct val="115000"/>
                        </a:lnSpc>
                        <a:spcAft>
                          <a:spcPts val="1000"/>
                        </a:spcAft>
                        <a:buNone/>
                      </a:pPr>
                      <a:endParaRPr lang="en-GB" sz="1800" dirty="0">
                        <a:effectLst/>
                      </a:endParaRPr>
                    </a:p>
                  </a:txBody>
                  <a:tcPr marL="76200" marR="76200" marT="47625" marB="47625"/>
                </a:tc>
                <a:tc>
                  <a:txBody>
                    <a:bodyPr/>
                    <a:lstStyle/>
                    <a:p>
                      <a:pPr marL="152400" algn="l">
                        <a:lnSpc>
                          <a:spcPct val="115000"/>
                        </a:lnSpc>
                        <a:spcAft>
                          <a:spcPts val="1000"/>
                        </a:spcAft>
                        <a:buNone/>
                      </a:pPr>
                      <a:r>
                        <a:rPr lang="en-GB" sz="1800" b="0" dirty="0">
                          <a:effectLst/>
                        </a:rPr>
                        <a:t>Percent</a:t>
                      </a:r>
                    </a:p>
                  </a:txBody>
                  <a:tcPr marL="76200" marR="76200" marT="47625" marB="47625"/>
                </a:tc>
                <a:extLst>
                  <a:ext uri="{0D108BD9-81ED-4DB2-BD59-A6C34878D82A}">
                    <a16:rowId xmlns:a16="http://schemas.microsoft.com/office/drawing/2014/main" val="3174148482"/>
                  </a:ext>
                </a:extLst>
              </a:tr>
              <a:tr h="1187529">
                <a:tc>
                  <a:txBody>
                    <a:bodyPr/>
                    <a:lstStyle/>
                    <a:p>
                      <a:pPr marL="152400">
                        <a:lnSpc>
                          <a:spcPct val="115000"/>
                        </a:lnSpc>
                        <a:spcAft>
                          <a:spcPts val="1000"/>
                        </a:spcAft>
                        <a:buNone/>
                      </a:pPr>
                      <a:r>
                        <a:rPr lang="en-GB" sz="2000" b="0" dirty="0">
                          <a:effectLst/>
                        </a:rPr>
                        <a:t>Correct number of applications </a:t>
                      </a:r>
                    </a:p>
                    <a:p>
                      <a:pPr marL="152400">
                        <a:lnSpc>
                          <a:spcPct val="115000"/>
                        </a:lnSpc>
                        <a:spcAft>
                          <a:spcPts val="1000"/>
                        </a:spcAft>
                        <a:buNone/>
                      </a:pPr>
                      <a:r>
                        <a:rPr lang="en-GB" sz="2000" b="0" dirty="0">
                          <a:effectLst/>
                        </a:rPr>
                        <a:t>(3 insecticides and 3 fungicides) </a:t>
                      </a:r>
                      <a:endParaRPr lang="en-GB" sz="2800" b="0" dirty="0">
                        <a:effectLst/>
                        <a:latin typeface="Aptos" panose="020B0004020202020204" pitchFamily="34" charset="0"/>
                        <a:ea typeface="Aptos" panose="020B0004020202020204" pitchFamily="34" charset="0"/>
                        <a:cs typeface="Times New Roman" panose="02020603050405020304" pitchFamily="18" charset="0"/>
                      </a:endParaRPr>
                    </a:p>
                  </a:txBody>
                  <a:tcPr marL="76200" marR="76200" marT="47625" marB="47625"/>
                </a:tc>
                <a:tc>
                  <a:txBody>
                    <a:bodyPr/>
                    <a:lstStyle/>
                    <a:p>
                      <a:pPr marL="152400">
                        <a:lnSpc>
                          <a:spcPct val="115000"/>
                        </a:lnSpc>
                        <a:spcAft>
                          <a:spcPts val="1000"/>
                        </a:spcAft>
                        <a:buNone/>
                      </a:pPr>
                      <a:r>
                        <a:rPr lang="en-GB" sz="2000" dirty="0">
                          <a:effectLst/>
                        </a:rPr>
                        <a:t>99.8%</a:t>
                      </a:r>
                      <a:endParaRPr lang="en-GB" sz="2000" dirty="0">
                        <a:effectLst/>
                        <a:latin typeface="Aptos" panose="020B0004020202020204" pitchFamily="34" charset="0"/>
                        <a:ea typeface="Aptos" panose="020B0004020202020204" pitchFamily="34" charset="0"/>
                        <a:cs typeface="Times New Roman" panose="02020603050405020304" pitchFamily="18" charset="0"/>
                      </a:endParaRPr>
                    </a:p>
                  </a:txBody>
                  <a:tcPr marL="76200" marR="76200" marT="47625" marB="47625"/>
                </a:tc>
                <a:extLst>
                  <a:ext uri="{0D108BD9-81ED-4DB2-BD59-A6C34878D82A}">
                    <a16:rowId xmlns:a16="http://schemas.microsoft.com/office/drawing/2014/main" val="164022521"/>
                  </a:ext>
                </a:extLst>
              </a:tr>
              <a:tr h="1187529">
                <a:tc>
                  <a:txBody>
                    <a:bodyPr/>
                    <a:lstStyle/>
                    <a:p>
                      <a:pPr marL="152400">
                        <a:lnSpc>
                          <a:spcPct val="115000"/>
                        </a:lnSpc>
                        <a:spcAft>
                          <a:spcPts val="1000"/>
                        </a:spcAft>
                        <a:buNone/>
                      </a:pPr>
                      <a:r>
                        <a:rPr lang="en-GB" sz="2000" b="0" dirty="0">
                          <a:effectLst/>
                        </a:rPr>
                        <a:t>+ Correct timing </a:t>
                      </a:r>
                    </a:p>
                    <a:p>
                      <a:pPr marL="152400">
                        <a:lnSpc>
                          <a:spcPct val="115000"/>
                        </a:lnSpc>
                        <a:spcAft>
                          <a:spcPts val="1000"/>
                        </a:spcAft>
                        <a:buNone/>
                      </a:pPr>
                      <a:r>
                        <a:rPr lang="en-GB" sz="2000" b="0" dirty="0">
                          <a:effectLst/>
                        </a:rPr>
                        <a:t>(no application before panicle initiation or after dough stage ) </a:t>
                      </a:r>
                      <a:endParaRPr lang="en-GB" sz="2000" b="0" dirty="0">
                        <a:effectLst/>
                        <a:latin typeface="Aptos" panose="020B0004020202020204" pitchFamily="34" charset="0"/>
                        <a:ea typeface="Aptos" panose="020B0004020202020204" pitchFamily="34" charset="0"/>
                        <a:cs typeface="Times New Roman" panose="02020603050405020304" pitchFamily="18" charset="0"/>
                      </a:endParaRPr>
                    </a:p>
                  </a:txBody>
                  <a:tcPr marL="76200" marR="76200" marT="47625" marB="47625"/>
                </a:tc>
                <a:tc>
                  <a:txBody>
                    <a:bodyPr/>
                    <a:lstStyle/>
                    <a:p>
                      <a:pPr marL="152400">
                        <a:lnSpc>
                          <a:spcPct val="115000"/>
                        </a:lnSpc>
                        <a:spcAft>
                          <a:spcPts val="1000"/>
                        </a:spcAft>
                        <a:buNone/>
                      </a:pPr>
                      <a:r>
                        <a:rPr lang="en-GB" sz="2000" dirty="0">
                          <a:effectLst/>
                          <a:latin typeface="Aptos" panose="020B0004020202020204" pitchFamily="34" charset="0"/>
                          <a:ea typeface="Aptos" panose="020B0004020202020204" pitchFamily="34" charset="0"/>
                          <a:cs typeface="Times New Roman" panose="02020603050405020304" pitchFamily="18" charset="0"/>
                        </a:rPr>
                        <a:t>23.5%</a:t>
                      </a:r>
                    </a:p>
                  </a:txBody>
                  <a:tcPr marL="76200" marR="76200" marT="47625" marB="47625"/>
                </a:tc>
                <a:extLst>
                  <a:ext uri="{0D108BD9-81ED-4DB2-BD59-A6C34878D82A}">
                    <a16:rowId xmlns:a16="http://schemas.microsoft.com/office/drawing/2014/main" val="1132430528"/>
                  </a:ext>
                </a:extLst>
              </a:tr>
              <a:tr h="723984">
                <a:tc>
                  <a:txBody>
                    <a:bodyPr/>
                    <a:lstStyle/>
                    <a:p>
                      <a:pPr marL="152400" lvl="0">
                        <a:lnSpc>
                          <a:spcPct val="114999"/>
                        </a:lnSpc>
                        <a:spcAft>
                          <a:spcPts val="1000"/>
                        </a:spcAft>
                        <a:buNone/>
                      </a:pPr>
                      <a:r>
                        <a:rPr lang="en-GB" sz="2000" b="0" dirty="0">
                          <a:effectLst/>
                        </a:rPr>
                        <a:t>+ Applied for treatment only</a:t>
                      </a:r>
                      <a:endParaRPr lang="en-GB" sz="2800" b="0" dirty="0">
                        <a:effectLst/>
                        <a:latin typeface="Aptos"/>
                        <a:ea typeface="Aptos" panose="020B0004020202020204" pitchFamily="34" charset="0"/>
                        <a:cs typeface="Times New Roman"/>
                      </a:endParaRPr>
                    </a:p>
                  </a:txBody>
                  <a:tcPr marL="76200" marR="76200" marT="47625" marB="47625"/>
                </a:tc>
                <a:tc>
                  <a:txBody>
                    <a:bodyPr/>
                    <a:lstStyle/>
                    <a:p>
                      <a:pPr marL="152400">
                        <a:lnSpc>
                          <a:spcPct val="115000"/>
                        </a:lnSpc>
                        <a:spcAft>
                          <a:spcPts val="1000"/>
                        </a:spcAft>
                        <a:buNone/>
                      </a:pPr>
                      <a:r>
                        <a:rPr lang="en-GB" sz="2000" dirty="0">
                          <a:effectLst/>
                        </a:rPr>
                        <a:t>15.8%</a:t>
                      </a:r>
                      <a:endParaRPr lang="en-GB" sz="2000" dirty="0">
                        <a:effectLst/>
                        <a:latin typeface="Aptos" panose="020B0004020202020204" pitchFamily="34" charset="0"/>
                        <a:ea typeface="Aptos" panose="020B0004020202020204" pitchFamily="34" charset="0"/>
                        <a:cs typeface="Times New Roman" panose="02020603050405020304" pitchFamily="18" charset="0"/>
                      </a:endParaRPr>
                    </a:p>
                  </a:txBody>
                  <a:tcPr marL="76200" marR="76200" marT="47625" marB="47625"/>
                </a:tc>
                <a:extLst>
                  <a:ext uri="{0D108BD9-81ED-4DB2-BD59-A6C34878D82A}">
                    <a16:rowId xmlns:a16="http://schemas.microsoft.com/office/drawing/2014/main" val="3252274398"/>
                  </a:ext>
                </a:extLst>
              </a:tr>
            </a:tbl>
          </a:graphicData>
        </a:graphic>
      </p:graphicFrame>
      <p:pic>
        <p:nvPicPr>
          <p:cNvPr id="5" name="Picture 4" descr="A graph of a number of pesticide applications&#10;&#10;AI-generated content may be incorrect.">
            <a:extLst>
              <a:ext uri="{FF2B5EF4-FFF2-40B4-BE49-F238E27FC236}">
                <a16:creationId xmlns:a16="http://schemas.microsoft.com/office/drawing/2014/main" id="{558BBD71-CEE4-9ACF-A354-00375361707B}"/>
              </a:ext>
            </a:extLst>
          </p:cNvPr>
          <p:cNvPicPr>
            <a:picLocks noChangeAspect="1"/>
          </p:cNvPicPr>
          <p:nvPr/>
        </p:nvPicPr>
        <p:blipFill>
          <a:blip r:embed="rId3"/>
          <a:stretch>
            <a:fillRect/>
          </a:stretch>
        </p:blipFill>
        <p:spPr>
          <a:xfrm>
            <a:off x="310931" y="1926896"/>
            <a:ext cx="4414345" cy="4414345"/>
          </a:xfrm>
          <a:prstGeom prst="rect">
            <a:avLst/>
          </a:prstGeom>
        </p:spPr>
      </p:pic>
    </p:spTree>
    <p:extLst>
      <p:ext uri="{BB962C8B-B14F-4D97-AF65-F5344CB8AC3E}">
        <p14:creationId xmlns:p14="http://schemas.microsoft.com/office/powerpoint/2010/main" val="13220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A9E1A-305A-BA18-32DC-D06EE52E1E76}"/>
              </a:ext>
            </a:extLst>
          </p:cNvPr>
          <p:cNvSpPr>
            <a:spLocks noGrp="1"/>
          </p:cNvSpPr>
          <p:nvPr>
            <p:ph type="title"/>
          </p:nvPr>
        </p:nvSpPr>
        <p:spPr>
          <a:xfrm>
            <a:off x="545713" y="636333"/>
            <a:ext cx="10918405" cy="679018"/>
          </a:xfrm>
        </p:spPr>
        <p:txBody>
          <a:bodyPr>
            <a:normAutofit/>
          </a:bodyPr>
          <a:lstStyle/>
          <a:p>
            <a:r>
              <a:rPr lang="en-US" sz="2800" b="1" dirty="0"/>
              <a:t>The Limits of Measurability of Disembodied Technologies: Attribution</a:t>
            </a:r>
            <a:endParaRPr lang="en-US" sz="2800" dirty="0"/>
          </a:p>
        </p:txBody>
      </p:sp>
      <p:sp>
        <p:nvSpPr>
          <p:cNvPr id="3" name="Content Placeholder 2">
            <a:extLst>
              <a:ext uri="{FF2B5EF4-FFF2-40B4-BE49-F238E27FC236}">
                <a16:creationId xmlns:a16="http://schemas.microsoft.com/office/drawing/2014/main" id="{40014FAA-3247-2016-31D4-4FF230F0CE98}"/>
              </a:ext>
            </a:extLst>
          </p:cNvPr>
          <p:cNvSpPr>
            <a:spLocks noGrp="1"/>
          </p:cNvSpPr>
          <p:nvPr>
            <p:ph idx="1"/>
          </p:nvPr>
        </p:nvSpPr>
        <p:spPr>
          <a:xfrm>
            <a:off x="545714" y="1508136"/>
            <a:ext cx="10541034" cy="5106979"/>
          </a:xfrm>
        </p:spPr>
        <p:txBody>
          <a:bodyPr vert="horz" lIns="91440" tIns="45720" rIns="91440" bIns="45720" rtlCol="0" anchor="t">
            <a:normAutofit/>
          </a:bodyPr>
          <a:lstStyle/>
          <a:p>
            <a:pPr>
              <a:buNone/>
            </a:pPr>
            <a:r>
              <a:rPr lang="en-US" sz="2400" b="1" dirty="0">
                <a:ea typeface="+mn-lt"/>
                <a:cs typeface="+mn-lt"/>
              </a:rPr>
              <a:t>Questions on temporal attribution did not work — because there was no discrete moment of adoption for farmers to recall.</a:t>
            </a:r>
            <a:endParaRPr lang="en-US" sz="2400" dirty="0">
              <a:ea typeface="+mn-lt"/>
              <a:cs typeface="+mn-lt"/>
            </a:endParaRPr>
          </a:p>
          <a:p>
            <a:pPr>
              <a:buNone/>
            </a:pPr>
            <a:endParaRPr lang="en-US" b="1" dirty="0">
              <a:ea typeface="+mn-lt"/>
              <a:cs typeface="+mn-lt"/>
            </a:endParaRPr>
          </a:p>
          <a:p>
            <a:pPr lvl="1" indent="-342900">
              <a:buFont typeface="Arial"/>
              <a:buChar char="•"/>
            </a:pPr>
            <a:r>
              <a:rPr lang="en-US" b="1" dirty="0">
                <a:ea typeface="+mn-lt"/>
                <a:cs typeface="+mn-lt"/>
              </a:rPr>
              <a:t>Pest pressure fluctuates year to year:</a:t>
            </a:r>
            <a:r>
              <a:rPr lang="en-US" dirty="0">
                <a:ea typeface="+mn-lt"/>
                <a:cs typeface="+mn-lt"/>
              </a:rPr>
              <a:t> </a:t>
            </a:r>
            <a:r>
              <a:rPr lang="en-US" i="1" dirty="0">
                <a:ea typeface="+mn-lt"/>
                <a:cs typeface="+mn-lt"/>
              </a:rPr>
              <a:t>Every year, there are many types of pests that make me change the pesticides… I have to change because the pest is resistant to the old pesticide.</a:t>
            </a:r>
          </a:p>
          <a:p>
            <a:pPr lvl="1" indent="-342900">
              <a:buFont typeface="Arial"/>
              <a:buChar char="•"/>
            </a:pPr>
            <a:r>
              <a:rPr lang="en-US" b="1" dirty="0">
                <a:ea typeface="+mn-lt"/>
                <a:cs typeface="+mn-lt"/>
              </a:rPr>
              <a:t>Decisions respond to fear of crop failure, not to a method:</a:t>
            </a:r>
            <a:r>
              <a:rPr lang="en-US" dirty="0">
                <a:ea typeface="+mn-lt"/>
                <a:cs typeface="+mn-lt"/>
              </a:rPr>
              <a:t> </a:t>
            </a:r>
            <a:r>
              <a:rPr lang="en-US" i="1" dirty="0">
                <a:ea typeface="+mn-lt"/>
                <a:cs typeface="+mn-lt"/>
              </a:rPr>
              <a:t>The only thing I fear the most is the </a:t>
            </a:r>
            <a:r>
              <a:rPr lang="en-US" i="1" dirty="0" err="1">
                <a:ea typeface="+mn-lt"/>
                <a:cs typeface="+mn-lt"/>
              </a:rPr>
              <a:t>sâu</a:t>
            </a:r>
            <a:r>
              <a:rPr lang="en-US" i="1" dirty="0">
                <a:ea typeface="+mn-lt"/>
                <a:cs typeface="+mn-lt"/>
              </a:rPr>
              <a:t> </a:t>
            </a:r>
            <a:r>
              <a:rPr lang="en-US" i="1" dirty="0" err="1">
                <a:ea typeface="+mn-lt"/>
                <a:cs typeface="+mn-lt"/>
              </a:rPr>
              <a:t>nhíu</a:t>
            </a:r>
            <a:r>
              <a:rPr lang="en-US" i="1" dirty="0">
                <a:ea typeface="+mn-lt"/>
                <a:cs typeface="+mn-lt"/>
              </a:rPr>
              <a:t> which eats the rice stem and the rice panicle gets damaged. We just know if pests are found, we have to take timely action.</a:t>
            </a:r>
          </a:p>
          <a:p>
            <a:pPr lvl="1" indent="-342900">
              <a:buFont typeface="Arial"/>
              <a:buChar char="•"/>
            </a:pPr>
            <a:r>
              <a:rPr lang="en-US" b="1" dirty="0">
                <a:ea typeface="+mn-lt"/>
                <a:cs typeface="+mn-lt"/>
              </a:rPr>
              <a:t>Social conformity is continuous, not a one-time event:</a:t>
            </a:r>
            <a:r>
              <a:rPr lang="en-US" dirty="0">
                <a:ea typeface="+mn-lt"/>
                <a:cs typeface="+mn-lt"/>
              </a:rPr>
              <a:t> </a:t>
            </a:r>
            <a:r>
              <a:rPr lang="en-US" i="1" dirty="0">
                <a:ea typeface="+mn-lt"/>
                <a:cs typeface="+mn-lt"/>
              </a:rPr>
              <a:t>If there were a brown planthopper, other farmers sprayed it, but I didn't, then I would get nothing left to harvest… I would feel ashamed.</a:t>
            </a:r>
          </a:p>
          <a:p>
            <a:pPr>
              <a:buNone/>
            </a:pPr>
            <a:endParaRPr lang="en-US" sz="2000" dirty="0"/>
          </a:p>
          <a:p>
            <a:pPr marL="971550" lvl="1" indent="-285750">
              <a:buFont typeface="Arial"/>
              <a:buChar char="•"/>
            </a:pPr>
            <a:endParaRPr lang="en-US" i="1" dirty="0"/>
          </a:p>
          <a:p>
            <a:pPr marL="0" indent="0">
              <a:buNone/>
            </a:pPr>
            <a:endParaRPr lang="en-US" dirty="0"/>
          </a:p>
        </p:txBody>
      </p:sp>
    </p:spTree>
    <p:extLst>
      <p:ext uri="{BB962C8B-B14F-4D97-AF65-F5344CB8AC3E}">
        <p14:creationId xmlns:p14="http://schemas.microsoft.com/office/powerpoint/2010/main" val="167264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55BEB-7427-469A-A1D7-252E0A5FC20B}"/>
              </a:ext>
            </a:extLst>
          </p:cNvPr>
          <p:cNvSpPr>
            <a:spLocks noGrp="1"/>
          </p:cNvSpPr>
          <p:nvPr>
            <p:ph type="title"/>
          </p:nvPr>
        </p:nvSpPr>
        <p:spPr/>
        <p:txBody>
          <a:bodyPr/>
          <a:lstStyle/>
          <a:p>
            <a:r>
              <a:rPr lang="en-US" b="1"/>
              <a:t>Measuring adoption of a CGIAR innovation</a:t>
            </a:r>
            <a:endParaRPr lang="en-GB" b="1"/>
          </a:p>
        </p:txBody>
      </p:sp>
      <p:sp>
        <p:nvSpPr>
          <p:cNvPr id="3" name="Content Placeholder 2">
            <a:extLst>
              <a:ext uri="{FF2B5EF4-FFF2-40B4-BE49-F238E27FC236}">
                <a16:creationId xmlns:a16="http://schemas.microsoft.com/office/drawing/2014/main" id="{996E549E-7083-DD8B-DF8D-0E7FE0207CB7}"/>
              </a:ext>
            </a:extLst>
          </p:cNvPr>
          <p:cNvSpPr>
            <a:spLocks noGrp="1"/>
          </p:cNvSpPr>
          <p:nvPr>
            <p:ph idx="1"/>
          </p:nvPr>
        </p:nvSpPr>
        <p:spPr/>
        <p:txBody>
          <a:bodyPr/>
          <a:lstStyle/>
          <a:p>
            <a:endParaRPr lang="en-US" dirty="0"/>
          </a:p>
          <a:p>
            <a:endParaRPr lang="en-GB" dirty="0"/>
          </a:p>
        </p:txBody>
      </p:sp>
      <p:graphicFrame>
        <p:nvGraphicFramePr>
          <p:cNvPr id="4" name="Diagram 3">
            <a:extLst>
              <a:ext uri="{FF2B5EF4-FFF2-40B4-BE49-F238E27FC236}">
                <a16:creationId xmlns:a16="http://schemas.microsoft.com/office/drawing/2014/main" id="{2966CD61-92DA-CCC2-BC43-760BCC4B4832}"/>
              </a:ext>
            </a:extLst>
          </p:cNvPr>
          <p:cNvGraphicFramePr/>
          <p:nvPr>
            <p:extLst>
              <p:ext uri="{D42A27DB-BD31-4B8C-83A1-F6EECF244321}">
                <p14:modId xmlns:p14="http://schemas.microsoft.com/office/powerpoint/2010/main" val="2096038148"/>
              </p:ext>
            </p:extLst>
          </p:nvPr>
        </p:nvGraphicFramePr>
        <p:xfrm>
          <a:off x="609178" y="546100"/>
          <a:ext cx="11261333" cy="50502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E55E3EAB-179F-9EFD-E1D3-9AD896CBCA39}"/>
              </a:ext>
            </a:extLst>
          </p:cNvPr>
          <p:cNvSpPr txBox="1"/>
          <p:nvPr/>
        </p:nvSpPr>
        <p:spPr>
          <a:xfrm>
            <a:off x="609178" y="4514820"/>
            <a:ext cx="3466672" cy="1200329"/>
          </a:xfrm>
          <a:prstGeom prst="rect">
            <a:avLst/>
          </a:prstGeom>
          <a:noFill/>
        </p:spPr>
        <p:txBody>
          <a:bodyPr wrap="square" rtlCol="0">
            <a:spAutoFit/>
          </a:bodyPr>
          <a:lstStyle/>
          <a:p>
            <a:r>
              <a:rPr lang="en-US" b="1" dirty="0"/>
              <a:t>Challenge: Construct validity</a:t>
            </a:r>
          </a:p>
          <a:p>
            <a:endParaRPr lang="en-US" b="1" dirty="0"/>
          </a:p>
          <a:p>
            <a:r>
              <a:rPr lang="en-US" dirty="0">
                <a:ea typeface="Calibri"/>
                <a:cs typeface="Calibri"/>
              </a:rPr>
              <a:t>Does survey instrument measure what it intends to measure?</a:t>
            </a:r>
            <a:endParaRPr lang="en-GB" b="1" dirty="0"/>
          </a:p>
        </p:txBody>
      </p:sp>
      <p:sp>
        <p:nvSpPr>
          <p:cNvPr id="8" name="TextBox 7">
            <a:extLst>
              <a:ext uri="{FF2B5EF4-FFF2-40B4-BE49-F238E27FC236}">
                <a16:creationId xmlns:a16="http://schemas.microsoft.com/office/drawing/2014/main" id="{5219DB51-602B-13A9-A4BF-E8C8C0975B77}"/>
              </a:ext>
            </a:extLst>
          </p:cNvPr>
          <p:cNvSpPr txBox="1"/>
          <p:nvPr/>
        </p:nvSpPr>
        <p:spPr>
          <a:xfrm>
            <a:off x="4506508" y="4514820"/>
            <a:ext cx="3466672" cy="2031325"/>
          </a:xfrm>
          <a:prstGeom prst="rect">
            <a:avLst/>
          </a:prstGeom>
          <a:noFill/>
        </p:spPr>
        <p:txBody>
          <a:bodyPr wrap="square" rtlCol="0">
            <a:spAutoFit/>
          </a:bodyPr>
          <a:lstStyle/>
          <a:p>
            <a:pPr algn="ctr"/>
            <a:r>
              <a:rPr lang="en-US" b="1" dirty="0"/>
              <a:t>Challenge: Attribution</a:t>
            </a:r>
          </a:p>
          <a:p>
            <a:pPr algn="ctr"/>
            <a:endParaRPr lang="en-US" b="1" dirty="0"/>
          </a:p>
          <a:p>
            <a:pPr algn="ctr"/>
            <a:r>
              <a:rPr lang="en-US" dirty="0">
                <a:ea typeface="Calibri"/>
                <a:cs typeface="Calibri"/>
              </a:rPr>
              <a:t>If there is no comparison group, how can a survey capture the necessary information to attribute change in behavior to the program?</a:t>
            </a:r>
            <a:endParaRPr lang="en-GB" b="1" dirty="0"/>
          </a:p>
        </p:txBody>
      </p:sp>
    </p:spTree>
    <p:extLst>
      <p:ext uri="{BB962C8B-B14F-4D97-AF65-F5344CB8AC3E}">
        <p14:creationId xmlns:p14="http://schemas.microsoft.com/office/powerpoint/2010/main" val="156109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20C290-323D-C8C2-0F36-CF1D4396DFBC}"/>
              </a:ext>
            </a:extLst>
          </p:cNvPr>
          <p:cNvSpPr>
            <a:spLocks noGrp="1"/>
          </p:cNvSpPr>
          <p:nvPr>
            <p:ph type="title"/>
          </p:nvPr>
        </p:nvSpPr>
        <p:spPr/>
        <p:txBody>
          <a:bodyPr>
            <a:normAutofit/>
          </a:bodyPr>
          <a:lstStyle/>
          <a:p>
            <a:r>
              <a:rPr lang="en-GB" sz="5400" b="1" dirty="0"/>
              <a:t>Structure v. Agency problem </a:t>
            </a:r>
            <a:br>
              <a:rPr lang="en-GB" sz="5400" b="1" dirty="0"/>
            </a:br>
            <a:r>
              <a:rPr lang="en-GB" sz="5400" b="1" dirty="0"/>
              <a:t>(4R &amp; 5R)</a:t>
            </a:r>
          </a:p>
        </p:txBody>
      </p:sp>
      <p:sp>
        <p:nvSpPr>
          <p:cNvPr id="5" name="Text Placeholder 4">
            <a:extLst>
              <a:ext uri="{FF2B5EF4-FFF2-40B4-BE49-F238E27FC236}">
                <a16:creationId xmlns:a16="http://schemas.microsoft.com/office/drawing/2014/main" id="{6F77377E-7C30-FBB0-9A27-565D18D095F4}"/>
              </a:ext>
            </a:extLst>
          </p:cNvPr>
          <p:cNvSpPr>
            <a:spLocks noGrp="1"/>
          </p:cNvSpPr>
          <p:nvPr>
            <p:ph type="body" idx="1"/>
          </p:nvPr>
        </p:nvSpPr>
        <p:spPr/>
        <p:txBody>
          <a:bodyPr/>
          <a:lstStyle/>
          <a:p>
            <a:r>
              <a:rPr lang="en-GB" dirty="0"/>
              <a:t>Theme 3</a:t>
            </a:r>
          </a:p>
        </p:txBody>
      </p:sp>
    </p:spTree>
    <p:extLst>
      <p:ext uri="{BB962C8B-B14F-4D97-AF65-F5344CB8AC3E}">
        <p14:creationId xmlns:p14="http://schemas.microsoft.com/office/powerpoint/2010/main" val="28954765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103B8-12E7-63E8-A3E9-50F727D1B02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D0A9245-72E3-2DD5-D2F6-EC7121A290A1}"/>
              </a:ext>
            </a:extLst>
          </p:cNvPr>
          <p:cNvSpPr>
            <a:spLocks noGrp="1"/>
          </p:cNvSpPr>
          <p:nvPr>
            <p:ph type="title"/>
          </p:nvPr>
        </p:nvSpPr>
        <p:spPr/>
        <p:txBody>
          <a:bodyPr>
            <a:normAutofit/>
          </a:bodyPr>
          <a:lstStyle/>
          <a:p>
            <a:r>
              <a:rPr lang="en-GB" sz="4800" b="1" dirty="0"/>
              <a:t>4R: Reduce water use (AWD - Alternate Wetting and Drying)</a:t>
            </a:r>
          </a:p>
        </p:txBody>
      </p:sp>
      <p:sp>
        <p:nvSpPr>
          <p:cNvPr id="5" name="Text Placeholder 4">
            <a:extLst>
              <a:ext uri="{FF2B5EF4-FFF2-40B4-BE49-F238E27FC236}">
                <a16:creationId xmlns:a16="http://schemas.microsoft.com/office/drawing/2014/main" id="{3B6DA562-8CE3-D5B2-6061-421B38905F4D}"/>
              </a:ext>
            </a:extLst>
          </p:cNvPr>
          <p:cNvSpPr>
            <a:spLocks noGrp="1"/>
          </p:cNvSpPr>
          <p:nvPr>
            <p:ph type="body" idx="1"/>
          </p:nvPr>
        </p:nvSpPr>
        <p:spPr/>
        <p:txBody>
          <a:bodyPr/>
          <a:lstStyle/>
          <a:p>
            <a:r>
              <a:rPr lang="en-GB" dirty="0"/>
              <a:t>Theme 3</a:t>
            </a:r>
          </a:p>
        </p:txBody>
      </p:sp>
    </p:spTree>
    <p:extLst>
      <p:ext uri="{BB962C8B-B14F-4D97-AF65-F5344CB8AC3E}">
        <p14:creationId xmlns:p14="http://schemas.microsoft.com/office/powerpoint/2010/main" val="42216437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3F9DD-ED95-71D5-8DF2-4548FDCBD226}"/>
              </a:ext>
            </a:extLst>
          </p:cNvPr>
          <p:cNvSpPr>
            <a:spLocks noGrp="1"/>
          </p:cNvSpPr>
          <p:nvPr>
            <p:ph type="title"/>
          </p:nvPr>
        </p:nvSpPr>
        <p:spPr>
          <a:xfrm>
            <a:off x="668867" y="288155"/>
            <a:ext cx="10284691" cy="679018"/>
          </a:xfrm>
        </p:spPr>
        <p:txBody>
          <a:bodyPr>
            <a:normAutofit fontScale="90000"/>
          </a:bodyPr>
          <a:lstStyle/>
          <a:p>
            <a:r>
              <a:rPr lang="en-US" b="1" dirty="0"/>
              <a:t>Structure and Agency in Water Use (4R)</a:t>
            </a:r>
          </a:p>
        </p:txBody>
      </p:sp>
      <p:sp>
        <p:nvSpPr>
          <p:cNvPr id="3" name="Content Placeholder 2">
            <a:extLst>
              <a:ext uri="{FF2B5EF4-FFF2-40B4-BE49-F238E27FC236}">
                <a16:creationId xmlns:a16="http://schemas.microsoft.com/office/drawing/2014/main" id="{32B12575-337F-C7C8-FEF1-A6F71CE28855}"/>
              </a:ext>
            </a:extLst>
          </p:cNvPr>
          <p:cNvSpPr>
            <a:spLocks noGrp="1"/>
          </p:cNvSpPr>
          <p:nvPr>
            <p:ph idx="1"/>
          </p:nvPr>
        </p:nvSpPr>
        <p:spPr>
          <a:xfrm>
            <a:off x="647604" y="977131"/>
            <a:ext cx="10706196" cy="5590357"/>
          </a:xfrm>
        </p:spPr>
        <p:txBody>
          <a:bodyPr vert="horz" lIns="91440" tIns="45720" rIns="91440" bIns="45720" rtlCol="0" anchor="t">
            <a:normAutofit/>
          </a:bodyPr>
          <a:lstStyle/>
          <a:p>
            <a:r>
              <a:rPr lang="en-US" sz="2400" b="1" dirty="0">
                <a:ea typeface="+mn-lt"/>
                <a:cs typeface="+mn-lt"/>
              </a:rPr>
              <a:t>AWD (4R) is a disembodied technology</a:t>
            </a:r>
            <a:r>
              <a:rPr lang="en-US" sz="2400" dirty="0">
                <a:ea typeface="+mn-lt"/>
                <a:cs typeface="+mn-lt"/>
              </a:rPr>
              <a:t> — a set of water management principles asking rice farmers to periodically dry their fields rather than keep them continuously flooded.</a:t>
            </a:r>
          </a:p>
          <a:p>
            <a:r>
              <a:rPr lang="en-US" sz="2400" b="1" dirty="0">
                <a:ea typeface="+mn-lt"/>
                <a:cs typeface="+mn-lt"/>
              </a:rPr>
              <a:t>The prior issue: Did the farmer have agency at all?</a:t>
            </a:r>
            <a:r>
              <a:rPr lang="en-US" sz="2400" dirty="0">
                <a:ea typeface="+mn-lt"/>
                <a:cs typeface="+mn-lt"/>
              </a:rPr>
              <a:t> A dry-down may result from farmer choice, cooperative scheduling, or topography — without distinguishing these, the three pillars below cannot be meaningfully measured.</a:t>
            </a:r>
            <a:endParaRPr lang="en-US" sz="2400" dirty="0"/>
          </a:p>
          <a:p>
            <a:endParaRPr lang="en-US" sz="2400" dirty="0"/>
          </a:p>
          <a:p>
            <a:pPr marL="0" indent="0">
              <a:buNone/>
            </a:pPr>
            <a:endParaRPr lang="en-US" dirty="0"/>
          </a:p>
          <a:p>
            <a:pPr marL="0" indent="0">
              <a:buNone/>
            </a:pPr>
            <a:endParaRPr lang="en-US" dirty="0"/>
          </a:p>
        </p:txBody>
      </p:sp>
      <p:graphicFrame>
        <p:nvGraphicFramePr>
          <p:cNvPr id="7" name="Table 6">
            <a:extLst>
              <a:ext uri="{FF2B5EF4-FFF2-40B4-BE49-F238E27FC236}">
                <a16:creationId xmlns:a16="http://schemas.microsoft.com/office/drawing/2014/main" id="{B08C5B61-EFF0-70A6-C7A7-D923B5D0C5A2}"/>
              </a:ext>
            </a:extLst>
          </p:cNvPr>
          <p:cNvGraphicFramePr>
            <a:graphicFrameLocks noGrp="1"/>
          </p:cNvGraphicFramePr>
          <p:nvPr>
            <p:extLst>
              <p:ext uri="{D42A27DB-BD31-4B8C-83A1-F6EECF244321}">
                <p14:modId xmlns:p14="http://schemas.microsoft.com/office/powerpoint/2010/main" val="1052295229"/>
              </p:ext>
            </p:extLst>
          </p:nvPr>
        </p:nvGraphicFramePr>
        <p:xfrm>
          <a:off x="668655" y="3151251"/>
          <a:ext cx="11062778" cy="3386974"/>
        </p:xfrm>
        <a:graphic>
          <a:graphicData uri="http://schemas.openxmlformats.org/drawingml/2006/table">
            <a:tbl>
              <a:tblPr firstRow="1" bandRow="1">
                <a:tableStyleId>{5C22544A-7EE6-4342-B048-85BDC9FD1C3A}</a:tableStyleId>
              </a:tblPr>
              <a:tblGrid>
                <a:gridCol w="2493817">
                  <a:extLst>
                    <a:ext uri="{9D8B030D-6E8A-4147-A177-3AD203B41FA5}">
                      <a16:colId xmlns:a16="http://schemas.microsoft.com/office/drawing/2014/main" val="2636378008"/>
                    </a:ext>
                  </a:extLst>
                </a:gridCol>
                <a:gridCol w="3925454">
                  <a:extLst>
                    <a:ext uri="{9D8B030D-6E8A-4147-A177-3AD203B41FA5}">
                      <a16:colId xmlns:a16="http://schemas.microsoft.com/office/drawing/2014/main" val="2637306915"/>
                    </a:ext>
                  </a:extLst>
                </a:gridCol>
                <a:gridCol w="4643507">
                  <a:extLst>
                    <a:ext uri="{9D8B030D-6E8A-4147-A177-3AD203B41FA5}">
                      <a16:colId xmlns:a16="http://schemas.microsoft.com/office/drawing/2014/main" val="870977157"/>
                    </a:ext>
                  </a:extLst>
                </a:gridCol>
              </a:tblGrid>
              <a:tr h="369454">
                <a:tc>
                  <a:txBody>
                    <a:bodyPr/>
                    <a:lstStyle/>
                    <a:p>
                      <a:r>
                        <a:rPr lang="en-US"/>
                        <a:t>Recommendations</a:t>
                      </a:r>
                    </a:p>
                  </a:txBody>
                  <a:tcPr/>
                </a:tc>
                <a:tc>
                  <a:txBody>
                    <a:bodyPr/>
                    <a:lstStyle/>
                    <a:p>
                      <a:endParaRPr lang="en-US"/>
                    </a:p>
                  </a:txBody>
                  <a:tcPr/>
                </a:tc>
                <a:tc>
                  <a:txBody>
                    <a:bodyPr/>
                    <a:lstStyle/>
                    <a:p>
                      <a:r>
                        <a:rPr lang="en-US"/>
                        <a:t>Measurement Challenge</a:t>
                      </a:r>
                    </a:p>
                  </a:txBody>
                  <a:tcPr/>
                </a:tc>
                <a:extLst>
                  <a:ext uri="{0D108BD9-81ED-4DB2-BD59-A6C34878D82A}">
                    <a16:rowId xmlns:a16="http://schemas.microsoft.com/office/drawing/2014/main" val="981260571"/>
                  </a:ext>
                </a:extLst>
              </a:tr>
              <a:tr h="370840">
                <a:tc>
                  <a:txBody>
                    <a:bodyPr/>
                    <a:lstStyle/>
                    <a:p>
                      <a:r>
                        <a:rPr lang="en-US"/>
                        <a:t>Number</a:t>
                      </a:r>
                    </a:p>
                  </a:txBody>
                  <a:tcPr/>
                </a:tc>
                <a:tc>
                  <a:txBody>
                    <a:bodyPr/>
                    <a:lstStyle/>
                    <a:p>
                      <a:r>
                        <a:rPr lang="en-US"/>
                        <a:t>Min 2 dry-downs (Lenient and Strict)</a:t>
                      </a:r>
                    </a:p>
                  </a:txBody>
                  <a:tcPr/>
                </a:tc>
                <a:tc>
                  <a:txBody>
                    <a:bodyPr/>
                    <a:lstStyle/>
                    <a:p>
                      <a:r>
                        <a:rPr lang="en-US"/>
                        <a:t>Recall – how many times? And how much control did the farmer have?</a:t>
                      </a:r>
                    </a:p>
                  </a:txBody>
                  <a:tcPr/>
                </a:tc>
                <a:extLst>
                  <a:ext uri="{0D108BD9-81ED-4DB2-BD59-A6C34878D82A}">
                    <a16:rowId xmlns:a16="http://schemas.microsoft.com/office/drawing/2014/main" val="1811215502"/>
                  </a:ext>
                </a:extLst>
              </a:tr>
              <a:tr h="370839">
                <a:tc>
                  <a:txBody>
                    <a:bodyPr/>
                    <a:lstStyle/>
                    <a:p>
                      <a:pPr lvl="0">
                        <a:buNone/>
                      </a:pPr>
                      <a:r>
                        <a:rPr lang="en-US"/>
                        <a:t>Depth</a:t>
                      </a:r>
                    </a:p>
                  </a:txBody>
                  <a:tcPr/>
                </a:tc>
                <a:tc>
                  <a:txBody>
                    <a:bodyPr/>
                    <a:lstStyle/>
                    <a:p>
                      <a:pPr lvl="0">
                        <a:buNone/>
                      </a:pPr>
                      <a:r>
                        <a:rPr lang="en-US"/>
                        <a:t>All dry-downs to –15cm below the surface (Strict)</a:t>
                      </a:r>
                    </a:p>
                    <a:p>
                      <a:pPr lvl="0">
                        <a:buNone/>
                      </a:pPr>
                      <a:endParaRPr lang="en-US"/>
                    </a:p>
                    <a:p>
                      <a:pPr lvl="0">
                        <a:buNone/>
                      </a:pPr>
                      <a:r>
                        <a:rPr lang="en-US"/>
                        <a:t>At least one dry-down to –15 cm below the surface (Lenient)</a:t>
                      </a:r>
                    </a:p>
                  </a:txBody>
                  <a:tcPr/>
                </a:tc>
                <a:tc>
                  <a:txBody>
                    <a:bodyPr/>
                    <a:lstStyle/>
                    <a:p>
                      <a:pPr lvl="0">
                        <a:buNone/>
                      </a:pPr>
                      <a:r>
                        <a:rPr lang="en-US" sz="1800" b="0" i="0" u="none" strike="noStrike" noProof="0" dirty="0">
                          <a:latin typeface="Aptos"/>
                        </a:rPr>
                        <a:t>Translating a technical threshold into a farmer-legible indicator</a:t>
                      </a:r>
                      <a:endParaRPr lang="en-US" dirty="0"/>
                    </a:p>
                  </a:txBody>
                  <a:tcPr/>
                </a:tc>
                <a:extLst>
                  <a:ext uri="{0D108BD9-81ED-4DB2-BD59-A6C34878D82A}">
                    <a16:rowId xmlns:a16="http://schemas.microsoft.com/office/drawing/2014/main" val="265551826"/>
                  </a:ext>
                </a:extLst>
              </a:tr>
              <a:tr h="370838">
                <a:tc>
                  <a:txBody>
                    <a:bodyPr/>
                    <a:lstStyle/>
                    <a:p>
                      <a:pPr lvl="0">
                        <a:buNone/>
                      </a:pPr>
                      <a:r>
                        <a:rPr lang="en-US"/>
                        <a:t>Timing</a:t>
                      </a:r>
                    </a:p>
                  </a:txBody>
                  <a:tcPr/>
                </a:tc>
                <a:tc>
                  <a:txBody>
                    <a:bodyPr/>
                    <a:lstStyle/>
                    <a:p>
                      <a:pPr lvl="0">
                        <a:buNone/>
                      </a:pPr>
                      <a:r>
                        <a:rPr lang="en-US"/>
                        <a:t>Between Transplanting and Max Tillering (Strict)</a:t>
                      </a:r>
                    </a:p>
                    <a:p>
                      <a:pPr lvl="0">
                        <a:buNone/>
                      </a:pPr>
                      <a:r>
                        <a:rPr lang="en-US"/>
                        <a:t>No Timing requirement (Lenient)</a:t>
                      </a:r>
                    </a:p>
                  </a:txBody>
                  <a:tcPr/>
                </a:tc>
                <a:tc>
                  <a:txBody>
                    <a:bodyPr/>
                    <a:lstStyle/>
                    <a:p>
                      <a:pPr lvl="0">
                        <a:buNone/>
                      </a:pPr>
                      <a:r>
                        <a:rPr lang="en-US" dirty="0"/>
                        <a:t>How to ask about timing?</a:t>
                      </a:r>
                    </a:p>
                  </a:txBody>
                  <a:tcPr/>
                </a:tc>
                <a:extLst>
                  <a:ext uri="{0D108BD9-81ED-4DB2-BD59-A6C34878D82A}">
                    <a16:rowId xmlns:a16="http://schemas.microsoft.com/office/drawing/2014/main" val="1619700683"/>
                  </a:ext>
                </a:extLst>
              </a:tr>
            </a:tbl>
          </a:graphicData>
        </a:graphic>
      </p:graphicFrame>
    </p:spTree>
    <p:extLst>
      <p:ext uri="{BB962C8B-B14F-4D97-AF65-F5344CB8AC3E}">
        <p14:creationId xmlns:p14="http://schemas.microsoft.com/office/powerpoint/2010/main" val="120274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9C8FC-E4B3-4A0F-1C93-6A6F6111EFEA}"/>
              </a:ext>
            </a:extLst>
          </p:cNvPr>
          <p:cNvSpPr>
            <a:spLocks noGrp="1"/>
          </p:cNvSpPr>
          <p:nvPr>
            <p:ph type="title"/>
          </p:nvPr>
        </p:nvSpPr>
        <p:spPr/>
        <p:txBody>
          <a:bodyPr/>
          <a:lstStyle/>
          <a:p>
            <a:r>
              <a:rPr lang="en-US" b="1"/>
              <a:t>Adoption of 4R: 2022 Questions</a:t>
            </a:r>
            <a:endParaRPr lang="en-US"/>
          </a:p>
        </p:txBody>
      </p:sp>
      <p:graphicFrame>
        <p:nvGraphicFramePr>
          <p:cNvPr id="337" name="Content Placeholder 336">
            <a:extLst>
              <a:ext uri="{FF2B5EF4-FFF2-40B4-BE49-F238E27FC236}">
                <a16:creationId xmlns:a16="http://schemas.microsoft.com/office/drawing/2014/main" id="{D3C8F69A-A3A9-08D3-5787-93519892EE86}"/>
              </a:ext>
            </a:extLst>
          </p:cNvPr>
          <p:cNvGraphicFramePr>
            <a:graphicFrameLocks noGrp="1"/>
          </p:cNvGraphicFramePr>
          <p:nvPr>
            <p:ph idx="1"/>
            <p:extLst>
              <p:ext uri="{D42A27DB-BD31-4B8C-83A1-F6EECF244321}">
                <p14:modId xmlns:p14="http://schemas.microsoft.com/office/powerpoint/2010/main" val="308762793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92675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25FE2-E0AA-C2BE-BB23-BD1A1490790E}"/>
              </a:ext>
            </a:extLst>
          </p:cNvPr>
          <p:cNvSpPr>
            <a:spLocks noGrp="1"/>
          </p:cNvSpPr>
          <p:nvPr>
            <p:ph type="title"/>
          </p:nvPr>
        </p:nvSpPr>
        <p:spPr>
          <a:xfrm>
            <a:off x="648978" y="911960"/>
            <a:ext cx="11353197" cy="515423"/>
          </a:xfrm>
        </p:spPr>
        <p:txBody>
          <a:bodyPr>
            <a:normAutofit/>
          </a:bodyPr>
          <a:lstStyle/>
          <a:p>
            <a:r>
              <a:rPr lang="en-US" sz="2800" b="1" dirty="0"/>
              <a:t>Adoption of 4R: From Qual Insights to 2023 Survey Questions</a:t>
            </a:r>
            <a:endParaRPr lang="en-US" sz="4800" dirty="0"/>
          </a:p>
        </p:txBody>
      </p:sp>
      <p:graphicFrame>
        <p:nvGraphicFramePr>
          <p:cNvPr id="4" name="Content Placeholder 3">
            <a:extLst>
              <a:ext uri="{FF2B5EF4-FFF2-40B4-BE49-F238E27FC236}">
                <a16:creationId xmlns:a16="http://schemas.microsoft.com/office/drawing/2014/main" id="{69B6D29A-F953-BE47-198C-466FD8DC2802}"/>
              </a:ext>
            </a:extLst>
          </p:cNvPr>
          <p:cNvGraphicFramePr>
            <a:graphicFrameLocks noGrp="1"/>
          </p:cNvGraphicFramePr>
          <p:nvPr>
            <p:ph idx="1"/>
            <p:extLst>
              <p:ext uri="{D42A27DB-BD31-4B8C-83A1-F6EECF244321}">
                <p14:modId xmlns:p14="http://schemas.microsoft.com/office/powerpoint/2010/main" val="3265743209"/>
              </p:ext>
            </p:extLst>
          </p:nvPr>
        </p:nvGraphicFramePr>
        <p:xfrm>
          <a:off x="648978" y="1664602"/>
          <a:ext cx="11353197" cy="4922535"/>
        </p:xfrm>
        <a:graphic>
          <a:graphicData uri="http://schemas.openxmlformats.org/drawingml/2006/table">
            <a:tbl>
              <a:tblPr firstRow="1" bandRow="1">
                <a:tableStyleId>{5C22544A-7EE6-4342-B048-85BDC9FD1C3A}</a:tableStyleId>
              </a:tblPr>
              <a:tblGrid>
                <a:gridCol w="461817">
                  <a:extLst>
                    <a:ext uri="{9D8B030D-6E8A-4147-A177-3AD203B41FA5}">
                      <a16:colId xmlns:a16="http://schemas.microsoft.com/office/drawing/2014/main" val="975838333"/>
                    </a:ext>
                  </a:extLst>
                </a:gridCol>
                <a:gridCol w="3432848">
                  <a:extLst>
                    <a:ext uri="{9D8B030D-6E8A-4147-A177-3AD203B41FA5}">
                      <a16:colId xmlns:a16="http://schemas.microsoft.com/office/drawing/2014/main" val="4154975249"/>
                    </a:ext>
                  </a:extLst>
                </a:gridCol>
                <a:gridCol w="3063394">
                  <a:extLst>
                    <a:ext uri="{9D8B030D-6E8A-4147-A177-3AD203B41FA5}">
                      <a16:colId xmlns:a16="http://schemas.microsoft.com/office/drawing/2014/main" val="2079607389"/>
                    </a:ext>
                  </a:extLst>
                </a:gridCol>
                <a:gridCol w="4395138">
                  <a:extLst>
                    <a:ext uri="{9D8B030D-6E8A-4147-A177-3AD203B41FA5}">
                      <a16:colId xmlns:a16="http://schemas.microsoft.com/office/drawing/2014/main" val="33047062"/>
                    </a:ext>
                  </a:extLst>
                </a:gridCol>
              </a:tblGrid>
              <a:tr h="351519">
                <a:tc>
                  <a:txBody>
                    <a:bodyPr/>
                    <a:lstStyle/>
                    <a:p>
                      <a:pPr lvl="0">
                        <a:buNone/>
                      </a:pPr>
                      <a:endParaRPr lang="en-US"/>
                    </a:p>
                  </a:txBody>
                  <a:tcPr/>
                </a:tc>
                <a:tc>
                  <a:txBody>
                    <a:bodyPr/>
                    <a:lstStyle/>
                    <a:p>
                      <a:pPr lvl="0">
                        <a:buNone/>
                      </a:pPr>
                      <a:r>
                        <a:rPr lang="en-US"/>
                        <a:t>Design Problem</a:t>
                      </a:r>
                    </a:p>
                  </a:txBody>
                  <a:tcPr/>
                </a:tc>
                <a:tc>
                  <a:txBody>
                    <a:bodyPr/>
                    <a:lstStyle/>
                    <a:p>
                      <a:r>
                        <a:rPr lang="en-US"/>
                        <a:t>Qual insights </a:t>
                      </a:r>
                    </a:p>
                  </a:txBody>
                  <a:tcPr/>
                </a:tc>
                <a:tc>
                  <a:txBody>
                    <a:bodyPr/>
                    <a:lstStyle/>
                    <a:p>
                      <a:pPr lvl="0">
                        <a:buNone/>
                      </a:pPr>
                      <a:r>
                        <a:rPr lang="en-US"/>
                        <a:t>Redesigned 2023 Survey Qs</a:t>
                      </a:r>
                    </a:p>
                  </a:txBody>
                  <a:tcPr/>
                </a:tc>
                <a:extLst>
                  <a:ext uri="{0D108BD9-81ED-4DB2-BD59-A6C34878D82A}">
                    <a16:rowId xmlns:a16="http://schemas.microsoft.com/office/drawing/2014/main" val="827919596"/>
                  </a:ext>
                </a:extLst>
              </a:tr>
              <a:tr h="1669716">
                <a:tc>
                  <a:txBody>
                    <a:bodyPr/>
                    <a:lstStyle/>
                    <a:p>
                      <a:pPr lvl="0">
                        <a:buNone/>
                      </a:pPr>
                      <a:r>
                        <a:rPr lang="en-US"/>
                        <a:t>1.</a:t>
                      </a:r>
                    </a:p>
                  </a:txBody>
                  <a:tcPr/>
                </a:tc>
                <a:tc>
                  <a:txBody>
                    <a:bodyPr/>
                    <a:lstStyle/>
                    <a:p>
                      <a:pPr lvl="0">
                        <a:buNone/>
                      </a:pPr>
                      <a:r>
                        <a:rPr lang="en-US"/>
                        <a:t>Who controls the water?</a:t>
                      </a:r>
                    </a:p>
                  </a:txBody>
                  <a:tcPr/>
                </a:tc>
                <a:tc>
                  <a:txBody>
                    <a:bodyPr/>
                    <a:lstStyle/>
                    <a:p>
                      <a:pPr lvl="0">
                        <a:buNone/>
                      </a:pPr>
                      <a:r>
                        <a:rPr lang="en-US" sz="1800" b="0" i="0" u="none" strike="noStrike" noProof="0" dirty="0"/>
                        <a:t>Determine whether AWD is even possible</a:t>
                      </a:r>
                      <a:endParaRPr lang="en-US" dirty="0"/>
                    </a:p>
                  </a:txBody>
                  <a:tcPr/>
                </a:tc>
                <a:tc>
                  <a:txBody>
                    <a:bodyPr/>
                    <a:lstStyle/>
                    <a:p>
                      <a:pPr lvl="0">
                        <a:buNone/>
                      </a:pPr>
                      <a:r>
                        <a:rPr lang="en-US" sz="1800" b="0" i="1" u="none" strike="noStrike" noProof="0" dirty="0"/>
                        <a:t>Which water source did you use to irrigate your fields? </a:t>
                      </a:r>
                    </a:p>
                    <a:p>
                      <a:pPr lvl="0">
                        <a:buNone/>
                      </a:pPr>
                      <a:endParaRPr lang="en-US" sz="1800" b="0" i="1" u="none" strike="noStrike" noProof="0" dirty="0"/>
                    </a:p>
                    <a:p>
                      <a:pPr lvl="0">
                        <a:buNone/>
                      </a:pPr>
                      <a:r>
                        <a:rPr lang="en-US" sz="1800" b="0" i="0" u="none" strike="noStrike" noProof="0" dirty="0"/>
                        <a:t>Cooperative/irrigation service center / Agent level II / Only own pump / Own pump and others / Other</a:t>
                      </a:r>
                      <a:endParaRPr lang="en-US" dirty="0"/>
                    </a:p>
                  </a:txBody>
                  <a:tcPr/>
                </a:tc>
                <a:extLst>
                  <a:ext uri="{0D108BD9-81ED-4DB2-BD59-A6C34878D82A}">
                    <a16:rowId xmlns:a16="http://schemas.microsoft.com/office/drawing/2014/main" val="1166793297"/>
                  </a:ext>
                </a:extLst>
              </a:tr>
              <a:tr h="1933355">
                <a:tc>
                  <a:txBody>
                    <a:bodyPr/>
                    <a:lstStyle/>
                    <a:p>
                      <a:pPr lvl="0">
                        <a:buNone/>
                      </a:pPr>
                      <a:r>
                        <a:rPr lang="en-US"/>
                        <a:t>2.</a:t>
                      </a:r>
                    </a:p>
                  </a:txBody>
                  <a:tcPr/>
                </a:tc>
                <a:tc>
                  <a:txBody>
                    <a:bodyPr/>
                    <a:lstStyle/>
                    <a:p>
                      <a:pPr lvl="0">
                        <a:buNone/>
                      </a:pPr>
                      <a:r>
                        <a:rPr lang="en-US"/>
                        <a:t>Enabling embodied investments</a:t>
                      </a:r>
                    </a:p>
                  </a:txBody>
                  <a:tcPr/>
                </a:tc>
                <a:tc>
                  <a:txBody>
                    <a:bodyPr/>
                    <a:lstStyle/>
                    <a:p>
                      <a:pPr lvl="0">
                        <a:buNone/>
                      </a:pPr>
                      <a:r>
                        <a:rPr lang="en-US" sz="1800" b="0" i="0" u="none" strike="noStrike" noProof="0" dirty="0"/>
                        <a:t>Laser levelling and water tubes enable AWD</a:t>
                      </a:r>
                      <a:endParaRPr lang="en-US" dirty="0"/>
                    </a:p>
                  </a:txBody>
                  <a:tcPr/>
                </a:tc>
                <a:tc>
                  <a:txBody>
                    <a:bodyPr/>
                    <a:lstStyle/>
                    <a:p>
                      <a:pPr lvl="0">
                        <a:buNone/>
                      </a:pPr>
                      <a:r>
                        <a:rPr lang="en-US" sz="1800" b="0" i="1" u="none" strike="noStrike" noProof="0" dirty="0"/>
                        <a:t>Has your largest plot been levelled with a laser levelling machine?</a:t>
                      </a:r>
                      <a:r>
                        <a:rPr lang="en-US" sz="1800" b="0" i="0" u="none" strike="noStrike" noProof="0" dirty="0"/>
                        <a:t> </a:t>
                      </a:r>
                    </a:p>
                    <a:p>
                      <a:pPr lvl="0">
                        <a:buNone/>
                      </a:pPr>
                      <a:r>
                        <a:rPr lang="en-US" sz="1800" b="0" i="0" u="none" strike="noStrike" noProof="0" dirty="0"/>
                        <a:t>Yes/No/Don't know + </a:t>
                      </a:r>
                    </a:p>
                    <a:p>
                      <a:pPr lvl="0">
                        <a:buNone/>
                      </a:pPr>
                      <a:endParaRPr lang="en-US" sz="1800" b="0" i="1" u="none" strike="noStrike" noProof="0" dirty="0"/>
                    </a:p>
                    <a:p>
                      <a:pPr lvl="0">
                        <a:buNone/>
                      </a:pPr>
                      <a:r>
                        <a:rPr lang="en-US" sz="1800" b="0" i="1" u="none" strike="noStrike" noProof="0" dirty="0"/>
                        <a:t>Are you using a water pipe/tube to measure water level? </a:t>
                      </a:r>
                    </a:p>
                    <a:p>
                      <a:pPr lvl="0">
                        <a:buNone/>
                      </a:pPr>
                      <a:r>
                        <a:rPr lang="en-US" sz="1800" b="0" i="0" u="none" strike="noStrike" noProof="0" dirty="0"/>
                        <a:t>Yes/No/Don't know</a:t>
                      </a:r>
                      <a:endParaRPr lang="en-US" dirty="0"/>
                    </a:p>
                  </a:txBody>
                  <a:tcPr/>
                </a:tc>
                <a:extLst>
                  <a:ext uri="{0D108BD9-81ED-4DB2-BD59-A6C34878D82A}">
                    <a16:rowId xmlns:a16="http://schemas.microsoft.com/office/drawing/2014/main" val="970013455"/>
                  </a:ext>
                </a:extLst>
              </a:tr>
              <a:tr h="807735">
                <a:tc>
                  <a:txBody>
                    <a:bodyPr/>
                    <a:lstStyle/>
                    <a:p>
                      <a:pPr lvl="0">
                        <a:buNone/>
                      </a:pPr>
                      <a:r>
                        <a:rPr lang="en-US"/>
                        <a:t>3.</a:t>
                      </a:r>
                    </a:p>
                  </a:txBody>
                  <a:tcPr/>
                </a:tc>
                <a:tc>
                  <a:txBody>
                    <a:bodyPr/>
                    <a:lstStyle/>
                    <a:p>
                      <a:pPr lvl="0">
                        <a:buNone/>
                      </a:pPr>
                      <a:r>
                        <a:rPr lang="en-US" dirty="0"/>
                        <a:t>How many dry-downs?</a:t>
                      </a:r>
                    </a:p>
                  </a:txBody>
                  <a:tcPr/>
                </a:tc>
                <a:tc>
                  <a:txBody>
                    <a:bodyPr/>
                    <a:lstStyle/>
                    <a:p>
                      <a:pPr lvl="0">
                        <a:buNone/>
                      </a:pPr>
                      <a:r>
                        <a:rPr lang="en-US" sz="1800" b="0" i="0" u="none" strike="noStrike" noProof="0" dirty="0">
                          <a:latin typeface="Aptos"/>
                        </a:rPr>
                        <a:t>Entry point to the roster</a:t>
                      </a:r>
                    </a:p>
                  </a:txBody>
                  <a:tcPr/>
                </a:tc>
                <a:tc>
                  <a:txBody>
                    <a:bodyPr/>
                    <a:lstStyle/>
                    <a:p>
                      <a:pPr lvl="0">
                        <a:buNone/>
                      </a:pPr>
                      <a:r>
                        <a:rPr lang="en-US" sz="1800" b="0" i="1" u="none" strike="noStrike" noProof="0" dirty="0"/>
                        <a:t>How many times did your largest plot dry?</a:t>
                      </a:r>
                    </a:p>
                    <a:p>
                      <a:pPr lvl="0">
                        <a:buNone/>
                      </a:pPr>
                      <a:r>
                        <a:rPr lang="en-US" sz="1800" b="0" i="0" u="none" strike="noStrike" noProof="0" dirty="0"/>
                        <a:t>[Number]</a:t>
                      </a:r>
                      <a:endParaRPr lang="en-US" dirty="0"/>
                    </a:p>
                  </a:txBody>
                  <a:tcPr/>
                </a:tc>
                <a:extLst>
                  <a:ext uri="{0D108BD9-81ED-4DB2-BD59-A6C34878D82A}">
                    <a16:rowId xmlns:a16="http://schemas.microsoft.com/office/drawing/2014/main" val="1403673929"/>
                  </a:ext>
                </a:extLst>
              </a:tr>
            </a:tbl>
          </a:graphicData>
        </a:graphic>
      </p:graphicFrame>
    </p:spTree>
    <p:extLst>
      <p:ext uri="{BB962C8B-B14F-4D97-AF65-F5344CB8AC3E}">
        <p14:creationId xmlns:p14="http://schemas.microsoft.com/office/powerpoint/2010/main" val="458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03749-B1A0-B53C-DDD9-5B77D71BA7CE}"/>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377C21C-8589-9CB0-4B35-286FE551AF21}"/>
              </a:ext>
            </a:extLst>
          </p:cNvPr>
          <p:cNvGraphicFramePr>
            <a:graphicFrameLocks noGrp="1"/>
          </p:cNvGraphicFramePr>
          <p:nvPr>
            <p:ph idx="1"/>
            <p:extLst>
              <p:ext uri="{D42A27DB-BD31-4B8C-83A1-F6EECF244321}">
                <p14:modId xmlns:p14="http://schemas.microsoft.com/office/powerpoint/2010/main" val="3027162456"/>
              </p:ext>
            </p:extLst>
          </p:nvPr>
        </p:nvGraphicFramePr>
        <p:xfrm>
          <a:off x="518117" y="1754929"/>
          <a:ext cx="11155766" cy="4637682"/>
        </p:xfrm>
        <a:graphic>
          <a:graphicData uri="http://schemas.openxmlformats.org/drawingml/2006/table">
            <a:tbl>
              <a:tblPr firstRow="1" bandRow="1">
                <a:tableStyleId>{5C22544A-7EE6-4342-B048-85BDC9FD1C3A}</a:tableStyleId>
              </a:tblPr>
              <a:tblGrid>
                <a:gridCol w="537188">
                  <a:extLst>
                    <a:ext uri="{9D8B030D-6E8A-4147-A177-3AD203B41FA5}">
                      <a16:colId xmlns:a16="http://schemas.microsoft.com/office/drawing/2014/main" val="975838333"/>
                    </a:ext>
                  </a:extLst>
                </a:gridCol>
                <a:gridCol w="2181305">
                  <a:extLst>
                    <a:ext uri="{9D8B030D-6E8A-4147-A177-3AD203B41FA5}">
                      <a16:colId xmlns:a16="http://schemas.microsoft.com/office/drawing/2014/main" val="2857130250"/>
                    </a:ext>
                  </a:extLst>
                </a:gridCol>
                <a:gridCol w="3749985">
                  <a:extLst>
                    <a:ext uri="{9D8B030D-6E8A-4147-A177-3AD203B41FA5}">
                      <a16:colId xmlns:a16="http://schemas.microsoft.com/office/drawing/2014/main" val="2079607389"/>
                    </a:ext>
                  </a:extLst>
                </a:gridCol>
                <a:gridCol w="4687288">
                  <a:extLst>
                    <a:ext uri="{9D8B030D-6E8A-4147-A177-3AD203B41FA5}">
                      <a16:colId xmlns:a16="http://schemas.microsoft.com/office/drawing/2014/main" val="33047062"/>
                    </a:ext>
                  </a:extLst>
                </a:gridCol>
              </a:tblGrid>
              <a:tr h="487464">
                <a:tc>
                  <a:txBody>
                    <a:bodyPr/>
                    <a:lstStyle/>
                    <a:p>
                      <a:endParaRPr lang="en-US"/>
                    </a:p>
                  </a:txBody>
                  <a:tcPr/>
                </a:tc>
                <a:tc>
                  <a:txBody>
                    <a:bodyPr/>
                    <a:lstStyle/>
                    <a:p>
                      <a:pPr lvl="0">
                        <a:buNone/>
                      </a:pPr>
                      <a:r>
                        <a:rPr lang="en-US"/>
                        <a:t>Design problem</a:t>
                      </a:r>
                    </a:p>
                  </a:txBody>
                  <a:tcPr/>
                </a:tc>
                <a:tc>
                  <a:txBody>
                    <a:bodyPr/>
                    <a:lstStyle/>
                    <a:p>
                      <a:r>
                        <a:rPr lang="en-US"/>
                        <a:t>Qual insights </a:t>
                      </a:r>
                    </a:p>
                  </a:txBody>
                  <a:tcPr/>
                </a:tc>
                <a:tc>
                  <a:txBody>
                    <a:bodyPr/>
                    <a:lstStyle/>
                    <a:p>
                      <a:pPr lvl="0">
                        <a:buNone/>
                      </a:pPr>
                      <a:r>
                        <a:rPr lang="en-US" dirty="0"/>
                        <a:t>Redesigned 2023 Survey Qs</a:t>
                      </a:r>
                    </a:p>
                  </a:txBody>
                  <a:tcPr/>
                </a:tc>
                <a:extLst>
                  <a:ext uri="{0D108BD9-81ED-4DB2-BD59-A6C34878D82A}">
                    <a16:rowId xmlns:a16="http://schemas.microsoft.com/office/drawing/2014/main" val="827919596"/>
                  </a:ext>
                </a:extLst>
              </a:tr>
              <a:tr h="1224138">
                <a:tc>
                  <a:txBody>
                    <a:bodyPr/>
                    <a:lstStyle/>
                    <a:p>
                      <a:r>
                        <a:rPr lang="en-US"/>
                        <a:t>4.</a:t>
                      </a:r>
                    </a:p>
                  </a:txBody>
                  <a:tcPr/>
                </a:tc>
                <a:tc>
                  <a:txBody>
                    <a:bodyPr/>
                    <a:lstStyle/>
                    <a:p>
                      <a:pPr lvl="0">
                        <a:buNone/>
                      </a:pPr>
                      <a:r>
                        <a:rPr lang="en-US"/>
                        <a:t>When did dry-downs occur?</a:t>
                      </a:r>
                    </a:p>
                  </a:txBody>
                  <a:tcPr/>
                </a:tc>
                <a:tc>
                  <a:txBody>
                    <a:bodyPr/>
                    <a:lstStyle/>
                    <a:p>
                      <a:pPr lvl="0">
                        <a:buNone/>
                      </a:pPr>
                      <a:r>
                        <a:rPr lang="en-US" sz="1800" b="0" i="0" u="none" strike="noStrike" noProof="0" dirty="0"/>
                        <a:t>Locating events within the crop cycle improves recall and establishes whether timing matches AWD specifications</a:t>
                      </a:r>
                      <a:endParaRPr lang="en-US" dirty="0"/>
                    </a:p>
                  </a:txBody>
                  <a:tcPr/>
                </a:tc>
                <a:tc>
                  <a:txBody>
                    <a:bodyPr/>
                    <a:lstStyle/>
                    <a:p>
                      <a:pPr lvl="0">
                        <a:buNone/>
                      </a:pPr>
                      <a:r>
                        <a:rPr lang="en-US" sz="1800" b="0" i="1" u="none" strike="noStrike" noProof="0" dirty="0"/>
                        <a:t>For each dry-down:</a:t>
                      </a:r>
                      <a:r>
                        <a:rPr lang="en-US" sz="1800" b="0" i="0" u="none" strike="noStrike" noProof="0" dirty="0"/>
                        <a:t> </a:t>
                      </a:r>
                      <a:r>
                        <a:rPr lang="en-US" sz="1800" b="0" i="1" u="none" strike="noStrike" noProof="0" dirty="0"/>
                        <a:t>At what stage/between stages were the rice plants?</a:t>
                      </a:r>
                      <a:r>
                        <a:rPr lang="en-US" sz="1800" b="0" i="0" u="none" strike="noStrike" noProof="0" dirty="0"/>
                        <a:t> </a:t>
                      </a:r>
                    </a:p>
                    <a:p>
                      <a:pPr lvl="0">
                        <a:buNone/>
                      </a:pPr>
                      <a:endParaRPr lang="en-US" sz="1800" b="0" i="0" u="none" strike="noStrike" noProof="0" dirty="0"/>
                    </a:p>
                    <a:p>
                      <a:pPr lvl="0">
                        <a:buNone/>
                      </a:pPr>
                      <a:r>
                        <a:rPr lang="en-US" sz="1800" b="0" i="0" u="none" strike="noStrike" noProof="0" dirty="0"/>
                        <a:t>[rice growth stages showcard, stages 0–20]</a:t>
                      </a:r>
                      <a:endParaRPr lang="en-US" dirty="0"/>
                    </a:p>
                  </a:txBody>
                  <a:tcPr/>
                </a:tc>
                <a:extLst>
                  <a:ext uri="{0D108BD9-81ED-4DB2-BD59-A6C34878D82A}">
                    <a16:rowId xmlns:a16="http://schemas.microsoft.com/office/drawing/2014/main" val="4281608396"/>
                  </a:ext>
                </a:extLst>
              </a:tr>
              <a:tr h="1604191">
                <a:tc>
                  <a:txBody>
                    <a:bodyPr/>
                    <a:lstStyle/>
                    <a:p>
                      <a:pPr lvl="0">
                        <a:buNone/>
                      </a:pPr>
                      <a:r>
                        <a:rPr lang="en-US"/>
                        <a:t>5.</a:t>
                      </a:r>
                    </a:p>
                  </a:txBody>
                  <a:tcPr/>
                </a:tc>
                <a:tc>
                  <a:txBody>
                    <a:bodyPr/>
                    <a:lstStyle/>
                    <a:p>
                      <a:pPr lvl="0">
                        <a:buNone/>
                      </a:pPr>
                      <a:r>
                        <a:rPr lang="en-US"/>
                        <a:t>What caused each dry-down?</a:t>
                      </a:r>
                    </a:p>
                  </a:txBody>
                  <a:tcPr/>
                </a:tc>
                <a:tc>
                  <a:txBody>
                    <a:bodyPr/>
                    <a:lstStyle/>
                    <a:p>
                      <a:pPr lvl="0">
                        <a:buNone/>
                      </a:pPr>
                      <a:r>
                        <a:rPr lang="en-US" sz="1800" b="0" i="0" u="none" strike="noStrike" noProof="0" dirty="0">
                          <a:latin typeface="Aptos"/>
                        </a:rPr>
                        <a:t>Must distinguish structure from agency</a:t>
                      </a:r>
                    </a:p>
                  </a:txBody>
                  <a:tcPr/>
                </a:tc>
                <a:tc>
                  <a:txBody>
                    <a:bodyPr/>
                    <a:lstStyle/>
                    <a:p>
                      <a:pPr lvl="0">
                        <a:buNone/>
                      </a:pPr>
                      <a:r>
                        <a:rPr lang="en-US" sz="1800" b="0" i="1" u="none" strike="noStrike" noProof="0" dirty="0"/>
                        <a:t>What reason caused the soil to dry? </a:t>
                      </a:r>
                    </a:p>
                    <a:p>
                      <a:pPr lvl="0">
                        <a:buNone/>
                      </a:pPr>
                      <a:endParaRPr lang="en-US" sz="1800" b="0" i="1" u="none" strike="noStrike" noProof="0" dirty="0"/>
                    </a:p>
                    <a:p>
                      <a:pPr lvl="0">
                        <a:buNone/>
                      </a:pPr>
                      <a:r>
                        <a:rPr lang="en-US" sz="1800" b="0" i="0" u="none" strike="noStrike" noProof="0" dirty="0"/>
                        <a:t>I actively drained / Cooperative drained / Cooperative stopped pumping / Cooperative pumped but not enough / Mound land / Sunny hot weather / Other / Don't know</a:t>
                      </a:r>
                      <a:endParaRPr lang="en-US" dirty="0"/>
                    </a:p>
                  </a:txBody>
                  <a:tcPr/>
                </a:tc>
                <a:extLst>
                  <a:ext uri="{0D108BD9-81ED-4DB2-BD59-A6C34878D82A}">
                    <a16:rowId xmlns:a16="http://schemas.microsoft.com/office/drawing/2014/main" val="4267449765"/>
                  </a:ext>
                </a:extLst>
              </a:tr>
              <a:tr h="1183843">
                <a:tc>
                  <a:txBody>
                    <a:bodyPr/>
                    <a:lstStyle/>
                    <a:p>
                      <a:pPr lvl="0">
                        <a:buNone/>
                      </a:pPr>
                      <a:r>
                        <a:rPr lang="en-US"/>
                        <a:t>6.</a:t>
                      </a:r>
                    </a:p>
                  </a:txBody>
                  <a:tcPr/>
                </a:tc>
                <a:tc>
                  <a:txBody>
                    <a:bodyPr/>
                    <a:lstStyle/>
                    <a:p>
                      <a:pPr lvl="0">
                        <a:buNone/>
                      </a:pPr>
                      <a:r>
                        <a:rPr lang="en-US"/>
                        <a:t>How dry was the field?</a:t>
                      </a:r>
                    </a:p>
                  </a:txBody>
                  <a:tcPr/>
                </a:tc>
                <a:tc>
                  <a:txBody>
                    <a:bodyPr/>
                    <a:lstStyle/>
                    <a:p>
                      <a:pPr lvl="0">
                        <a:buNone/>
                      </a:pPr>
                      <a:r>
                        <a:rPr lang="en-US" sz="1800" b="0" i="0" u="none" strike="noStrike" noProof="0" dirty="0"/>
                        <a:t>Without water tubes, difficult for farmers to measure subsurface water; need a farmer-legible proxy</a:t>
                      </a:r>
                      <a:endParaRPr lang="en-US" dirty="0"/>
                    </a:p>
                  </a:txBody>
                  <a:tcPr/>
                </a:tc>
                <a:tc>
                  <a:txBody>
                    <a:bodyPr/>
                    <a:lstStyle/>
                    <a:p>
                      <a:pPr lvl="0">
                        <a:buNone/>
                      </a:pPr>
                      <a:r>
                        <a:rPr lang="en-US" sz="1800" b="0" i="1" u="none" strike="noStrike" noProof="0" dirty="0"/>
                        <a:t>How much did your feet sink when you stepped on the soil? </a:t>
                      </a:r>
                      <a:r>
                        <a:rPr lang="en-US" sz="1800" b="0" i="0" u="none" strike="noStrike" noProof="0" dirty="0"/>
                        <a:t>(in cm) </a:t>
                      </a:r>
                    </a:p>
                    <a:p>
                      <a:pPr lvl="0">
                        <a:buNone/>
                      </a:pPr>
                      <a:endParaRPr lang="en-US" sz="1800" b="0" i="0" u="none" strike="noStrike" noProof="0" dirty="0"/>
                    </a:p>
                    <a:p>
                      <a:pPr lvl="0">
                        <a:buNone/>
                      </a:pPr>
                      <a:r>
                        <a:rPr lang="en-US" sz="1800" b="0" i="0" u="none" strike="noStrike" noProof="0" dirty="0"/>
                        <a:t>[Number]</a:t>
                      </a:r>
                      <a:endParaRPr lang="en-US" dirty="0"/>
                    </a:p>
                  </a:txBody>
                  <a:tcPr/>
                </a:tc>
                <a:extLst>
                  <a:ext uri="{0D108BD9-81ED-4DB2-BD59-A6C34878D82A}">
                    <a16:rowId xmlns:a16="http://schemas.microsoft.com/office/drawing/2014/main" val="1824460328"/>
                  </a:ext>
                </a:extLst>
              </a:tr>
            </a:tbl>
          </a:graphicData>
        </a:graphic>
      </p:graphicFrame>
      <p:sp>
        <p:nvSpPr>
          <p:cNvPr id="3" name="Title 1">
            <a:extLst>
              <a:ext uri="{FF2B5EF4-FFF2-40B4-BE49-F238E27FC236}">
                <a16:creationId xmlns:a16="http://schemas.microsoft.com/office/drawing/2014/main" id="{C2775AF1-07BA-FD0C-E4B7-A9971A959381}"/>
              </a:ext>
            </a:extLst>
          </p:cNvPr>
          <p:cNvSpPr txBox="1">
            <a:spLocks/>
          </p:cNvSpPr>
          <p:nvPr/>
        </p:nvSpPr>
        <p:spPr>
          <a:xfrm>
            <a:off x="648978" y="911960"/>
            <a:ext cx="11353197" cy="515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t>Adoption of 4R: From Qual Insights to 2023 Survey Questions</a:t>
            </a:r>
            <a:endParaRPr lang="en-US" sz="4800" dirty="0"/>
          </a:p>
        </p:txBody>
      </p:sp>
    </p:spTree>
    <p:extLst>
      <p:ext uri="{BB962C8B-B14F-4D97-AF65-F5344CB8AC3E}">
        <p14:creationId xmlns:p14="http://schemas.microsoft.com/office/powerpoint/2010/main" val="16254434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6646C-C04C-04C9-90F4-008B0DDA2078}"/>
              </a:ext>
            </a:extLst>
          </p:cNvPr>
          <p:cNvSpPr>
            <a:spLocks noGrp="1"/>
          </p:cNvSpPr>
          <p:nvPr>
            <p:ph type="title"/>
          </p:nvPr>
        </p:nvSpPr>
        <p:spPr/>
        <p:txBody>
          <a:bodyPr>
            <a:normAutofit/>
          </a:bodyPr>
          <a:lstStyle/>
          <a:p>
            <a:r>
              <a:rPr lang="en-GB" sz="3600" b="1" dirty="0"/>
              <a:t>Control correlates with adoption</a:t>
            </a:r>
          </a:p>
        </p:txBody>
      </p:sp>
      <p:graphicFrame>
        <p:nvGraphicFramePr>
          <p:cNvPr id="4" name="Content Placeholder 3">
            <a:extLst>
              <a:ext uri="{FF2B5EF4-FFF2-40B4-BE49-F238E27FC236}">
                <a16:creationId xmlns:a16="http://schemas.microsoft.com/office/drawing/2014/main" id="{85F443CD-9CA3-F186-2726-45AE6857335C}"/>
              </a:ext>
            </a:extLst>
          </p:cNvPr>
          <p:cNvGraphicFramePr>
            <a:graphicFrameLocks noGrp="1"/>
          </p:cNvGraphicFramePr>
          <p:nvPr>
            <p:ph idx="1"/>
            <p:extLst>
              <p:ext uri="{D42A27DB-BD31-4B8C-83A1-F6EECF244321}">
                <p14:modId xmlns:p14="http://schemas.microsoft.com/office/powerpoint/2010/main" val="2487806476"/>
              </p:ext>
            </p:extLst>
          </p:nvPr>
        </p:nvGraphicFramePr>
        <p:xfrm>
          <a:off x="838200" y="1883574"/>
          <a:ext cx="10884877" cy="4181968"/>
        </p:xfrm>
        <a:graphic>
          <a:graphicData uri="http://schemas.openxmlformats.org/drawingml/2006/table">
            <a:tbl>
              <a:tblPr firstRow="1" firstCol="1" bandRow="1">
                <a:tableStyleId>{5C22544A-7EE6-4342-B048-85BDC9FD1C3A}</a:tableStyleId>
              </a:tblPr>
              <a:tblGrid>
                <a:gridCol w="3244468">
                  <a:extLst>
                    <a:ext uri="{9D8B030D-6E8A-4147-A177-3AD203B41FA5}">
                      <a16:colId xmlns:a16="http://schemas.microsoft.com/office/drawing/2014/main" val="947333242"/>
                    </a:ext>
                  </a:extLst>
                </a:gridCol>
                <a:gridCol w="935055">
                  <a:extLst>
                    <a:ext uri="{9D8B030D-6E8A-4147-A177-3AD203B41FA5}">
                      <a16:colId xmlns:a16="http://schemas.microsoft.com/office/drawing/2014/main" val="1668418454"/>
                    </a:ext>
                  </a:extLst>
                </a:gridCol>
                <a:gridCol w="1370705">
                  <a:extLst>
                    <a:ext uri="{9D8B030D-6E8A-4147-A177-3AD203B41FA5}">
                      <a16:colId xmlns:a16="http://schemas.microsoft.com/office/drawing/2014/main" val="1823084692"/>
                    </a:ext>
                  </a:extLst>
                </a:gridCol>
                <a:gridCol w="1221946">
                  <a:extLst>
                    <a:ext uri="{9D8B030D-6E8A-4147-A177-3AD203B41FA5}">
                      <a16:colId xmlns:a16="http://schemas.microsoft.com/office/drawing/2014/main" val="1590033055"/>
                    </a:ext>
                  </a:extLst>
                </a:gridCol>
                <a:gridCol w="1360080">
                  <a:extLst>
                    <a:ext uri="{9D8B030D-6E8A-4147-A177-3AD203B41FA5}">
                      <a16:colId xmlns:a16="http://schemas.microsoft.com/office/drawing/2014/main" val="2515023823"/>
                    </a:ext>
                  </a:extLst>
                </a:gridCol>
                <a:gridCol w="1298961">
                  <a:extLst>
                    <a:ext uri="{9D8B030D-6E8A-4147-A177-3AD203B41FA5}">
                      <a16:colId xmlns:a16="http://schemas.microsoft.com/office/drawing/2014/main" val="986064316"/>
                    </a:ext>
                  </a:extLst>
                </a:gridCol>
                <a:gridCol w="1453662">
                  <a:extLst>
                    <a:ext uri="{9D8B030D-6E8A-4147-A177-3AD203B41FA5}">
                      <a16:colId xmlns:a16="http://schemas.microsoft.com/office/drawing/2014/main" val="3558282164"/>
                    </a:ext>
                  </a:extLst>
                </a:gridCol>
              </a:tblGrid>
              <a:tr h="736023">
                <a:tc>
                  <a:txBody>
                    <a:bodyPr/>
                    <a:lstStyle/>
                    <a:p>
                      <a:pPr marL="152400">
                        <a:lnSpc>
                          <a:spcPct val="115000"/>
                        </a:lnSpc>
                        <a:spcAft>
                          <a:spcPts val="1000"/>
                        </a:spcAft>
                        <a:buNone/>
                      </a:pPr>
                      <a:r>
                        <a:rPr lang="en-GB" sz="1400" dirty="0">
                          <a:effectLst/>
                        </a:rPr>
                        <a:t>Degree of water control</a:t>
                      </a:r>
                      <a:endParaRPr lang="en-GB" sz="1600" dirty="0">
                        <a:effectLst/>
                        <a:latin typeface="Aptos" panose="020B0004020202020204" pitchFamily="34" charset="0"/>
                        <a:ea typeface="Aptos" panose="020B0004020202020204" pitchFamily="34" charset="0"/>
                        <a:cs typeface="Times New Roman" panose="02020603050405020304" pitchFamily="18" charset="0"/>
                      </a:endParaRPr>
                    </a:p>
                  </a:txBody>
                  <a:tcPr marL="67289" marR="67289" marT="42055" marB="42055"/>
                </a:tc>
                <a:tc>
                  <a:txBody>
                    <a:bodyPr/>
                    <a:lstStyle/>
                    <a:p>
                      <a:pPr marL="152400">
                        <a:lnSpc>
                          <a:spcPct val="115000"/>
                        </a:lnSpc>
                        <a:spcAft>
                          <a:spcPts val="1000"/>
                        </a:spcAft>
                        <a:buNone/>
                      </a:pPr>
                      <a:r>
                        <a:rPr lang="en-GB" sz="1400" dirty="0">
                          <a:effectLst/>
                        </a:rPr>
                        <a:t>% of all </a:t>
                      </a:r>
                      <a:r>
                        <a:rPr lang="en-GB" sz="1400" dirty="0" err="1">
                          <a:effectLst/>
                        </a:rPr>
                        <a:t>hhs</a:t>
                      </a:r>
                    </a:p>
                  </a:txBody>
                  <a:tcPr marL="67289" marR="67289" marT="42055" marB="42055"/>
                </a:tc>
                <a:tc>
                  <a:txBody>
                    <a:bodyPr/>
                    <a:lstStyle/>
                    <a:p>
                      <a:pPr marL="152400" lvl="0">
                        <a:lnSpc>
                          <a:spcPct val="114999"/>
                        </a:lnSpc>
                        <a:spcAft>
                          <a:spcPts val="1000"/>
                        </a:spcAft>
                        <a:buNone/>
                      </a:pPr>
                      <a:r>
                        <a:rPr lang="en-GB" sz="1400" b="1" i="0" u="none" strike="noStrike" noProof="0" dirty="0">
                          <a:effectLst/>
                          <a:latin typeface="Aptos"/>
                        </a:rPr>
                        <a:t>% &gt;= 2 </a:t>
                      </a:r>
                      <a:r>
                        <a:rPr lang="en-GB" sz="1400" b="1" i="0" u="none" strike="noStrike" noProof="0" dirty="0" err="1">
                          <a:effectLst/>
                          <a:latin typeface="+mn-lt"/>
                        </a:rPr>
                        <a:t>drydowns</a:t>
                      </a:r>
                      <a:r>
                        <a:rPr lang="en-GB" sz="1400" b="1" i="0" u="none" strike="noStrike" noProof="0" dirty="0">
                          <a:effectLst/>
                          <a:latin typeface="+mn-lt"/>
                        </a:rPr>
                        <a:t> </a:t>
                      </a:r>
                      <a:endParaRPr lang="en-US" b="1" dirty="0"/>
                    </a:p>
                  </a:txBody>
                  <a:tcPr marL="67289" marR="67289" marT="42055" marB="42055"/>
                </a:tc>
                <a:tc>
                  <a:txBody>
                    <a:bodyPr/>
                    <a:lstStyle/>
                    <a:p>
                      <a:pPr marL="152400" lvl="0">
                        <a:lnSpc>
                          <a:spcPct val="114999"/>
                        </a:lnSpc>
                        <a:spcAft>
                          <a:spcPts val="1000"/>
                        </a:spcAft>
                        <a:buNone/>
                      </a:pPr>
                      <a:r>
                        <a:rPr lang="en-GB" sz="1400" b="1" i="0" u="none" strike="noStrike" noProof="0" dirty="0">
                          <a:effectLst/>
                          <a:latin typeface="Aptos"/>
                        </a:rPr>
                        <a:t>+ Correct timing</a:t>
                      </a:r>
                      <a:endParaRPr lang="en-US" b="1" dirty="0"/>
                    </a:p>
                  </a:txBody>
                  <a:tcPr marL="67289" marR="67289" marT="42055" marB="42055"/>
                </a:tc>
                <a:tc>
                  <a:txBody>
                    <a:bodyPr/>
                    <a:lstStyle/>
                    <a:p>
                      <a:pPr marL="152400" lvl="0">
                        <a:lnSpc>
                          <a:spcPct val="114999"/>
                        </a:lnSpc>
                        <a:spcAft>
                          <a:spcPts val="1000"/>
                        </a:spcAft>
                        <a:buNone/>
                      </a:pPr>
                      <a:r>
                        <a:rPr lang="en-GB" sz="1400" dirty="0">
                          <a:effectLst/>
                        </a:rPr>
                        <a:t>+ Intentional dry-down</a:t>
                      </a:r>
                    </a:p>
                  </a:txBody>
                  <a:tcPr marL="67287" marR="67287" marT="42055" marB="42055"/>
                </a:tc>
                <a:tc>
                  <a:txBody>
                    <a:bodyPr/>
                    <a:lstStyle/>
                    <a:p>
                      <a:pPr marL="152400" lvl="0">
                        <a:lnSpc>
                          <a:spcPct val="114999"/>
                        </a:lnSpc>
                        <a:spcAft>
                          <a:spcPts val="1000"/>
                        </a:spcAft>
                        <a:buNone/>
                      </a:pPr>
                      <a:r>
                        <a:rPr lang="en-GB" sz="1400" dirty="0">
                          <a:effectLst/>
                        </a:rPr>
                        <a:t>+ Length  </a:t>
                      </a:r>
                    </a:p>
                    <a:p>
                      <a:pPr marL="152400" lvl="0">
                        <a:lnSpc>
                          <a:spcPct val="114999"/>
                        </a:lnSpc>
                        <a:spcAft>
                          <a:spcPts val="1000"/>
                        </a:spcAft>
                        <a:buNone/>
                      </a:pPr>
                      <a:r>
                        <a:rPr lang="en-GB" sz="1400" dirty="0">
                          <a:effectLst/>
                        </a:rPr>
                        <a:t>( &gt;5 days)</a:t>
                      </a:r>
                      <a:endParaRPr lang="en-US" dirty="0"/>
                    </a:p>
                  </a:txBody>
                  <a:tcPr marL="67288" marR="67288" marT="42055" marB="42055"/>
                </a:tc>
                <a:tc>
                  <a:txBody>
                    <a:bodyPr/>
                    <a:lstStyle/>
                    <a:p>
                      <a:pPr marL="152400">
                        <a:lnSpc>
                          <a:spcPct val="115000"/>
                        </a:lnSpc>
                        <a:spcAft>
                          <a:spcPts val="1000"/>
                        </a:spcAft>
                        <a:buNone/>
                      </a:pPr>
                      <a:r>
                        <a:rPr lang="en-GB" sz="1400" dirty="0">
                          <a:effectLst/>
                        </a:rPr>
                        <a:t>Wetness Degree (sinking cm)</a:t>
                      </a:r>
                    </a:p>
                  </a:txBody>
                  <a:tcPr marL="67289" marR="67289" marT="42055" marB="42055"/>
                </a:tc>
                <a:extLst>
                  <a:ext uri="{0D108BD9-81ED-4DB2-BD59-A6C34878D82A}">
                    <a16:rowId xmlns:a16="http://schemas.microsoft.com/office/drawing/2014/main" val="323210865"/>
                  </a:ext>
                </a:extLst>
              </a:tr>
              <a:tr h="492595">
                <a:tc>
                  <a:txBody>
                    <a:bodyPr/>
                    <a:lstStyle/>
                    <a:p>
                      <a:pPr marL="152400">
                        <a:lnSpc>
                          <a:spcPct val="115000"/>
                        </a:lnSpc>
                        <a:spcAft>
                          <a:spcPts val="1000"/>
                        </a:spcAft>
                        <a:buNone/>
                      </a:pPr>
                      <a:endParaRPr lang="en-GB" sz="1400" b="1" dirty="0">
                        <a:effectLst/>
                      </a:endParaRPr>
                    </a:p>
                  </a:txBody>
                  <a:tcPr marL="67289" marR="67289" marT="42055" marB="42055"/>
                </a:tc>
                <a:tc>
                  <a:txBody>
                    <a:bodyPr/>
                    <a:lstStyle/>
                    <a:p>
                      <a:pPr marL="152400" algn="ctr">
                        <a:lnSpc>
                          <a:spcPct val="115000"/>
                        </a:lnSpc>
                        <a:spcAft>
                          <a:spcPts val="1000"/>
                        </a:spcAft>
                        <a:buNone/>
                      </a:pPr>
                      <a:r>
                        <a:rPr lang="en-GB" sz="1600" b="1" dirty="0">
                          <a:effectLst/>
                          <a:latin typeface="Aptos" panose="020B0004020202020204" pitchFamily="34" charset="0"/>
                          <a:ea typeface="Aptos" panose="020B0004020202020204" pitchFamily="34" charset="0"/>
                          <a:cs typeface="Times New Roman" panose="02020603050405020304" pitchFamily="18" charset="0"/>
                        </a:rPr>
                        <a:t>(1)</a:t>
                      </a:r>
                    </a:p>
                  </a:txBody>
                  <a:tcPr marL="67289" marR="67289" marT="42055" marB="42055"/>
                </a:tc>
                <a:tc>
                  <a:txBody>
                    <a:bodyPr/>
                    <a:lstStyle/>
                    <a:p>
                      <a:pPr marL="152400" algn="ctr">
                        <a:lnSpc>
                          <a:spcPct val="115000"/>
                        </a:lnSpc>
                        <a:spcAft>
                          <a:spcPts val="1000"/>
                        </a:spcAft>
                        <a:buNone/>
                      </a:pPr>
                      <a:r>
                        <a:rPr lang="en-GB" sz="1400" b="1" dirty="0">
                          <a:effectLst/>
                        </a:rPr>
                        <a:t>(2 = % of 1)</a:t>
                      </a:r>
                    </a:p>
                  </a:txBody>
                  <a:tcPr marL="67289" marR="67289" marT="42055" marB="42055"/>
                </a:tc>
                <a:tc>
                  <a:txBody>
                    <a:bodyPr/>
                    <a:lstStyle/>
                    <a:p>
                      <a:pPr marL="152400" algn="ctr">
                        <a:lnSpc>
                          <a:spcPct val="115000"/>
                        </a:lnSpc>
                        <a:spcAft>
                          <a:spcPts val="1000"/>
                        </a:spcAft>
                        <a:buNone/>
                      </a:pPr>
                      <a:r>
                        <a:rPr lang="en-GB" sz="1400" b="1" dirty="0">
                          <a:effectLst/>
                        </a:rPr>
                        <a:t>(3 = % of 1)</a:t>
                      </a:r>
                    </a:p>
                  </a:txBody>
                  <a:tcPr marL="67289" marR="67289" marT="42055" marB="42055"/>
                </a:tc>
                <a:tc>
                  <a:txBody>
                    <a:bodyPr/>
                    <a:lstStyle/>
                    <a:p>
                      <a:pPr marL="152400" lvl="0" algn="ctr">
                        <a:lnSpc>
                          <a:spcPct val="114999"/>
                        </a:lnSpc>
                        <a:spcAft>
                          <a:spcPts val="1000"/>
                        </a:spcAft>
                        <a:buNone/>
                      </a:pPr>
                      <a:r>
                        <a:rPr lang="en-GB" sz="1400" b="1" dirty="0">
                          <a:effectLst/>
                        </a:rPr>
                        <a:t>(4 = % of 1)</a:t>
                      </a:r>
                    </a:p>
                  </a:txBody>
                  <a:tcPr marL="67287" marR="67287" marT="42055" marB="42055"/>
                </a:tc>
                <a:tc>
                  <a:txBody>
                    <a:bodyPr/>
                    <a:lstStyle/>
                    <a:p>
                      <a:pPr marL="152400" lvl="0" algn="ctr">
                        <a:lnSpc>
                          <a:spcPct val="114999"/>
                        </a:lnSpc>
                        <a:spcAft>
                          <a:spcPts val="1000"/>
                        </a:spcAft>
                        <a:buNone/>
                      </a:pPr>
                      <a:r>
                        <a:rPr lang="en-GB" sz="1400" b="1" dirty="0">
                          <a:effectLst/>
                        </a:rPr>
                        <a:t>(5 = % of 1)</a:t>
                      </a:r>
                    </a:p>
                  </a:txBody>
                  <a:tcPr marL="67288" marR="67288" marT="42055" marB="42055"/>
                </a:tc>
                <a:tc>
                  <a:txBody>
                    <a:bodyPr/>
                    <a:lstStyle/>
                    <a:p>
                      <a:pPr marL="152400" lvl="0" algn="ctr">
                        <a:lnSpc>
                          <a:spcPct val="114999"/>
                        </a:lnSpc>
                        <a:spcAft>
                          <a:spcPts val="1000"/>
                        </a:spcAft>
                        <a:buNone/>
                      </a:pPr>
                      <a:r>
                        <a:rPr lang="en-GB" sz="1400" b="1" dirty="0">
                          <a:effectLst/>
                        </a:rPr>
                        <a:t>(6 = among 5)</a:t>
                      </a:r>
                    </a:p>
                  </a:txBody>
                  <a:tcPr marL="67289" marR="67289" marT="42055" marB="42055"/>
                </a:tc>
                <a:extLst>
                  <a:ext uri="{0D108BD9-81ED-4DB2-BD59-A6C34878D82A}">
                    <a16:rowId xmlns:a16="http://schemas.microsoft.com/office/drawing/2014/main" val="2228189367"/>
                  </a:ext>
                </a:extLst>
              </a:tr>
              <a:tr h="628221">
                <a:tc>
                  <a:txBody>
                    <a:bodyPr/>
                    <a:lstStyle/>
                    <a:p>
                      <a:pPr marL="152400">
                        <a:lnSpc>
                          <a:spcPct val="115000"/>
                        </a:lnSpc>
                        <a:spcAft>
                          <a:spcPts val="1000"/>
                        </a:spcAft>
                        <a:buNone/>
                      </a:pPr>
                      <a:r>
                        <a:rPr lang="en-GB" sz="1400" dirty="0">
                          <a:effectLst/>
                        </a:rPr>
                        <a:t>Full control </a:t>
                      </a:r>
                    </a:p>
                    <a:p>
                      <a:pPr marL="152400">
                        <a:lnSpc>
                          <a:spcPct val="115000"/>
                        </a:lnSpc>
                        <a:spcAft>
                          <a:spcPts val="1000"/>
                        </a:spcAft>
                        <a:buNone/>
                      </a:pPr>
                      <a:r>
                        <a:rPr lang="en-GB" sz="1400" dirty="0">
                          <a:effectLst/>
                        </a:rPr>
                        <a:t>(farmers own pumps / water line) </a:t>
                      </a:r>
                    </a:p>
                  </a:txBody>
                  <a:tcPr marL="67289" marR="67289" marT="42055" marB="42055"/>
                </a:tc>
                <a:tc>
                  <a:txBody>
                    <a:bodyPr/>
                    <a:lstStyle/>
                    <a:p>
                      <a:pPr marL="152400" algn="ctr">
                        <a:lnSpc>
                          <a:spcPct val="115000"/>
                        </a:lnSpc>
                        <a:spcAft>
                          <a:spcPts val="1000"/>
                        </a:spcAft>
                        <a:buNone/>
                      </a:pPr>
                      <a:r>
                        <a:rPr lang="en-GB" sz="1400" dirty="0">
                          <a:effectLst/>
                        </a:rPr>
                        <a:t>11.6%</a:t>
                      </a:r>
                      <a:endParaRPr lang="en-GB" sz="1600" dirty="0">
                        <a:effectLst/>
                        <a:latin typeface="Aptos" panose="020B0004020202020204" pitchFamily="34" charset="0"/>
                        <a:ea typeface="Aptos" panose="020B0004020202020204" pitchFamily="34" charset="0"/>
                        <a:cs typeface="Times New Roman" panose="02020603050405020304" pitchFamily="18" charset="0"/>
                      </a:endParaRPr>
                    </a:p>
                  </a:txBody>
                  <a:tcPr marL="67289" marR="67289" marT="42055" marB="42055" anchor="ctr"/>
                </a:tc>
                <a:tc>
                  <a:txBody>
                    <a:bodyPr/>
                    <a:lstStyle/>
                    <a:p>
                      <a:pPr marL="152400" algn="ctr">
                        <a:lnSpc>
                          <a:spcPct val="115000"/>
                        </a:lnSpc>
                        <a:spcAft>
                          <a:spcPts val="1000"/>
                        </a:spcAft>
                        <a:buNone/>
                      </a:pPr>
                      <a:r>
                        <a:rPr lang="en-GB" sz="1400" dirty="0">
                          <a:effectLst/>
                        </a:rPr>
                        <a:t>74.2%</a:t>
                      </a:r>
                    </a:p>
                  </a:txBody>
                  <a:tcPr marL="67289" marR="67289" marT="42055" marB="42055" anchor="ctr"/>
                </a:tc>
                <a:tc>
                  <a:txBody>
                    <a:bodyPr/>
                    <a:lstStyle/>
                    <a:p>
                      <a:pPr marL="152400" algn="ctr">
                        <a:lnSpc>
                          <a:spcPct val="115000"/>
                        </a:lnSpc>
                        <a:spcAft>
                          <a:spcPts val="1000"/>
                        </a:spcAft>
                        <a:buNone/>
                      </a:pPr>
                      <a:r>
                        <a:rPr lang="en-GB" sz="1400" dirty="0">
                          <a:effectLst/>
                        </a:rPr>
                        <a:t>56.9%</a:t>
                      </a:r>
                    </a:p>
                  </a:txBody>
                  <a:tcPr marL="67289" marR="67289" marT="42055" marB="42055" anchor="ctr"/>
                </a:tc>
                <a:tc>
                  <a:txBody>
                    <a:bodyPr/>
                    <a:lstStyle/>
                    <a:p>
                      <a:pPr marL="152400" lvl="0" algn="ctr">
                        <a:lnSpc>
                          <a:spcPct val="114999"/>
                        </a:lnSpc>
                        <a:spcAft>
                          <a:spcPts val="1000"/>
                        </a:spcAft>
                        <a:buNone/>
                      </a:pPr>
                      <a:r>
                        <a:rPr lang="en-GB" sz="1400" dirty="0">
                          <a:effectLst/>
                        </a:rPr>
                        <a:t>49.1%</a:t>
                      </a:r>
                    </a:p>
                  </a:txBody>
                  <a:tcPr marL="67287" marR="67287" marT="42055" marB="42055" anchor="ctr"/>
                </a:tc>
                <a:tc>
                  <a:txBody>
                    <a:bodyPr/>
                    <a:lstStyle/>
                    <a:p>
                      <a:pPr marL="152400" lvl="0" algn="ctr">
                        <a:lnSpc>
                          <a:spcPct val="114999"/>
                        </a:lnSpc>
                        <a:spcAft>
                          <a:spcPts val="1000"/>
                        </a:spcAft>
                        <a:buNone/>
                      </a:pPr>
                      <a:r>
                        <a:rPr lang="en-GB" sz="1400" dirty="0">
                          <a:effectLst/>
                        </a:rPr>
                        <a:t>35.0%</a:t>
                      </a:r>
                    </a:p>
                  </a:txBody>
                  <a:tcPr marL="67288" marR="67288" marT="42055" marB="42055" anchor="ctr"/>
                </a:tc>
                <a:tc>
                  <a:txBody>
                    <a:bodyPr/>
                    <a:lstStyle/>
                    <a:p>
                      <a:pPr marL="152400" lvl="0" algn="ctr">
                        <a:lnSpc>
                          <a:spcPct val="114999"/>
                        </a:lnSpc>
                        <a:spcAft>
                          <a:spcPts val="1000"/>
                        </a:spcAft>
                        <a:buNone/>
                      </a:pPr>
                      <a:r>
                        <a:rPr lang="en-GB" sz="1400" dirty="0">
                          <a:effectLst/>
                        </a:rPr>
                        <a:t>7.0</a:t>
                      </a:r>
                    </a:p>
                  </a:txBody>
                  <a:tcPr marL="67289" marR="67289" marT="42055" marB="42055" anchor="ctr"/>
                </a:tc>
                <a:extLst>
                  <a:ext uri="{0D108BD9-81ED-4DB2-BD59-A6C34878D82A}">
                    <a16:rowId xmlns:a16="http://schemas.microsoft.com/office/drawing/2014/main" val="2460664808"/>
                  </a:ext>
                </a:extLst>
              </a:tr>
              <a:tr h="1034461">
                <a:tc>
                  <a:txBody>
                    <a:bodyPr/>
                    <a:lstStyle/>
                    <a:p>
                      <a:pPr marL="152400">
                        <a:lnSpc>
                          <a:spcPct val="115000"/>
                        </a:lnSpc>
                        <a:spcAft>
                          <a:spcPts val="1000"/>
                        </a:spcAft>
                        <a:buNone/>
                      </a:pPr>
                      <a:r>
                        <a:rPr lang="en-GB" sz="1400" dirty="0">
                          <a:effectLst/>
                        </a:rPr>
                        <a:t>Partial control </a:t>
                      </a:r>
                    </a:p>
                    <a:p>
                      <a:pPr marL="152400">
                        <a:lnSpc>
                          <a:spcPct val="115000"/>
                        </a:lnSpc>
                        <a:spcAft>
                          <a:spcPts val="1000"/>
                        </a:spcAft>
                        <a:buNone/>
                      </a:pPr>
                      <a:r>
                        <a:rPr lang="en-GB" sz="1400" dirty="0">
                          <a:effectLst/>
                        </a:rPr>
                        <a:t>(farmers own pumps / sluice but rely on water release from system)</a:t>
                      </a:r>
                    </a:p>
                  </a:txBody>
                  <a:tcPr marL="67289" marR="67289" marT="42055" marB="42055"/>
                </a:tc>
                <a:tc>
                  <a:txBody>
                    <a:bodyPr/>
                    <a:lstStyle/>
                    <a:p>
                      <a:pPr marL="152400" algn="ctr">
                        <a:lnSpc>
                          <a:spcPct val="115000"/>
                        </a:lnSpc>
                        <a:spcAft>
                          <a:spcPts val="1000"/>
                        </a:spcAft>
                        <a:buNone/>
                      </a:pPr>
                      <a:r>
                        <a:rPr lang="en-GB" sz="1400" dirty="0">
                          <a:effectLst/>
                        </a:rPr>
                        <a:t>19.6%</a:t>
                      </a:r>
                      <a:endParaRPr lang="en-GB" sz="1600" dirty="0">
                        <a:effectLst/>
                        <a:latin typeface="Aptos" panose="020B0004020202020204" pitchFamily="34" charset="0"/>
                        <a:ea typeface="Aptos" panose="020B0004020202020204" pitchFamily="34" charset="0"/>
                        <a:cs typeface="Times New Roman" panose="02020603050405020304" pitchFamily="18" charset="0"/>
                      </a:endParaRPr>
                    </a:p>
                  </a:txBody>
                  <a:tcPr marL="67289" marR="67289" marT="42055" marB="42055" anchor="ctr"/>
                </a:tc>
                <a:tc>
                  <a:txBody>
                    <a:bodyPr/>
                    <a:lstStyle/>
                    <a:p>
                      <a:pPr marL="152400" algn="ctr">
                        <a:lnSpc>
                          <a:spcPct val="115000"/>
                        </a:lnSpc>
                        <a:spcAft>
                          <a:spcPts val="1000"/>
                        </a:spcAft>
                        <a:buNone/>
                      </a:pPr>
                      <a:r>
                        <a:rPr lang="en-GB" sz="1400" dirty="0">
                          <a:effectLst/>
                        </a:rPr>
                        <a:t>50.9%</a:t>
                      </a:r>
                    </a:p>
                  </a:txBody>
                  <a:tcPr marL="67289" marR="67289" marT="42055" marB="42055" anchor="ctr"/>
                </a:tc>
                <a:tc>
                  <a:txBody>
                    <a:bodyPr/>
                    <a:lstStyle/>
                    <a:p>
                      <a:pPr marL="152400" algn="ctr">
                        <a:lnSpc>
                          <a:spcPct val="115000"/>
                        </a:lnSpc>
                        <a:spcAft>
                          <a:spcPts val="1000"/>
                        </a:spcAft>
                        <a:buNone/>
                      </a:pPr>
                      <a:r>
                        <a:rPr lang="en-GB" sz="1400" dirty="0">
                          <a:effectLst/>
                        </a:rPr>
                        <a:t>36.0%</a:t>
                      </a:r>
                    </a:p>
                  </a:txBody>
                  <a:tcPr marL="67289" marR="67289" marT="42055" marB="42055" anchor="ctr"/>
                </a:tc>
                <a:tc>
                  <a:txBody>
                    <a:bodyPr/>
                    <a:lstStyle/>
                    <a:p>
                      <a:pPr marL="152400" lvl="0" algn="ctr">
                        <a:lnSpc>
                          <a:spcPct val="114999"/>
                        </a:lnSpc>
                        <a:spcAft>
                          <a:spcPts val="1000"/>
                        </a:spcAft>
                        <a:buNone/>
                      </a:pPr>
                      <a:r>
                        <a:rPr lang="en-GB" sz="1400" dirty="0">
                          <a:effectLst/>
                        </a:rPr>
                        <a:t>18.5%</a:t>
                      </a:r>
                    </a:p>
                  </a:txBody>
                  <a:tcPr marL="67287" marR="67287" marT="42055" marB="42055" anchor="ctr"/>
                </a:tc>
                <a:tc>
                  <a:txBody>
                    <a:bodyPr/>
                    <a:lstStyle/>
                    <a:p>
                      <a:pPr marL="152400" lvl="0" algn="ctr">
                        <a:lnSpc>
                          <a:spcPct val="114999"/>
                        </a:lnSpc>
                        <a:spcAft>
                          <a:spcPts val="1000"/>
                        </a:spcAft>
                        <a:buNone/>
                      </a:pPr>
                      <a:r>
                        <a:rPr lang="en-GB" sz="1400" dirty="0">
                          <a:effectLst/>
                        </a:rPr>
                        <a:t>11.8%</a:t>
                      </a:r>
                    </a:p>
                  </a:txBody>
                  <a:tcPr marL="67288" marR="67288" marT="42055" marB="42055" anchor="ctr"/>
                </a:tc>
                <a:tc>
                  <a:txBody>
                    <a:bodyPr/>
                    <a:lstStyle/>
                    <a:p>
                      <a:pPr marL="152400" algn="ctr">
                        <a:lnSpc>
                          <a:spcPct val="115000"/>
                        </a:lnSpc>
                        <a:spcAft>
                          <a:spcPts val="1000"/>
                        </a:spcAft>
                        <a:buNone/>
                      </a:pPr>
                      <a:r>
                        <a:rPr lang="en-GB" sz="1400" dirty="0">
                          <a:effectLst/>
                        </a:rPr>
                        <a:t>6.8</a:t>
                      </a:r>
                      <a:endParaRPr lang="en-GB" sz="1600" dirty="0">
                        <a:effectLst/>
                        <a:latin typeface="Aptos"/>
                        <a:cs typeface="Times New Roman"/>
                      </a:endParaRPr>
                    </a:p>
                  </a:txBody>
                  <a:tcPr marL="67289" marR="67289" marT="42055" marB="42055" anchor="ctr"/>
                </a:tc>
                <a:extLst>
                  <a:ext uri="{0D108BD9-81ED-4DB2-BD59-A6C34878D82A}">
                    <a16:rowId xmlns:a16="http://schemas.microsoft.com/office/drawing/2014/main" val="3093999550"/>
                  </a:ext>
                </a:extLst>
              </a:tr>
              <a:tr h="1157002">
                <a:tc>
                  <a:txBody>
                    <a:bodyPr/>
                    <a:lstStyle/>
                    <a:p>
                      <a:pPr marL="152400">
                        <a:lnSpc>
                          <a:spcPct val="115000"/>
                        </a:lnSpc>
                        <a:spcAft>
                          <a:spcPts val="1000"/>
                        </a:spcAft>
                        <a:buNone/>
                      </a:pPr>
                      <a:r>
                        <a:rPr lang="en-GB" sz="1400" dirty="0">
                          <a:effectLst/>
                        </a:rPr>
                        <a:t>Very limited control </a:t>
                      </a:r>
                    </a:p>
                    <a:p>
                      <a:pPr marL="152400">
                        <a:lnSpc>
                          <a:spcPct val="115000"/>
                        </a:lnSpc>
                        <a:spcAft>
                          <a:spcPts val="1000"/>
                        </a:spcAft>
                        <a:buNone/>
                      </a:pPr>
                      <a:r>
                        <a:rPr lang="en-GB" sz="1400" dirty="0">
                          <a:effectLst/>
                        </a:rPr>
                        <a:t>(farmers do not own pumps; dykes prevent ingress or allow egress)</a:t>
                      </a:r>
                      <a:endParaRPr lang="en-GB" sz="1600" dirty="0">
                        <a:effectLst/>
                        <a:latin typeface="Aptos" panose="020B0004020202020204" pitchFamily="34" charset="0"/>
                        <a:ea typeface="Aptos" panose="020B0004020202020204" pitchFamily="34" charset="0"/>
                        <a:cs typeface="Times New Roman" panose="02020603050405020304" pitchFamily="18" charset="0"/>
                      </a:endParaRPr>
                    </a:p>
                  </a:txBody>
                  <a:tcPr marL="67289" marR="67289" marT="42055" marB="42055"/>
                </a:tc>
                <a:tc>
                  <a:txBody>
                    <a:bodyPr/>
                    <a:lstStyle/>
                    <a:p>
                      <a:pPr marL="152400" algn="ctr">
                        <a:lnSpc>
                          <a:spcPct val="115000"/>
                        </a:lnSpc>
                        <a:spcAft>
                          <a:spcPts val="1000"/>
                        </a:spcAft>
                        <a:buNone/>
                      </a:pPr>
                      <a:r>
                        <a:rPr lang="en-GB" sz="1400" dirty="0">
                          <a:effectLst/>
                        </a:rPr>
                        <a:t>62.1%</a:t>
                      </a:r>
                      <a:endParaRPr lang="en-GB" sz="1600" dirty="0">
                        <a:effectLst/>
                        <a:latin typeface="Aptos" panose="020B0004020202020204" pitchFamily="34" charset="0"/>
                        <a:ea typeface="Aptos" panose="020B0004020202020204" pitchFamily="34" charset="0"/>
                        <a:cs typeface="Times New Roman" panose="02020603050405020304" pitchFamily="18" charset="0"/>
                      </a:endParaRPr>
                    </a:p>
                  </a:txBody>
                  <a:tcPr marL="67289" marR="67289" marT="42055" marB="42055" anchor="ctr"/>
                </a:tc>
                <a:tc>
                  <a:txBody>
                    <a:bodyPr/>
                    <a:lstStyle/>
                    <a:p>
                      <a:pPr marL="152400" algn="ctr">
                        <a:lnSpc>
                          <a:spcPct val="115000"/>
                        </a:lnSpc>
                        <a:spcAft>
                          <a:spcPts val="1000"/>
                        </a:spcAft>
                        <a:buNone/>
                      </a:pPr>
                      <a:r>
                        <a:rPr lang="en-GB" sz="1400" dirty="0">
                          <a:effectLst/>
                        </a:rPr>
                        <a:t>62.3%</a:t>
                      </a:r>
                    </a:p>
                  </a:txBody>
                  <a:tcPr marL="67289" marR="67289" marT="42055" marB="42055" anchor="ctr"/>
                </a:tc>
                <a:tc>
                  <a:txBody>
                    <a:bodyPr/>
                    <a:lstStyle/>
                    <a:p>
                      <a:pPr marL="152400" algn="ctr">
                        <a:lnSpc>
                          <a:spcPct val="115000"/>
                        </a:lnSpc>
                        <a:spcAft>
                          <a:spcPts val="1000"/>
                        </a:spcAft>
                        <a:buNone/>
                      </a:pPr>
                      <a:r>
                        <a:rPr lang="en-GB" sz="1400" dirty="0">
                          <a:effectLst/>
                        </a:rPr>
                        <a:t>41.3%</a:t>
                      </a:r>
                    </a:p>
                  </a:txBody>
                  <a:tcPr marL="67289" marR="67289" marT="42055" marB="42055" anchor="ctr"/>
                </a:tc>
                <a:tc>
                  <a:txBody>
                    <a:bodyPr/>
                    <a:lstStyle/>
                    <a:p>
                      <a:pPr marL="152400" lvl="0" algn="ctr">
                        <a:lnSpc>
                          <a:spcPct val="114999"/>
                        </a:lnSpc>
                        <a:spcAft>
                          <a:spcPts val="1000"/>
                        </a:spcAft>
                        <a:buNone/>
                      </a:pPr>
                      <a:r>
                        <a:rPr lang="en-GB" sz="1400" dirty="0">
                          <a:effectLst/>
                        </a:rPr>
                        <a:t>33.8%</a:t>
                      </a:r>
                    </a:p>
                  </a:txBody>
                  <a:tcPr marL="67287" marR="67287" marT="42055" marB="42055" anchor="ctr"/>
                </a:tc>
                <a:tc>
                  <a:txBody>
                    <a:bodyPr/>
                    <a:lstStyle/>
                    <a:p>
                      <a:pPr marL="152400" lvl="0" algn="ctr">
                        <a:lnSpc>
                          <a:spcPct val="114999"/>
                        </a:lnSpc>
                        <a:spcAft>
                          <a:spcPts val="1000"/>
                        </a:spcAft>
                        <a:buNone/>
                      </a:pPr>
                      <a:r>
                        <a:rPr lang="en-GB" sz="1400" dirty="0">
                          <a:effectLst/>
                        </a:rPr>
                        <a:t>22.1%</a:t>
                      </a:r>
                    </a:p>
                  </a:txBody>
                  <a:tcPr marL="67288" marR="67288" marT="42055" marB="42055" anchor="ctr"/>
                </a:tc>
                <a:tc>
                  <a:txBody>
                    <a:bodyPr/>
                    <a:lstStyle/>
                    <a:p>
                      <a:pPr marL="152400" algn="ctr">
                        <a:lnSpc>
                          <a:spcPct val="115000"/>
                        </a:lnSpc>
                        <a:spcAft>
                          <a:spcPts val="1000"/>
                        </a:spcAft>
                        <a:buNone/>
                      </a:pPr>
                      <a:r>
                        <a:rPr lang="en-GB" sz="1400" dirty="0">
                          <a:effectLst/>
                        </a:rPr>
                        <a:t>5.5</a:t>
                      </a:r>
                    </a:p>
                  </a:txBody>
                  <a:tcPr marL="67289" marR="67289" marT="42055" marB="42055" anchor="ctr"/>
                </a:tc>
                <a:extLst>
                  <a:ext uri="{0D108BD9-81ED-4DB2-BD59-A6C34878D82A}">
                    <a16:rowId xmlns:a16="http://schemas.microsoft.com/office/drawing/2014/main" val="3703024652"/>
                  </a:ext>
                </a:extLst>
              </a:tr>
            </a:tbl>
          </a:graphicData>
        </a:graphic>
      </p:graphicFrame>
      <p:sp>
        <p:nvSpPr>
          <p:cNvPr id="3" name="TextBox 2">
            <a:extLst>
              <a:ext uri="{FF2B5EF4-FFF2-40B4-BE49-F238E27FC236}">
                <a16:creationId xmlns:a16="http://schemas.microsoft.com/office/drawing/2014/main" id="{E826244A-88F2-4E92-0087-985F3852814A}"/>
              </a:ext>
            </a:extLst>
          </p:cNvPr>
          <p:cNvSpPr txBox="1">
            <a:spLocks noChangeAspect="1"/>
          </p:cNvSpPr>
          <p:nvPr/>
        </p:nvSpPr>
        <p:spPr>
          <a:xfrm>
            <a:off x="4091354" y="3188663"/>
            <a:ext cx="902668" cy="2790092"/>
          </a:xfrm>
          <a:prstGeom prst="rect">
            <a:avLst/>
          </a:prstGeom>
          <a:noFill/>
          <a:ln w="28575">
            <a:solidFill>
              <a:srgbClr val="FF0000"/>
            </a:solidFill>
          </a:ln>
        </p:spPr>
        <p:txBody>
          <a:bodyPr wrap="square" rtlCol="0">
            <a:spAutoFit/>
          </a:bodyPr>
          <a:lstStyle/>
          <a:p>
            <a:endParaRPr lang="en-GB" dirty="0"/>
          </a:p>
        </p:txBody>
      </p:sp>
      <p:sp>
        <p:nvSpPr>
          <p:cNvPr id="5" name="TextBox 4">
            <a:extLst>
              <a:ext uri="{FF2B5EF4-FFF2-40B4-BE49-F238E27FC236}">
                <a16:creationId xmlns:a16="http://schemas.microsoft.com/office/drawing/2014/main" id="{CCA1373E-574D-E0E2-CE40-71F54F007F25}"/>
              </a:ext>
            </a:extLst>
          </p:cNvPr>
          <p:cNvSpPr txBox="1">
            <a:spLocks noChangeAspect="1"/>
          </p:cNvSpPr>
          <p:nvPr/>
        </p:nvSpPr>
        <p:spPr>
          <a:xfrm>
            <a:off x="8991601" y="3216821"/>
            <a:ext cx="1266092" cy="2790092"/>
          </a:xfrm>
          <a:prstGeom prst="rect">
            <a:avLst/>
          </a:prstGeom>
          <a:noFill/>
          <a:ln w="28575">
            <a:solidFill>
              <a:srgbClr val="FF0000"/>
            </a:solidFill>
          </a:ln>
        </p:spPr>
        <p:txBody>
          <a:bodyPr wrap="square" rtlCol="0">
            <a:spAutoFit/>
          </a:bodyPr>
          <a:lstStyle/>
          <a:p>
            <a:endParaRPr lang="en-GB" dirty="0"/>
          </a:p>
        </p:txBody>
      </p:sp>
    </p:spTree>
    <p:extLst>
      <p:ext uri="{BB962C8B-B14F-4D97-AF65-F5344CB8AC3E}">
        <p14:creationId xmlns:p14="http://schemas.microsoft.com/office/powerpoint/2010/main" val="251067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744A2-9518-87D2-93B2-3058579F0C4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77CF6ED-146B-0073-BE89-5CC48DC49470}"/>
              </a:ext>
            </a:extLst>
          </p:cNvPr>
          <p:cNvSpPr>
            <a:spLocks noGrp="1"/>
          </p:cNvSpPr>
          <p:nvPr>
            <p:ph type="title"/>
          </p:nvPr>
        </p:nvSpPr>
        <p:spPr/>
        <p:txBody>
          <a:bodyPr>
            <a:normAutofit/>
          </a:bodyPr>
          <a:lstStyle/>
          <a:p>
            <a:r>
              <a:rPr lang="en-GB" sz="4800" b="1" dirty="0"/>
              <a:t>5R: Reduce post-harvest losses</a:t>
            </a:r>
          </a:p>
        </p:txBody>
      </p:sp>
      <p:sp>
        <p:nvSpPr>
          <p:cNvPr id="5" name="Text Placeholder 4">
            <a:extLst>
              <a:ext uri="{FF2B5EF4-FFF2-40B4-BE49-F238E27FC236}">
                <a16:creationId xmlns:a16="http://schemas.microsoft.com/office/drawing/2014/main" id="{37130414-66A6-F4E1-ABB3-56D3484B45EA}"/>
              </a:ext>
            </a:extLst>
          </p:cNvPr>
          <p:cNvSpPr>
            <a:spLocks noGrp="1"/>
          </p:cNvSpPr>
          <p:nvPr>
            <p:ph type="body" idx="1"/>
          </p:nvPr>
        </p:nvSpPr>
        <p:spPr/>
        <p:txBody>
          <a:bodyPr/>
          <a:lstStyle/>
          <a:p>
            <a:r>
              <a:rPr lang="en-GB" dirty="0"/>
              <a:t>Theme 3</a:t>
            </a:r>
          </a:p>
        </p:txBody>
      </p:sp>
    </p:spTree>
    <p:extLst>
      <p:ext uri="{BB962C8B-B14F-4D97-AF65-F5344CB8AC3E}">
        <p14:creationId xmlns:p14="http://schemas.microsoft.com/office/powerpoint/2010/main" val="9259204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92694-364B-E07F-343C-5193CD6FE57B}"/>
              </a:ext>
            </a:extLst>
          </p:cNvPr>
          <p:cNvSpPr>
            <a:spLocks noGrp="1"/>
          </p:cNvSpPr>
          <p:nvPr>
            <p:ph type="title"/>
          </p:nvPr>
        </p:nvSpPr>
        <p:spPr>
          <a:xfrm>
            <a:off x="838200" y="681037"/>
            <a:ext cx="10398370" cy="563564"/>
          </a:xfrm>
        </p:spPr>
        <p:txBody>
          <a:bodyPr>
            <a:normAutofit fontScale="90000"/>
          </a:bodyPr>
          <a:lstStyle/>
          <a:p>
            <a:r>
              <a:rPr lang="en-US" b="1" dirty="0"/>
              <a:t>Adoption of 5R: 2022 Questions</a:t>
            </a:r>
          </a:p>
        </p:txBody>
      </p:sp>
      <p:graphicFrame>
        <p:nvGraphicFramePr>
          <p:cNvPr id="4" name="Content Placeholder 3">
            <a:extLst>
              <a:ext uri="{FF2B5EF4-FFF2-40B4-BE49-F238E27FC236}">
                <a16:creationId xmlns:a16="http://schemas.microsoft.com/office/drawing/2014/main" id="{7EAABD55-26D2-1FC6-9735-E7B82C546846}"/>
              </a:ext>
            </a:extLst>
          </p:cNvPr>
          <p:cNvGraphicFramePr>
            <a:graphicFrameLocks noGrp="1"/>
          </p:cNvGraphicFramePr>
          <p:nvPr>
            <p:ph idx="1"/>
            <p:extLst>
              <p:ext uri="{D42A27DB-BD31-4B8C-83A1-F6EECF244321}">
                <p14:modId xmlns:p14="http://schemas.microsoft.com/office/powerpoint/2010/main" val="361117382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513591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8CBDC-77F3-7205-3F03-1574609FB325}"/>
              </a:ext>
            </a:extLst>
          </p:cNvPr>
          <p:cNvSpPr>
            <a:spLocks noGrp="1"/>
          </p:cNvSpPr>
          <p:nvPr>
            <p:ph type="title"/>
          </p:nvPr>
        </p:nvSpPr>
        <p:spPr>
          <a:xfrm>
            <a:off x="625718" y="291856"/>
            <a:ext cx="10493620" cy="460987"/>
          </a:xfrm>
        </p:spPr>
        <p:txBody>
          <a:bodyPr>
            <a:normAutofit/>
          </a:bodyPr>
          <a:lstStyle/>
          <a:p>
            <a:r>
              <a:rPr lang="en-US" sz="2400" b="1"/>
              <a:t>5R: From Qual Insights to Survey Questions</a:t>
            </a:r>
            <a:r>
              <a:rPr lang="en-US" sz="2400" b="1" dirty="0"/>
              <a:t> (Part 1: Harvest)</a:t>
            </a:r>
            <a:endParaRPr lang="en-US" sz="2400" b="1"/>
          </a:p>
        </p:txBody>
      </p:sp>
      <p:graphicFrame>
        <p:nvGraphicFramePr>
          <p:cNvPr id="4" name="Content Placeholder 3">
            <a:extLst>
              <a:ext uri="{FF2B5EF4-FFF2-40B4-BE49-F238E27FC236}">
                <a16:creationId xmlns:a16="http://schemas.microsoft.com/office/drawing/2014/main" id="{77B0DD7A-A957-1CE6-2ADE-C726DC784D1A}"/>
              </a:ext>
            </a:extLst>
          </p:cNvPr>
          <p:cNvGraphicFramePr>
            <a:graphicFrameLocks noGrp="1"/>
          </p:cNvGraphicFramePr>
          <p:nvPr>
            <p:ph idx="1"/>
            <p:extLst>
              <p:ext uri="{D42A27DB-BD31-4B8C-83A1-F6EECF244321}">
                <p14:modId xmlns:p14="http://schemas.microsoft.com/office/powerpoint/2010/main" val="2619657285"/>
              </p:ext>
            </p:extLst>
          </p:nvPr>
        </p:nvGraphicFramePr>
        <p:xfrm>
          <a:off x="608134" y="945174"/>
          <a:ext cx="10515600" cy="5754475"/>
        </p:xfrm>
        <a:graphic>
          <a:graphicData uri="http://schemas.openxmlformats.org/drawingml/2006/table">
            <a:tbl>
              <a:tblPr firstRow="1" bandRow="1">
                <a:tableStyleId>{5C22544A-7EE6-4342-B048-85BDC9FD1C3A}</a:tableStyleId>
              </a:tblPr>
              <a:tblGrid>
                <a:gridCol w="371580">
                  <a:extLst>
                    <a:ext uri="{9D8B030D-6E8A-4147-A177-3AD203B41FA5}">
                      <a16:colId xmlns:a16="http://schemas.microsoft.com/office/drawing/2014/main" val="2414354125"/>
                    </a:ext>
                  </a:extLst>
                </a:gridCol>
                <a:gridCol w="3958046">
                  <a:extLst>
                    <a:ext uri="{9D8B030D-6E8A-4147-A177-3AD203B41FA5}">
                      <a16:colId xmlns:a16="http://schemas.microsoft.com/office/drawing/2014/main" val="2921380815"/>
                    </a:ext>
                  </a:extLst>
                </a:gridCol>
                <a:gridCol w="3557074">
                  <a:extLst>
                    <a:ext uri="{9D8B030D-6E8A-4147-A177-3AD203B41FA5}">
                      <a16:colId xmlns:a16="http://schemas.microsoft.com/office/drawing/2014/main" val="4128271987"/>
                    </a:ext>
                  </a:extLst>
                </a:gridCol>
                <a:gridCol w="2628900">
                  <a:extLst>
                    <a:ext uri="{9D8B030D-6E8A-4147-A177-3AD203B41FA5}">
                      <a16:colId xmlns:a16="http://schemas.microsoft.com/office/drawing/2014/main" val="1702446426"/>
                    </a:ext>
                  </a:extLst>
                </a:gridCol>
              </a:tblGrid>
              <a:tr h="908155">
                <a:tc>
                  <a:txBody>
                    <a:bodyPr/>
                    <a:lstStyle/>
                    <a:p>
                      <a:endParaRPr lang="en-US" dirty="0"/>
                    </a:p>
                  </a:txBody>
                  <a:tcPr/>
                </a:tc>
                <a:tc>
                  <a:txBody>
                    <a:bodyPr/>
                    <a:lstStyle/>
                    <a:p>
                      <a:r>
                        <a:rPr lang="en-US" dirty="0"/>
                        <a:t>Design Problem</a:t>
                      </a:r>
                    </a:p>
                  </a:txBody>
                  <a:tcPr/>
                </a:tc>
                <a:tc>
                  <a:txBody>
                    <a:bodyPr/>
                    <a:lstStyle/>
                    <a:p>
                      <a:r>
                        <a:rPr lang="en-US" dirty="0"/>
                        <a:t>Qual Insight</a:t>
                      </a:r>
                    </a:p>
                  </a:txBody>
                  <a:tcPr/>
                </a:tc>
                <a:tc>
                  <a:txBody>
                    <a:bodyPr/>
                    <a:lstStyle/>
                    <a:p>
                      <a:r>
                        <a:rPr lang="en-US" dirty="0"/>
                        <a:t>2023 Survey Design</a:t>
                      </a:r>
                    </a:p>
                  </a:txBody>
                  <a:tcPr/>
                </a:tc>
                <a:extLst>
                  <a:ext uri="{0D108BD9-81ED-4DB2-BD59-A6C34878D82A}">
                    <a16:rowId xmlns:a16="http://schemas.microsoft.com/office/drawing/2014/main" val="2520364990"/>
                  </a:ext>
                </a:extLst>
              </a:tr>
              <a:tr h="1583396">
                <a:tc>
                  <a:txBody>
                    <a:bodyPr/>
                    <a:lstStyle/>
                    <a:p>
                      <a:r>
                        <a:rPr lang="en-US" dirty="0"/>
                        <a:t>1.</a:t>
                      </a:r>
                    </a:p>
                  </a:txBody>
                  <a:tcPr/>
                </a:tc>
                <a:tc>
                  <a:txBody>
                    <a:bodyPr/>
                    <a:lstStyle/>
                    <a:p>
                      <a:r>
                        <a:rPr lang="en-US" dirty="0"/>
                        <a:t>How to measure </a:t>
                      </a:r>
                      <a:r>
                        <a:rPr lang="en-US" b="1" dirty="0"/>
                        <a:t>harvest timing</a:t>
                      </a:r>
                      <a:r>
                        <a:rPr lang="en-US" dirty="0"/>
                        <a:t>?</a:t>
                      </a:r>
                    </a:p>
                  </a:txBody>
                  <a:tcPr/>
                </a:tc>
                <a:tc>
                  <a:txBody>
                    <a:bodyPr/>
                    <a:lstStyle/>
                    <a:p>
                      <a:pPr lvl="0">
                        <a:buNone/>
                      </a:pPr>
                      <a:r>
                        <a:rPr lang="en-US" sz="1800" b="0" i="0" u="none" strike="noStrike" noProof="0">
                          <a:latin typeface="Aptos"/>
                        </a:rPr>
                        <a:t>Farmers report % ripeness at harvest with precision, distinguishing fine gradations daily</a:t>
                      </a:r>
                      <a:endParaRPr lang="en-US"/>
                    </a:p>
                  </a:txBody>
                  <a:tcPr/>
                </a:tc>
                <a:tc>
                  <a:txBody>
                    <a:bodyPr/>
                    <a:lstStyle/>
                    <a:p>
                      <a:pPr lvl="0">
                        <a:buNone/>
                      </a:pPr>
                      <a:r>
                        <a:rPr lang="en-US" sz="1800" b="0" i="1" u="none" strike="noStrike" noProof="0" dirty="0">
                          <a:latin typeface="Aptos"/>
                        </a:rPr>
                        <a:t>When did you start harvesting rice?</a:t>
                      </a:r>
                      <a:r>
                        <a:rPr lang="en-US" sz="1800" b="0" i="0" u="none" strike="noStrike" noProof="0" dirty="0">
                          <a:latin typeface="Aptos"/>
                        </a:rPr>
                        <a:t>  </a:t>
                      </a:r>
                    </a:p>
                    <a:p>
                      <a:pPr marL="0" lvl="0" indent="0">
                        <a:buNone/>
                      </a:pPr>
                      <a:r>
                        <a:rPr lang="en-US" sz="1800" b="0" i="0" u="none" strike="noStrike" noProof="0" dirty="0">
                          <a:latin typeface="Aptos"/>
                        </a:rPr>
                        <a:t>70–80% grains per panicle were straw colored / yellow (2) 80–90% (3) 90–100%</a:t>
                      </a:r>
                      <a:endParaRPr lang="en-US" dirty="0"/>
                    </a:p>
                  </a:txBody>
                  <a:tcPr/>
                </a:tc>
                <a:extLst>
                  <a:ext uri="{0D108BD9-81ED-4DB2-BD59-A6C34878D82A}">
                    <a16:rowId xmlns:a16="http://schemas.microsoft.com/office/drawing/2014/main" val="3526966903"/>
                  </a:ext>
                </a:extLst>
              </a:tr>
              <a:tr h="2833446">
                <a:tc>
                  <a:txBody>
                    <a:bodyPr/>
                    <a:lstStyle/>
                    <a:p>
                      <a:pPr lvl="0">
                        <a:buNone/>
                      </a:pPr>
                      <a:r>
                        <a:rPr lang="en-US" dirty="0"/>
                        <a:t>2.</a:t>
                      </a:r>
                    </a:p>
                  </a:txBody>
                  <a:tcPr/>
                </a:tc>
                <a:tc>
                  <a:txBody>
                    <a:bodyPr/>
                    <a:lstStyle/>
                    <a:p>
                      <a:pPr lvl="0">
                        <a:buNone/>
                      </a:pPr>
                      <a:r>
                        <a:rPr lang="en-US" sz="1800" b="0" i="0" u="none" strike="noStrike" noProof="0" dirty="0">
                          <a:latin typeface="Aptos"/>
                        </a:rPr>
                        <a:t>How to measure </a:t>
                      </a:r>
                      <a:r>
                        <a:rPr lang="en-US" sz="1800" b="1" i="0" u="none" strike="noStrike" noProof="0" dirty="0">
                          <a:latin typeface="Aptos"/>
                        </a:rPr>
                        <a:t>harvesting method</a:t>
                      </a:r>
                      <a:r>
                        <a:rPr lang="en-US" sz="1800" b="0" i="0" u="none" strike="noStrike" noProof="0" dirty="0">
                          <a:latin typeface="Aptos"/>
                        </a:rPr>
                        <a:t>?</a:t>
                      </a:r>
                      <a:endParaRPr lang="en-US" dirty="0"/>
                    </a:p>
                  </a:txBody>
                  <a:tcPr/>
                </a:tc>
                <a:tc>
                  <a:txBody>
                    <a:bodyPr/>
                    <a:lstStyle/>
                    <a:p>
                      <a:pPr lvl="0">
                        <a:buNone/>
                      </a:pPr>
                      <a:endParaRPr lang="en-US" sz="1800" b="0" i="0" u="none" strike="noStrike" noProof="0" dirty="0">
                        <a:latin typeface="Aptos"/>
                      </a:endParaRPr>
                    </a:p>
                  </a:txBody>
                  <a:tcPr/>
                </a:tc>
                <a:tc>
                  <a:txBody>
                    <a:bodyPr/>
                    <a:lstStyle/>
                    <a:p>
                      <a:pPr marL="0" lvl="0" indent="0" algn="l">
                        <a:lnSpc>
                          <a:spcPct val="100000"/>
                        </a:lnSpc>
                        <a:spcBef>
                          <a:spcPts val="0"/>
                        </a:spcBef>
                        <a:spcAft>
                          <a:spcPts val="0"/>
                        </a:spcAft>
                        <a:buFont typeface="Arial" panose="020B0604020202020204" pitchFamily="34" charset="0"/>
                        <a:buNone/>
                      </a:pPr>
                      <a:r>
                        <a:rPr lang="en-US" sz="1800" b="0" i="1" u="none" strike="noStrike" noProof="0" dirty="0"/>
                        <a:t>Which method did you mostly use for harvesting?</a:t>
                      </a:r>
                      <a:r>
                        <a:rPr lang="en-US" sz="1800" b="0" i="0" u="none" strike="noStrike" noProof="0" dirty="0"/>
                        <a:t> </a:t>
                      </a:r>
                    </a:p>
                    <a:p>
                      <a:pPr lvl="0" algn="l">
                        <a:lnSpc>
                          <a:spcPct val="100000"/>
                        </a:lnSpc>
                        <a:spcBef>
                          <a:spcPts val="0"/>
                        </a:spcBef>
                        <a:spcAft>
                          <a:spcPts val="0"/>
                        </a:spcAft>
                        <a:buNone/>
                      </a:pPr>
                      <a:r>
                        <a:rPr lang="en-US" sz="1800" b="0" i="0" u="none" strike="noStrike" noProof="0" dirty="0"/>
                        <a:t>(1) Combine harvester (2) Straw baler (3) Manual labor (4) Other</a:t>
                      </a:r>
                      <a:endParaRPr lang="en-US" dirty="0"/>
                    </a:p>
                    <a:p>
                      <a:pPr lvl="0" algn="l">
                        <a:lnSpc>
                          <a:spcPct val="100000"/>
                        </a:lnSpc>
                        <a:spcBef>
                          <a:spcPts val="0"/>
                        </a:spcBef>
                        <a:spcAft>
                          <a:spcPts val="0"/>
                        </a:spcAft>
                        <a:buNone/>
                      </a:pPr>
                      <a:endParaRPr lang="en-US" sz="1800" b="0" i="0" u="none" strike="noStrike" noProof="0" dirty="0"/>
                    </a:p>
                    <a:p>
                      <a:pPr lvl="0">
                        <a:buNone/>
                      </a:pPr>
                      <a:r>
                        <a:rPr lang="en-US" sz="1800" b="0" i="1" u="none" strike="noStrike" noProof="0" dirty="0"/>
                        <a:t>For how long have you been using this harvesting method?</a:t>
                      </a:r>
                      <a:r>
                        <a:rPr lang="en-US" sz="1800" b="0" i="0" u="none" strike="noStrike" noProof="0" dirty="0"/>
                        <a:t> [Years]</a:t>
                      </a:r>
                      <a:endParaRPr lang="en-US" dirty="0"/>
                    </a:p>
                  </a:txBody>
                  <a:tcPr/>
                </a:tc>
                <a:extLst>
                  <a:ext uri="{0D108BD9-81ED-4DB2-BD59-A6C34878D82A}">
                    <a16:rowId xmlns:a16="http://schemas.microsoft.com/office/drawing/2014/main" val="3690451225"/>
                  </a:ext>
                </a:extLst>
              </a:tr>
            </a:tbl>
          </a:graphicData>
        </a:graphic>
      </p:graphicFrame>
    </p:spTree>
    <p:extLst>
      <p:ext uri="{BB962C8B-B14F-4D97-AF65-F5344CB8AC3E}">
        <p14:creationId xmlns:p14="http://schemas.microsoft.com/office/powerpoint/2010/main" val="2938755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D718C-7783-8521-1CA6-A3BC9D1963DC}"/>
              </a:ext>
            </a:extLst>
          </p:cNvPr>
          <p:cNvSpPr>
            <a:spLocks noGrp="1"/>
          </p:cNvSpPr>
          <p:nvPr>
            <p:ph type="title"/>
          </p:nvPr>
        </p:nvSpPr>
        <p:spPr/>
        <p:txBody>
          <a:bodyPr/>
          <a:lstStyle/>
          <a:p>
            <a:r>
              <a:rPr lang="en-GB" sz="3200" b="1" dirty="0"/>
              <a:t>1M5R: 1 Must-do, 5 Reductions in rice cultivation</a:t>
            </a:r>
          </a:p>
        </p:txBody>
      </p:sp>
      <p:sp>
        <p:nvSpPr>
          <p:cNvPr id="7" name="Free-form: Shape 6">
            <a:extLst>
              <a:ext uri="{FF2B5EF4-FFF2-40B4-BE49-F238E27FC236}">
                <a16:creationId xmlns:a16="http://schemas.microsoft.com/office/drawing/2014/main" id="{B4AC7288-249E-F4C1-4C48-68DF5D9636A9}"/>
              </a:ext>
            </a:extLst>
          </p:cNvPr>
          <p:cNvSpPr/>
          <p:nvPr/>
        </p:nvSpPr>
        <p:spPr>
          <a:xfrm>
            <a:off x="1315092" y="2879025"/>
            <a:ext cx="1581643" cy="1761387"/>
          </a:xfrm>
          <a:custGeom>
            <a:avLst/>
            <a:gdLst>
              <a:gd name="connsiteX0" fmla="*/ 0 w 1657325"/>
              <a:gd name="connsiteY0" fmla="*/ 720936 h 1441872"/>
              <a:gd name="connsiteX1" fmla="*/ 360468 w 1657325"/>
              <a:gd name="connsiteY1" fmla="*/ 0 h 1441872"/>
              <a:gd name="connsiteX2" fmla="*/ 1296857 w 1657325"/>
              <a:gd name="connsiteY2" fmla="*/ 0 h 1441872"/>
              <a:gd name="connsiteX3" fmla="*/ 1657325 w 1657325"/>
              <a:gd name="connsiteY3" fmla="*/ 720936 h 1441872"/>
              <a:gd name="connsiteX4" fmla="*/ 1296857 w 1657325"/>
              <a:gd name="connsiteY4" fmla="*/ 1441872 h 1441872"/>
              <a:gd name="connsiteX5" fmla="*/ 360468 w 1657325"/>
              <a:gd name="connsiteY5" fmla="*/ 1441872 h 1441872"/>
              <a:gd name="connsiteX6" fmla="*/ 0 w 1657325"/>
              <a:gd name="connsiteY6" fmla="*/ 720936 h 144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7325" h="1441872">
                <a:moveTo>
                  <a:pt x="828662" y="0"/>
                </a:moveTo>
                <a:lnTo>
                  <a:pt x="1657324" y="313607"/>
                </a:lnTo>
                <a:lnTo>
                  <a:pt x="1657324" y="1128265"/>
                </a:lnTo>
                <a:lnTo>
                  <a:pt x="828663" y="1441872"/>
                </a:lnTo>
                <a:lnTo>
                  <a:pt x="1" y="1128265"/>
                </a:lnTo>
                <a:lnTo>
                  <a:pt x="1" y="313607"/>
                </a:lnTo>
                <a:lnTo>
                  <a:pt x="828662"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8032" tIns="311607" rIns="278033" bIns="31160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b="0" i="0" u="none" strike="noStrike" kern="1200" cap="none" spc="0" normalizeH="0" baseline="0" noProof="0" dirty="0">
                <a:ln>
                  <a:noFill/>
                </a:ln>
                <a:solidFill>
                  <a:prstClr val="white"/>
                </a:solidFill>
                <a:effectLst/>
                <a:uLnTx/>
                <a:uFillTx/>
                <a:latin typeface="Aptos" panose="02110004020202020204"/>
                <a:ea typeface="+mn-ea"/>
                <a:cs typeface="+mn-cs"/>
              </a:rPr>
              <a:t>1 M = use certified seed</a:t>
            </a:r>
          </a:p>
        </p:txBody>
      </p:sp>
      <p:sp>
        <p:nvSpPr>
          <p:cNvPr id="8" name="Rectangle 7">
            <a:extLst>
              <a:ext uri="{FF2B5EF4-FFF2-40B4-BE49-F238E27FC236}">
                <a16:creationId xmlns:a16="http://schemas.microsoft.com/office/drawing/2014/main" id="{03E18F4E-55C9-0DAD-94E3-C17D97AE8375}"/>
              </a:ext>
            </a:extLst>
          </p:cNvPr>
          <p:cNvSpPr/>
          <p:nvPr/>
        </p:nvSpPr>
        <p:spPr>
          <a:xfrm>
            <a:off x="7674250" y="2027984"/>
            <a:ext cx="1849574" cy="99439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918FDC2C-EEA6-7581-92A3-3C2123DF980A}"/>
              </a:ext>
            </a:extLst>
          </p:cNvPr>
          <p:cNvSpPr/>
          <p:nvPr/>
        </p:nvSpPr>
        <p:spPr>
          <a:xfrm>
            <a:off x="2932862" y="2879025"/>
            <a:ext cx="1581643" cy="1761387"/>
          </a:xfrm>
          <a:custGeom>
            <a:avLst/>
            <a:gdLst>
              <a:gd name="connsiteX0" fmla="*/ 0 w 1657325"/>
              <a:gd name="connsiteY0" fmla="*/ 720936 h 1441872"/>
              <a:gd name="connsiteX1" fmla="*/ 360468 w 1657325"/>
              <a:gd name="connsiteY1" fmla="*/ 0 h 1441872"/>
              <a:gd name="connsiteX2" fmla="*/ 1296857 w 1657325"/>
              <a:gd name="connsiteY2" fmla="*/ 0 h 1441872"/>
              <a:gd name="connsiteX3" fmla="*/ 1657325 w 1657325"/>
              <a:gd name="connsiteY3" fmla="*/ 720936 h 1441872"/>
              <a:gd name="connsiteX4" fmla="*/ 1296857 w 1657325"/>
              <a:gd name="connsiteY4" fmla="*/ 1441872 h 1441872"/>
              <a:gd name="connsiteX5" fmla="*/ 360468 w 1657325"/>
              <a:gd name="connsiteY5" fmla="*/ 1441872 h 1441872"/>
              <a:gd name="connsiteX6" fmla="*/ 0 w 1657325"/>
              <a:gd name="connsiteY6" fmla="*/ 720936 h 144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7325" h="1441872">
                <a:moveTo>
                  <a:pt x="828662" y="0"/>
                </a:moveTo>
                <a:lnTo>
                  <a:pt x="1657324" y="313607"/>
                </a:lnTo>
                <a:lnTo>
                  <a:pt x="1657324" y="1128265"/>
                </a:lnTo>
                <a:lnTo>
                  <a:pt x="828663" y="1441872"/>
                </a:lnTo>
                <a:lnTo>
                  <a:pt x="1" y="1128265"/>
                </a:lnTo>
                <a:lnTo>
                  <a:pt x="1" y="313607"/>
                </a:lnTo>
                <a:lnTo>
                  <a:pt x="828662" y="0"/>
                </a:lnTo>
                <a:close/>
              </a:path>
            </a:pathLst>
          </a:cu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8032" tIns="311607" rIns="278033" bIns="31160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b="0" i="0" u="none" strike="noStrike" kern="1200" cap="none" spc="0" normalizeH="0" baseline="0" noProof="0" dirty="0">
                <a:ln>
                  <a:noFill/>
                </a:ln>
                <a:solidFill>
                  <a:prstClr val="white"/>
                </a:solidFill>
                <a:effectLst/>
                <a:uLnTx/>
                <a:uFillTx/>
                <a:latin typeface="Aptos" panose="02110004020202020204"/>
                <a:ea typeface="+mn-ea"/>
                <a:cs typeface="+mn-cs"/>
              </a:rPr>
              <a:t>1 R = reduce seed rate</a:t>
            </a:r>
          </a:p>
        </p:txBody>
      </p:sp>
      <p:sp>
        <p:nvSpPr>
          <p:cNvPr id="11" name="Rectangle 10">
            <a:extLst>
              <a:ext uri="{FF2B5EF4-FFF2-40B4-BE49-F238E27FC236}">
                <a16:creationId xmlns:a16="http://schemas.microsoft.com/office/drawing/2014/main" id="{ED7CF90C-199A-9A8E-75BD-FBF355F89EDB}"/>
              </a:ext>
            </a:extLst>
          </p:cNvPr>
          <p:cNvSpPr/>
          <p:nvPr/>
        </p:nvSpPr>
        <p:spPr>
          <a:xfrm>
            <a:off x="3557454" y="3434722"/>
            <a:ext cx="1789911" cy="99439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p:txBody>
      </p:sp>
      <p:sp>
        <p:nvSpPr>
          <p:cNvPr id="13" name="Free-form: Shape 12">
            <a:extLst>
              <a:ext uri="{FF2B5EF4-FFF2-40B4-BE49-F238E27FC236}">
                <a16:creationId xmlns:a16="http://schemas.microsoft.com/office/drawing/2014/main" id="{ED56B662-5667-A392-AFD6-DFD3E371E9D9}"/>
              </a:ext>
            </a:extLst>
          </p:cNvPr>
          <p:cNvSpPr/>
          <p:nvPr/>
        </p:nvSpPr>
        <p:spPr>
          <a:xfrm>
            <a:off x="4550632" y="2876110"/>
            <a:ext cx="1581643" cy="1761387"/>
          </a:xfrm>
          <a:custGeom>
            <a:avLst/>
            <a:gdLst>
              <a:gd name="connsiteX0" fmla="*/ 0 w 1657325"/>
              <a:gd name="connsiteY0" fmla="*/ 720936 h 1441872"/>
              <a:gd name="connsiteX1" fmla="*/ 360468 w 1657325"/>
              <a:gd name="connsiteY1" fmla="*/ 0 h 1441872"/>
              <a:gd name="connsiteX2" fmla="*/ 1296857 w 1657325"/>
              <a:gd name="connsiteY2" fmla="*/ 0 h 1441872"/>
              <a:gd name="connsiteX3" fmla="*/ 1657325 w 1657325"/>
              <a:gd name="connsiteY3" fmla="*/ 720936 h 1441872"/>
              <a:gd name="connsiteX4" fmla="*/ 1296857 w 1657325"/>
              <a:gd name="connsiteY4" fmla="*/ 1441872 h 1441872"/>
              <a:gd name="connsiteX5" fmla="*/ 360468 w 1657325"/>
              <a:gd name="connsiteY5" fmla="*/ 1441872 h 1441872"/>
              <a:gd name="connsiteX6" fmla="*/ 0 w 1657325"/>
              <a:gd name="connsiteY6" fmla="*/ 720936 h 144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7325" h="1441872">
                <a:moveTo>
                  <a:pt x="828662" y="0"/>
                </a:moveTo>
                <a:lnTo>
                  <a:pt x="1657324" y="313607"/>
                </a:lnTo>
                <a:lnTo>
                  <a:pt x="1657324" y="1128265"/>
                </a:lnTo>
                <a:lnTo>
                  <a:pt x="828663" y="1441872"/>
                </a:lnTo>
                <a:lnTo>
                  <a:pt x="1" y="1128265"/>
                </a:lnTo>
                <a:lnTo>
                  <a:pt x="1" y="313607"/>
                </a:lnTo>
                <a:lnTo>
                  <a:pt x="828662" y="0"/>
                </a:lnTo>
                <a:close/>
              </a:path>
            </a:pathLst>
          </a:cu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8032" tIns="311607" rIns="278033" bIns="31160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b="0" i="0" u="none" strike="noStrike" kern="1200" cap="none" spc="0" normalizeH="0" baseline="0" noProof="0">
                <a:ln>
                  <a:noFill/>
                </a:ln>
                <a:solidFill>
                  <a:prstClr val="white"/>
                </a:solidFill>
                <a:effectLst/>
                <a:uLnTx/>
                <a:uFillTx/>
                <a:latin typeface="Aptos" panose="02110004020202020204"/>
                <a:ea typeface="+mn-ea"/>
                <a:cs typeface="+mn-cs"/>
              </a:rPr>
              <a:t>2 R = reduce fertiliser use</a:t>
            </a:r>
          </a:p>
        </p:txBody>
      </p:sp>
      <p:sp>
        <p:nvSpPr>
          <p:cNvPr id="14" name="Rectangle 13">
            <a:extLst>
              <a:ext uri="{FF2B5EF4-FFF2-40B4-BE49-F238E27FC236}">
                <a16:creationId xmlns:a16="http://schemas.microsoft.com/office/drawing/2014/main" id="{07BA34C8-47CF-3591-35AB-31CBC07C6139}"/>
              </a:ext>
            </a:extLst>
          </p:cNvPr>
          <p:cNvSpPr/>
          <p:nvPr/>
        </p:nvSpPr>
        <p:spPr>
          <a:xfrm>
            <a:off x="7674250" y="4841459"/>
            <a:ext cx="1849574" cy="99439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59DADB1F-9F71-C2F7-9F3E-17CA956FB032}"/>
              </a:ext>
            </a:extLst>
          </p:cNvPr>
          <p:cNvSpPr/>
          <p:nvPr/>
        </p:nvSpPr>
        <p:spPr>
          <a:xfrm>
            <a:off x="6168402" y="2876110"/>
            <a:ext cx="1581643" cy="1761387"/>
          </a:xfrm>
          <a:custGeom>
            <a:avLst/>
            <a:gdLst>
              <a:gd name="connsiteX0" fmla="*/ 0 w 1657325"/>
              <a:gd name="connsiteY0" fmla="*/ 720936 h 1441872"/>
              <a:gd name="connsiteX1" fmla="*/ 360468 w 1657325"/>
              <a:gd name="connsiteY1" fmla="*/ 0 h 1441872"/>
              <a:gd name="connsiteX2" fmla="*/ 1296857 w 1657325"/>
              <a:gd name="connsiteY2" fmla="*/ 0 h 1441872"/>
              <a:gd name="connsiteX3" fmla="*/ 1657325 w 1657325"/>
              <a:gd name="connsiteY3" fmla="*/ 720936 h 1441872"/>
              <a:gd name="connsiteX4" fmla="*/ 1296857 w 1657325"/>
              <a:gd name="connsiteY4" fmla="*/ 1441872 h 1441872"/>
              <a:gd name="connsiteX5" fmla="*/ 360468 w 1657325"/>
              <a:gd name="connsiteY5" fmla="*/ 1441872 h 1441872"/>
              <a:gd name="connsiteX6" fmla="*/ 0 w 1657325"/>
              <a:gd name="connsiteY6" fmla="*/ 720936 h 144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7325" h="1441872">
                <a:moveTo>
                  <a:pt x="828662" y="0"/>
                </a:moveTo>
                <a:lnTo>
                  <a:pt x="1657324" y="313607"/>
                </a:lnTo>
                <a:lnTo>
                  <a:pt x="1657324" y="1128265"/>
                </a:lnTo>
                <a:lnTo>
                  <a:pt x="828663" y="1441872"/>
                </a:lnTo>
                <a:lnTo>
                  <a:pt x="1" y="1128265"/>
                </a:lnTo>
                <a:lnTo>
                  <a:pt x="1" y="313607"/>
                </a:lnTo>
                <a:lnTo>
                  <a:pt x="828662" y="0"/>
                </a:lnTo>
                <a:close/>
              </a:path>
            </a:pathLst>
          </a:cu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8032" tIns="311607" rIns="278033" bIns="31160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b="0" i="0" u="none" strike="noStrike" kern="1200" cap="none" spc="0" normalizeH="0" baseline="0" noProof="0">
                <a:ln>
                  <a:noFill/>
                </a:ln>
                <a:solidFill>
                  <a:prstClr val="white"/>
                </a:solidFill>
                <a:effectLst/>
                <a:uLnTx/>
                <a:uFillTx/>
                <a:latin typeface="Aptos" panose="02110004020202020204"/>
                <a:ea typeface="+mn-ea"/>
                <a:cs typeface="+mn-cs"/>
              </a:rPr>
              <a:t>3 R = reduce pesticide use</a:t>
            </a:r>
          </a:p>
        </p:txBody>
      </p:sp>
      <p:sp>
        <p:nvSpPr>
          <p:cNvPr id="17" name="Rectangle 16">
            <a:extLst>
              <a:ext uri="{FF2B5EF4-FFF2-40B4-BE49-F238E27FC236}">
                <a16:creationId xmlns:a16="http://schemas.microsoft.com/office/drawing/2014/main" id="{0255F980-7E58-7858-CA54-13B9E2B68793}"/>
              </a:ext>
            </a:extLst>
          </p:cNvPr>
          <p:cNvSpPr/>
          <p:nvPr/>
        </p:nvSpPr>
        <p:spPr>
          <a:xfrm>
            <a:off x="3557454" y="6248197"/>
            <a:ext cx="1789911" cy="99439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p:txBody>
      </p:sp>
      <p:sp>
        <p:nvSpPr>
          <p:cNvPr id="19" name="Free-form: Shape 18">
            <a:extLst>
              <a:ext uri="{FF2B5EF4-FFF2-40B4-BE49-F238E27FC236}">
                <a16:creationId xmlns:a16="http://schemas.microsoft.com/office/drawing/2014/main" id="{39802ACA-32CC-2993-F96A-5818A03C7E16}"/>
              </a:ext>
            </a:extLst>
          </p:cNvPr>
          <p:cNvSpPr/>
          <p:nvPr/>
        </p:nvSpPr>
        <p:spPr>
          <a:xfrm>
            <a:off x="7786172" y="2876110"/>
            <a:ext cx="1581643" cy="1761387"/>
          </a:xfrm>
          <a:custGeom>
            <a:avLst/>
            <a:gdLst>
              <a:gd name="connsiteX0" fmla="*/ 0 w 1657325"/>
              <a:gd name="connsiteY0" fmla="*/ 720936 h 1441872"/>
              <a:gd name="connsiteX1" fmla="*/ 360468 w 1657325"/>
              <a:gd name="connsiteY1" fmla="*/ 0 h 1441872"/>
              <a:gd name="connsiteX2" fmla="*/ 1296857 w 1657325"/>
              <a:gd name="connsiteY2" fmla="*/ 0 h 1441872"/>
              <a:gd name="connsiteX3" fmla="*/ 1657325 w 1657325"/>
              <a:gd name="connsiteY3" fmla="*/ 720936 h 1441872"/>
              <a:gd name="connsiteX4" fmla="*/ 1296857 w 1657325"/>
              <a:gd name="connsiteY4" fmla="*/ 1441872 h 1441872"/>
              <a:gd name="connsiteX5" fmla="*/ 360468 w 1657325"/>
              <a:gd name="connsiteY5" fmla="*/ 1441872 h 1441872"/>
              <a:gd name="connsiteX6" fmla="*/ 0 w 1657325"/>
              <a:gd name="connsiteY6" fmla="*/ 720936 h 144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7325" h="1441872">
                <a:moveTo>
                  <a:pt x="828662" y="0"/>
                </a:moveTo>
                <a:lnTo>
                  <a:pt x="1657324" y="313607"/>
                </a:lnTo>
                <a:lnTo>
                  <a:pt x="1657324" y="1128265"/>
                </a:lnTo>
                <a:lnTo>
                  <a:pt x="828663" y="1441872"/>
                </a:lnTo>
                <a:lnTo>
                  <a:pt x="1" y="1128265"/>
                </a:lnTo>
                <a:lnTo>
                  <a:pt x="1" y="313607"/>
                </a:lnTo>
                <a:lnTo>
                  <a:pt x="828662" y="0"/>
                </a:lnTo>
                <a:close/>
              </a:path>
            </a:pathLst>
          </a:cu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8032" tIns="311607" rIns="278033" bIns="31160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b="0" i="0" u="none" strike="noStrike" kern="1200" cap="none" spc="0" normalizeH="0" baseline="0" noProof="0">
                <a:ln>
                  <a:noFill/>
                </a:ln>
                <a:solidFill>
                  <a:prstClr val="white"/>
                </a:solidFill>
                <a:effectLst/>
                <a:uLnTx/>
                <a:uFillTx/>
                <a:latin typeface="Aptos" panose="02110004020202020204"/>
                <a:ea typeface="+mn-ea"/>
                <a:cs typeface="+mn-cs"/>
              </a:rPr>
              <a:t>4 R = reduce water use</a:t>
            </a:r>
          </a:p>
        </p:txBody>
      </p:sp>
      <p:sp>
        <p:nvSpPr>
          <p:cNvPr id="20" name="Rectangle 19">
            <a:extLst>
              <a:ext uri="{FF2B5EF4-FFF2-40B4-BE49-F238E27FC236}">
                <a16:creationId xmlns:a16="http://schemas.microsoft.com/office/drawing/2014/main" id="{211F4855-7A82-FFF0-2136-65107541F9D6}"/>
              </a:ext>
            </a:extLst>
          </p:cNvPr>
          <p:cNvSpPr/>
          <p:nvPr/>
        </p:nvSpPr>
        <p:spPr>
          <a:xfrm>
            <a:off x="7674250" y="7654934"/>
            <a:ext cx="1849574" cy="99439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F58951C7-90D9-4BD6-16E9-53C6EBDD8842}"/>
              </a:ext>
            </a:extLst>
          </p:cNvPr>
          <p:cNvSpPr/>
          <p:nvPr/>
        </p:nvSpPr>
        <p:spPr>
          <a:xfrm>
            <a:off x="9403942" y="2876110"/>
            <a:ext cx="1581643" cy="1761387"/>
          </a:xfrm>
          <a:custGeom>
            <a:avLst/>
            <a:gdLst>
              <a:gd name="connsiteX0" fmla="*/ 0 w 1657325"/>
              <a:gd name="connsiteY0" fmla="*/ 720936 h 1441872"/>
              <a:gd name="connsiteX1" fmla="*/ 360468 w 1657325"/>
              <a:gd name="connsiteY1" fmla="*/ 0 h 1441872"/>
              <a:gd name="connsiteX2" fmla="*/ 1296857 w 1657325"/>
              <a:gd name="connsiteY2" fmla="*/ 0 h 1441872"/>
              <a:gd name="connsiteX3" fmla="*/ 1657325 w 1657325"/>
              <a:gd name="connsiteY3" fmla="*/ 720936 h 1441872"/>
              <a:gd name="connsiteX4" fmla="*/ 1296857 w 1657325"/>
              <a:gd name="connsiteY4" fmla="*/ 1441872 h 1441872"/>
              <a:gd name="connsiteX5" fmla="*/ 360468 w 1657325"/>
              <a:gd name="connsiteY5" fmla="*/ 1441872 h 1441872"/>
              <a:gd name="connsiteX6" fmla="*/ 0 w 1657325"/>
              <a:gd name="connsiteY6" fmla="*/ 720936 h 144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7325" h="1441872">
                <a:moveTo>
                  <a:pt x="828662" y="0"/>
                </a:moveTo>
                <a:lnTo>
                  <a:pt x="1657324" y="313607"/>
                </a:lnTo>
                <a:lnTo>
                  <a:pt x="1657324" y="1128265"/>
                </a:lnTo>
                <a:lnTo>
                  <a:pt x="828663" y="1441872"/>
                </a:lnTo>
                <a:lnTo>
                  <a:pt x="1" y="1128265"/>
                </a:lnTo>
                <a:lnTo>
                  <a:pt x="1" y="313607"/>
                </a:lnTo>
                <a:lnTo>
                  <a:pt x="828662" y="0"/>
                </a:lnTo>
                <a:close/>
              </a:path>
            </a:pathLst>
          </a:cu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8032" tIns="311607" rIns="278033" bIns="31160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b="0" i="0" u="none" strike="noStrike" kern="1200" cap="none" spc="0" normalizeH="0" baseline="0" noProof="0">
                <a:ln>
                  <a:noFill/>
                </a:ln>
                <a:solidFill>
                  <a:prstClr val="white"/>
                </a:solidFill>
                <a:effectLst/>
                <a:uLnTx/>
                <a:uFillTx/>
                <a:latin typeface="Aptos" panose="02110004020202020204"/>
                <a:ea typeface="+mn-ea"/>
                <a:cs typeface="+mn-cs"/>
              </a:rPr>
              <a:t>5 R = reduce post-harvest losses</a:t>
            </a:r>
          </a:p>
        </p:txBody>
      </p:sp>
      <p:sp>
        <p:nvSpPr>
          <p:cNvPr id="23" name="Rectangle 22">
            <a:extLst>
              <a:ext uri="{FF2B5EF4-FFF2-40B4-BE49-F238E27FC236}">
                <a16:creationId xmlns:a16="http://schemas.microsoft.com/office/drawing/2014/main" id="{12BE7AE5-6ADA-14D6-FB9F-8DB3F9282B54}"/>
              </a:ext>
            </a:extLst>
          </p:cNvPr>
          <p:cNvSpPr/>
          <p:nvPr/>
        </p:nvSpPr>
        <p:spPr>
          <a:xfrm>
            <a:off x="3557454" y="9061672"/>
            <a:ext cx="1789911" cy="99439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p:txBody>
      </p:sp>
      <p:pic>
        <p:nvPicPr>
          <p:cNvPr id="26" name="Graphic 25" descr="Seed Packet outline">
            <a:extLst>
              <a:ext uri="{FF2B5EF4-FFF2-40B4-BE49-F238E27FC236}">
                <a16:creationId xmlns:a16="http://schemas.microsoft.com/office/drawing/2014/main" id="{460EC931-121F-8405-D198-5E2E8E31A7E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475662" y="4860566"/>
            <a:ext cx="914400" cy="914400"/>
          </a:xfrm>
          <a:prstGeom prst="rect">
            <a:avLst/>
          </a:prstGeom>
        </p:spPr>
      </p:pic>
      <p:pic>
        <p:nvPicPr>
          <p:cNvPr id="28" name="Graphic 27" descr="Watering pot with solid fill">
            <a:extLst>
              <a:ext uri="{FF2B5EF4-FFF2-40B4-BE49-F238E27FC236}">
                <a16:creationId xmlns:a16="http://schemas.microsoft.com/office/drawing/2014/main" id="{D1A4E8AE-DBC7-BE08-42CB-1948C55A4CA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24886" y="4824006"/>
            <a:ext cx="914400" cy="914400"/>
          </a:xfrm>
          <a:prstGeom prst="rect">
            <a:avLst/>
          </a:prstGeom>
        </p:spPr>
      </p:pic>
      <p:pic>
        <p:nvPicPr>
          <p:cNvPr id="34" name="Graphic 33" descr="Tractor outline">
            <a:extLst>
              <a:ext uri="{FF2B5EF4-FFF2-40B4-BE49-F238E27FC236}">
                <a16:creationId xmlns:a16="http://schemas.microsoft.com/office/drawing/2014/main" id="{0FAEBF65-EEB7-509C-7227-F2B4E069659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737563" y="4774615"/>
            <a:ext cx="914400" cy="914400"/>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94434AF9-DB9D-CC91-A348-A3C00A7A36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3316" y="4925651"/>
            <a:ext cx="711111" cy="711111"/>
          </a:xfrm>
          <a:prstGeom prst="rect">
            <a:avLst/>
          </a:prstGeom>
        </p:spPr>
      </p:pic>
      <p:pic>
        <p:nvPicPr>
          <p:cNvPr id="12" name="Graphic 11">
            <a:extLst>
              <a:ext uri="{FF2B5EF4-FFF2-40B4-BE49-F238E27FC236}">
                <a16:creationId xmlns:a16="http://schemas.microsoft.com/office/drawing/2014/main" id="{A525E061-65AF-665D-E79F-F7CAB255470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644032" y="4749552"/>
            <a:ext cx="827723" cy="1015841"/>
          </a:xfrm>
          <a:prstGeom prst="rect">
            <a:avLst/>
          </a:prstGeom>
        </p:spPr>
      </p:pic>
      <p:sp>
        <p:nvSpPr>
          <p:cNvPr id="15" name="TextBox 14">
            <a:extLst>
              <a:ext uri="{FF2B5EF4-FFF2-40B4-BE49-F238E27FC236}">
                <a16:creationId xmlns:a16="http://schemas.microsoft.com/office/drawing/2014/main" id="{739C41AF-E13C-12B8-0E95-5184D98D023E}"/>
              </a:ext>
            </a:extLst>
          </p:cNvPr>
          <p:cNvSpPr txBox="1"/>
          <p:nvPr/>
        </p:nvSpPr>
        <p:spPr>
          <a:xfrm>
            <a:off x="1620776" y="2226365"/>
            <a:ext cx="7812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Aptos" panose="02110004020202020204"/>
                <a:ea typeface="+mn-ea"/>
                <a:cs typeface="+mn-cs"/>
              </a:rPr>
              <a:t>1 M</a:t>
            </a:r>
            <a:endParaRPr kumimoji="0" lang="en-GB"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TextBox 17">
            <a:extLst>
              <a:ext uri="{FF2B5EF4-FFF2-40B4-BE49-F238E27FC236}">
                <a16:creationId xmlns:a16="http://schemas.microsoft.com/office/drawing/2014/main" id="{B820A488-6F06-6549-13C6-B933B49C3D58}"/>
              </a:ext>
            </a:extLst>
          </p:cNvPr>
          <p:cNvSpPr txBox="1"/>
          <p:nvPr/>
        </p:nvSpPr>
        <p:spPr>
          <a:xfrm>
            <a:off x="3238546" y="2228971"/>
            <a:ext cx="7812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Aptos" panose="02110004020202020204"/>
                <a:ea typeface="+mn-ea"/>
                <a:cs typeface="+mn-cs"/>
              </a:rPr>
              <a:t>1 R</a:t>
            </a:r>
            <a:endParaRPr kumimoji="0" lang="en-GB"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TextBox 20">
            <a:extLst>
              <a:ext uri="{FF2B5EF4-FFF2-40B4-BE49-F238E27FC236}">
                <a16:creationId xmlns:a16="http://schemas.microsoft.com/office/drawing/2014/main" id="{45FFBDF6-55F4-9F44-0B71-66561E040AB9}"/>
              </a:ext>
            </a:extLst>
          </p:cNvPr>
          <p:cNvSpPr txBox="1"/>
          <p:nvPr/>
        </p:nvSpPr>
        <p:spPr>
          <a:xfrm>
            <a:off x="6474086" y="2226365"/>
            <a:ext cx="7812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Aptos" panose="02110004020202020204"/>
                <a:ea typeface="+mn-ea"/>
                <a:cs typeface="+mn-cs"/>
              </a:rPr>
              <a:t>3 R</a:t>
            </a:r>
            <a:endParaRPr kumimoji="0" lang="en-GB"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 name="TextBox 23">
            <a:extLst>
              <a:ext uri="{FF2B5EF4-FFF2-40B4-BE49-F238E27FC236}">
                <a16:creationId xmlns:a16="http://schemas.microsoft.com/office/drawing/2014/main" id="{6BA86EF0-E269-A867-ABC1-39C071AE037B}"/>
              </a:ext>
            </a:extLst>
          </p:cNvPr>
          <p:cNvSpPr txBox="1"/>
          <p:nvPr/>
        </p:nvSpPr>
        <p:spPr>
          <a:xfrm>
            <a:off x="4926519" y="2226365"/>
            <a:ext cx="7812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Aptos" panose="02110004020202020204"/>
                <a:ea typeface="+mn-ea"/>
                <a:cs typeface="+mn-cs"/>
              </a:rPr>
              <a:t>2 R</a:t>
            </a:r>
            <a:endParaRPr kumimoji="0" lang="en-GB"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 name="TextBox 24">
            <a:extLst>
              <a:ext uri="{FF2B5EF4-FFF2-40B4-BE49-F238E27FC236}">
                <a16:creationId xmlns:a16="http://schemas.microsoft.com/office/drawing/2014/main" id="{0757765E-BA6A-1481-ADDB-83928494CFB8}"/>
              </a:ext>
            </a:extLst>
          </p:cNvPr>
          <p:cNvSpPr txBox="1"/>
          <p:nvPr/>
        </p:nvSpPr>
        <p:spPr>
          <a:xfrm>
            <a:off x="8055273" y="2228971"/>
            <a:ext cx="7812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Aptos" panose="02110004020202020204"/>
                <a:ea typeface="+mn-ea"/>
                <a:cs typeface="+mn-cs"/>
              </a:rPr>
              <a:t>4 R</a:t>
            </a:r>
            <a:endParaRPr kumimoji="0" lang="en-GB"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 name="TextBox 26">
            <a:extLst>
              <a:ext uri="{FF2B5EF4-FFF2-40B4-BE49-F238E27FC236}">
                <a16:creationId xmlns:a16="http://schemas.microsoft.com/office/drawing/2014/main" id="{99DE170C-2D2E-E25F-3A2A-C54FAC393740}"/>
              </a:ext>
            </a:extLst>
          </p:cNvPr>
          <p:cNvSpPr txBox="1"/>
          <p:nvPr/>
        </p:nvSpPr>
        <p:spPr>
          <a:xfrm>
            <a:off x="9702498" y="2222471"/>
            <a:ext cx="7812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Aptos" panose="02110004020202020204"/>
                <a:ea typeface="+mn-ea"/>
                <a:cs typeface="+mn-cs"/>
              </a:rPr>
              <a:t>5 R</a:t>
            </a:r>
            <a:endParaRPr kumimoji="0" lang="en-GB"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181838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9DF4B-ABC9-55B5-BAED-DD8027988B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01FE26-DFCA-8292-631D-E474622209D9}"/>
              </a:ext>
            </a:extLst>
          </p:cNvPr>
          <p:cNvSpPr>
            <a:spLocks noGrp="1"/>
          </p:cNvSpPr>
          <p:nvPr>
            <p:ph type="title"/>
          </p:nvPr>
        </p:nvSpPr>
        <p:spPr>
          <a:xfrm>
            <a:off x="449872" y="204262"/>
            <a:ext cx="10493620" cy="460987"/>
          </a:xfrm>
        </p:spPr>
        <p:txBody>
          <a:bodyPr>
            <a:normAutofit/>
          </a:bodyPr>
          <a:lstStyle/>
          <a:p>
            <a:r>
              <a:rPr lang="en-US" sz="2400" b="1" dirty="0"/>
              <a:t>5R: From Qual Insights to Survey Questions (Part 2: Drying and Storage)</a:t>
            </a:r>
          </a:p>
        </p:txBody>
      </p:sp>
      <p:graphicFrame>
        <p:nvGraphicFramePr>
          <p:cNvPr id="4" name="Content Placeholder 3">
            <a:extLst>
              <a:ext uri="{FF2B5EF4-FFF2-40B4-BE49-F238E27FC236}">
                <a16:creationId xmlns:a16="http://schemas.microsoft.com/office/drawing/2014/main" id="{292F1712-C079-0915-58E6-A0B5B19F8059}"/>
              </a:ext>
            </a:extLst>
          </p:cNvPr>
          <p:cNvGraphicFramePr>
            <a:graphicFrameLocks noGrp="1"/>
          </p:cNvGraphicFramePr>
          <p:nvPr>
            <p:ph idx="1"/>
            <p:extLst>
              <p:ext uri="{D42A27DB-BD31-4B8C-83A1-F6EECF244321}">
                <p14:modId xmlns:p14="http://schemas.microsoft.com/office/powerpoint/2010/main" val="3812814075"/>
              </p:ext>
            </p:extLst>
          </p:nvPr>
        </p:nvGraphicFramePr>
        <p:xfrm>
          <a:off x="449872" y="665249"/>
          <a:ext cx="11292256" cy="6053956"/>
        </p:xfrm>
        <a:graphic>
          <a:graphicData uri="http://schemas.openxmlformats.org/drawingml/2006/table">
            <a:tbl>
              <a:tblPr firstRow="1" bandRow="1">
                <a:tableStyleId>{5C22544A-7EE6-4342-B048-85BDC9FD1C3A}</a:tableStyleId>
              </a:tblPr>
              <a:tblGrid>
                <a:gridCol w="373088">
                  <a:extLst>
                    <a:ext uri="{9D8B030D-6E8A-4147-A177-3AD203B41FA5}">
                      <a16:colId xmlns:a16="http://schemas.microsoft.com/office/drawing/2014/main" val="3353570760"/>
                    </a:ext>
                  </a:extLst>
                </a:gridCol>
                <a:gridCol w="2063931">
                  <a:extLst>
                    <a:ext uri="{9D8B030D-6E8A-4147-A177-3AD203B41FA5}">
                      <a16:colId xmlns:a16="http://schemas.microsoft.com/office/drawing/2014/main" val="2921380815"/>
                    </a:ext>
                  </a:extLst>
                </a:gridCol>
                <a:gridCol w="4352521">
                  <a:extLst>
                    <a:ext uri="{9D8B030D-6E8A-4147-A177-3AD203B41FA5}">
                      <a16:colId xmlns:a16="http://schemas.microsoft.com/office/drawing/2014/main" val="4128271987"/>
                    </a:ext>
                  </a:extLst>
                </a:gridCol>
                <a:gridCol w="4502716">
                  <a:extLst>
                    <a:ext uri="{9D8B030D-6E8A-4147-A177-3AD203B41FA5}">
                      <a16:colId xmlns:a16="http://schemas.microsoft.com/office/drawing/2014/main" val="1702446426"/>
                    </a:ext>
                  </a:extLst>
                </a:gridCol>
              </a:tblGrid>
              <a:tr h="919933">
                <a:tc>
                  <a:txBody>
                    <a:bodyPr/>
                    <a:lstStyle/>
                    <a:p>
                      <a:endParaRPr lang="en-US" dirty="0"/>
                    </a:p>
                  </a:txBody>
                  <a:tcPr/>
                </a:tc>
                <a:tc>
                  <a:txBody>
                    <a:bodyPr/>
                    <a:lstStyle/>
                    <a:p>
                      <a:r>
                        <a:rPr lang="en-US" dirty="0"/>
                        <a:t>Design Problem</a:t>
                      </a:r>
                    </a:p>
                  </a:txBody>
                  <a:tcPr/>
                </a:tc>
                <a:tc>
                  <a:txBody>
                    <a:bodyPr/>
                    <a:lstStyle/>
                    <a:p>
                      <a:r>
                        <a:rPr lang="en-US"/>
                        <a:t>Qual Insight</a:t>
                      </a:r>
                    </a:p>
                  </a:txBody>
                  <a:tcPr/>
                </a:tc>
                <a:tc>
                  <a:txBody>
                    <a:bodyPr/>
                    <a:lstStyle/>
                    <a:p>
                      <a:r>
                        <a:rPr lang="en-US" dirty="0"/>
                        <a:t>2023 Survey Design</a:t>
                      </a:r>
                    </a:p>
                  </a:txBody>
                  <a:tcPr/>
                </a:tc>
                <a:extLst>
                  <a:ext uri="{0D108BD9-81ED-4DB2-BD59-A6C34878D82A}">
                    <a16:rowId xmlns:a16="http://schemas.microsoft.com/office/drawing/2014/main" val="2520364990"/>
                  </a:ext>
                </a:extLst>
              </a:tr>
              <a:tr h="2756583">
                <a:tc>
                  <a:txBody>
                    <a:bodyPr/>
                    <a:lstStyle/>
                    <a:p>
                      <a:pPr lvl="0">
                        <a:buNone/>
                      </a:pPr>
                      <a:r>
                        <a:rPr lang="en-US" dirty="0"/>
                        <a:t>3.</a:t>
                      </a:r>
                    </a:p>
                  </a:txBody>
                  <a:tcPr/>
                </a:tc>
                <a:tc>
                  <a:txBody>
                    <a:bodyPr/>
                    <a:lstStyle/>
                    <a:p>
                      <a:pPr lvl="0">
                        <a:buNone/>
                      </a:pPr>
                      <a:r>
                        <a:rPr lang="en-US" sz="1800" b="0" i="0" u="none" strike="noStrike" noProof="0" dirty="0">
                          <a:latin typeface="Aptos"/>
                        </a:rPr>
                        <a:t>How to measure </a:t>
                      </a:r>
                      <a:r>
                        <a:rPr lang="en-US" sz="1800" b="1" i="0" u="none" strike="noStrike" noProof="0" dirty="0">
                          <a:latin typeface="Aptos"/>
                        </a:rPr>
                        <a:t>drying</a:t>
                      </a:r>
                      <a:r>
                        <a:rPr lang="en-US" sz="1800" b="0" i="0" u="none" strike="noStrike" noProof="0" dirty="0">
                          <a:latin typeface="Aptos"/>
                        </a:rPr>
                        <a:t>?</a:t>
                      </a:r>
                      <a:endParaRPr lang="en-US" dirty="0"/>
                    </a:p>
                  </a:txBody>
                  <a:tcPr/>
                </a:tc>
                <a:tc>
                  <a:txBody>
                    <a:bodyPr/>
                    <a:lstStyle/>
                    <a:p>
                      <a:pPr lvl="0" algn="l">
                        <a:lnSpc>
                          <a:spcPct val="100000"/>
                        </a:lnSpc>
                        <a:spcBef>
                          <a:spcPts val="0"/>
                        </a:spcBef>
                        <a:spcAft>
                          <a:spcPts val="0"/>
                        </a:spcAft>
                        <a:buNone/>
                      </a:pPr>
                      <a:r>
                        <a:rPr lang="en-US" sz="1800" b="0" i="0" u="none" strike="noStrike" noProof="0" dirty="0">
                          <a:latin typeface="Aptos"/>
                        </a:rPr>
                        <a:t>• In the Mekong Delta, farmers sell wet/fresh rice immediately — </a:t>
                      </a:r>
                      <a:r>
                        <a:rPr lang="en-US" sz="1800" b="1" i="0" u="none" strike="noStrike" noProof="0" dirty="0">
                          <a:latin typeface="Aptos"/>
                        </a:rPr>
                        <a:t>drying is outside their control</a:t>
                      </a:r>
                      <a:r>
                        <a:rPr lang="en-US" sz="1800" b="0" i="0" u="none" strike="noStrike" noProof="0" dirty="0">
                          <a:latin typeface="Aptos"/>
                        </a:rPr>
                        <a:t> and question not applicable</a:t>
                      </a:r>
                      <a:endParaRPr lang="en-US" dirty="0"/>
                    </a:p>
                    <a:p>
                      <a:pPr lvl="0" algn="l">
                        <a:lnSpc>
                          <a:spcPct val="100000"/>
                        </a:lnSpc>
                        <a:spcBef>
                          <a:spcPts val="0"/>
                        </a:spcBef>
                        <a:spcAft>
                          <a:spcPts val="0"/>
                        </a:spcAft>
                        <a:buNone/>
                      </a:pPr>
                      <a:endParaRPr lang="en-US" sz="1800" b="0" i="0" u="none" strike="noStrike" noProof="0" dirty="0">
                        <a:latin typeface="Aptos"/>
                      </a:endParaRPr>
                    </a:p>
                    <a:p>
                      <a:pPr lvl="0">
                        <a:buNone/>
                      </a:pPr>
                      <a:r>
                        <a:rPr lang="en-US" sz="1800" b="0" i="0" u="none" strike="noStrike" noProof="0" dirty="0">
                          <a:latin typeface="Aptos"/>
                        </a:rPr>
                        <a:t>• In other regions, farmers dry their own rice and can report drying method</a:t>
                      </a:r>
                      <a:endParaRPr lang="en-US" dirty="0"/>
                    </a:p>
                  </a:txBody>
                  <a:tcPr/>
                </a:tc>
                <a:tc>
                  <a:txBody>
                    <a:bodyPr/>
                    <a:lstStyle/>
                    <a:p>
                      <a:pPr lvl="0" algn="l">
                        <a:lnSpc>
                          <a:spcPct val="100000"/>
                        </a:lnSpc>
                        <a:spcBef>
                          <a:spcPts val="0"/>
                        </a:spcBef>
                        <a:spcAft>
                          <a:spcPts val="0"/>
                        </a:spcAft>
                        <a:buNone/>
                      </a:pPr>
                      <a:r>
                        <a:rPr lang="en-US" sz="1800" b="0" i="1" u="none" strike="noStrike" noProof="0" dirty="0">
                          <a:latin typeface="Aptos"/>
                        </a:rPr>
                        <a:t>Which method did you use to dry your rice?</a:t>
                      </a:r>
                      <a:endParaRPr lang="en-US" sz="1800" b="0" i="0" u="none" strike="noStrike" noProof="0" dirty="0">
                        <a:latin typeface="Aptos"/>
                      </a:endParaRPr>
                    </a:p>
                    <a:p>
                      <a:pPr lvl="0" algn="l">
                        <a:lnSpc>
                          <a:spcPct val="100000"/>
                        </a:lnSpc>
                        <a:spcBef>
                          <a:spcPts val="0"/>
                        </a:spcBef>
                        <a:spcAft>
                          <a:spcPts val="0"/>
                        </a:spcAft>
                        <a:buNone/>
                      </a:pPr>
                      <a:r>
                        <a:rPr lang="en-US" sz="1800" b="0" i="0" u="none" strike="noStrike" noProof="0" dirty="0">
                          <a:latin typeface="Aptos"/>
                        </a:rPr>
                        <a:t>(1) Field drying (2) Sun drying on road or home ground (3) Sun drying using mat or pavement (4) Heated air drying (5) Low-temperature drying (6) Solar drying (7) Don't know (8) Other</a:t>
                      </a:r>
                      <a:endParaRPr lang="en-US" dirty="0"/>
                    </a:p>
                    <a:p>
                      <a:pPr lvl="0">
                        <a:buNone/>
                      </a:pPr>
                      <a:endParaRPr lang="en-US" sz="1800" b="0" i="1" u="none" strike="noStrike" noProof="0" dirty="0">
                        <a:latin typeface="Aptos"/>
                      </a:endParaRPr>
                    </a:p>
                    <a:p>
                      <a:pPr lvl="0">
                        <a:buNone/>
                      </a:pPr>
                      <a:r>
                        <a:rPr lang="en-US" sz="1800" b="0" i="1" u="none" strike="noStrike" noProof="0" dirty="0">
                          <a:latin typeface="Aptos"/>
                        </a:rPr>
                        <a:t>How long have you been using this drying method?</a:t>
                      </a:r>
                      <a:r>
                        <a:rPr lang="en-US" sz="1800" b="0" i="0" u="none" strike="noStrike" noProof="0" dirty="0">
                          <a:latin typeface="Aptos"/>
                        </a:rPr>
                        <a:t> [Number]</a:t>
                      </a:r>
                      <a:endParaRPr lang="en-US" dirty="0"/>
                    </a:p>
                  </a:txBody>
                  <a:tcPr/>
                </a:tc>
                <a:extLst>
                  <a:ext uri="{0D108BD9-81ED-4DB2-BD59-A6C34878D82A}">
                    <a16:rowId xmlns:a16="http://schemas.microsoft.com/office/drawing/2014/main" val="2410306327"/>
                  </a:ext>
                </a:extLst>
              </a:tr>
              <a:tr h="1155987">
                <a:tc>
                  <a:txBody>
                    <a:bodyPr/>
                    <a:lstStyle/>
                    <a:p>
                      <a:pPr lvl="0">
                        <a:buNone/>
                      </a:pPr>
                      <a:r>
                        <a:rPr lang="en-US" dirty="0"/>
                        <a:t>4.</a:t>
                      </a:r>
                    </a:p>
                  </a:txBody>
                  <a:tcPr/>
                </a:tc>
                <a:tc>
                  <a:txBody>
                    <a:bodyPr/>
                    <a:lstStyle/>
                    <a:p>
                      <a:pPr lvl="0">
                        <a:buNone/>
                      </a:pPr>
                      <a:r>
                        <a:rPr lang="en-US" sz="1800" b="0" i="0" u="none" strike="noStrike" noProof="0" dirty="0"/>
                        <a:t>How to measure </a:t>
                      </a:r>
                      <a:r>
                        <a:rPr lang="en-US" sz="1800" b="1" i="0" u="none" strike="noStrike" noProof="0" dirty="0"/>
                        <a:t>moisture content</a:t>
                      </a:r>
                      <a:r>
                        <a:rPr lang="en-US" sz="1800" b="0" i="0" u="none" strike="noStrike" noProof="0" dirty="0"/>
                        <a:t>?</a:t>
                      </a:r>
                      <a:endParaRPr lang="en-US" dirty="0"/>
                    </a:p>
                  </a:txBody>
                  <a:tcPr/>
                </a:tc>
                <a:tc>
                  <a:txBody>
                    <a:bodyPr/>
                    <a:lstStyle/>
                    <a:p>
                      <a:pPr lvl="0">
                        <a:buNone/>
                      </a:pPr>
                      <a:r>
                        <a:rPr lang="en-US" sz="1800" b="0" i="0" u="none" strike="noStrike" noProof="0" dirty="0"/>
                        <a:t>Farmers assess dryness by biting grain and listening for sound — same method used by traders at purchase</a:t>
                      </a:r>
                      <a:endParaRPr lang="en-US" dirty="0"/>
                    </a:p>
                  </a:txBody>
                  <a:tcPr/>
                </a:tc>
                <a:tc>
                  <a:txBody>
                    <a:bodyPr/>
                    <a:lstStyle/>
                    <a:p>
                      <a:pPr lvl="0">
                        <a:buNone/>
                      </a:pPr>
                      <a:r>
                        <a:rPr lang="en-US" sz="1800" b="0" i="1" u="none" strike="noStrike" noProof="0" dirty="0"/>
                        <a:t>How did you check moisture content of your rice?</a:t>
                      </a:r>
                    </a:p>
                    <a:p>
                      <a:pPr lvl="0">
                        <a:buNone/>
                      </a:pPr>
                      <a:r>
                        <a:rPr lang="en-US" sz="1800" b="0" i="0" u="none" strike="noStrike" noProof="0" dirty="0"/>
                        <a:t>(1) I don't check / (2) Checked by hand / (3) Used a machine / (4) The buyer checks</a:t>
                      </a:r>
                      <a:endParaRPr lang="en-US" dirty="0"/>
                    </a:p>
                  </a:txBody>
                  <a:tcPr/>
                </a:tc>
                <a:extLst>
                  <a:ext uri="{0D108BD9-81ED-4DB2-BD59-A6C34878D82A}">
                    <a16:rowId xmlns:a16="http://schemas.microsoft.com/office/drawing/2014/main" val="2420941126"/>
                  </a:ext>
                </a:extLst>
              </a:tr>
              <a:tr h="1155987">
                <a:tc>
                  <a:txBody>
                    <a:bodyPr/>
                    <a:lstStyle/>
                    <a:p>
                      <a:pPr lvl="0">
                        <a:buNone/>
                      </a:pPr>
                      <a:r>
                        <a:rPr lang="en-US" dirty="0"/>
                        <a:t>5.</a:t>
                      </a:r>
                    </a:p>
                  </a:txBody>
                  <a:tcPr/>
                </a:tc>
                <a:tc>
                  <a:txBody>
                    <a:bodyPr/>
                    <a:lstStyle/>
                    <a:p>
                      <a:pPr lvl="0">
                        <a:buNone/>
                      </a:pPr>
                      <a:r>
                        <a:rPr lang="en-US" sz="1800" b="0" i="0" u="none" strike="noStrike" noProof="0" dirty="0">
                          <a:latin typeface="Aptos"/>
                        </a:rPr>
                        <a:t>How to measure </a:t>
                      </a:r>
                      <a:r>
                        <a:rPr lang="en-US" sz="1800" b="1" i="0" u="none" strike="noStrike" noProof="0" dirty="0">
                          <a:latin typeface="Aptos"/>
                        </a:rPr>
                        <a:t>storage</a:t>
                      </a:r>
                      <a:r>
                        <a:rPr lang="en-US" sz="1800" b="0" i="0" u="none" strike="noStrike" noProof="0" dirty="0">
                          <a:latin typeface="Aptos"/>
                        </a:rPr>
                        <a:t>?</a:t>
                      </a:r>
                      <a:endParaRPr lang="en-US" dirty="0"/>
                    </a:p>
                  </a:txBody>
                  <a:tcPr/>
                </a:tc>
                <a:tc>
                  <a:txBody>
                    <a:bodyPr/>
                    <a:lstStyle/>
                    <a:p>
                      <a:pPr lvl="0">
                        <a:buNone/>
                      </a:pPr>
                      <a:r>
                        <a:rPr lang="en-US" sz="1800" b="0" i="0" u="none" strike="noStrike" noProof="0" dirty="0">
                          <a:latin typeface="Aptos"/>
                        </a:rPr>
                        <a:t>Where farmers retain rice, bag type is known and easily reportable</a:t>
                      </a:r>
                      <a:endParaRPr lang="en-US" dirty="0"/>
                    </a:p>
                  </a:txBody>
                  <a:tcPr/>
                </a:tc>
                <a:tc>
                  <a:txBody>
                    <a:bodyPr/>
                    <a:lstStyle/>
                    <a:p>
                      <a:pPr lvl="0">
                        <a:buNone/>
                      </a:pPr>
                      <a:r>
                        <a:rPr lang="en-US" sz="1800" b="0" i="1" u="none" strike="noStrike" noProof="0" dirty="0">
                          <a:latin typeface="Aptos"/>
                        </a:rPr>
                        <a:t>How did you store your rice?</a:t>
                      </a:r>
                      <a:endParaRPr lang="en-US" sz="1800" b="0" i="0" u="none" strike="noStrike" noProof="0" dirty="0">
                        <a:latin typeface="Aptos"/>
                      </a:endParaRPr>
                    </a:p>
                    <a:p>
                      <a:pPr lvl="0">
                        <a:buNone/>
                      </a:pPr>
                      <a:r>
                        <a:rPr lang="en-US" sz="1800" b="0" i="0" u="none" strike="noStrike" noProof="0" dirty="0">
                          <a:latin typeface="Aptos"/>
                        </a:rPr>
                        <a:t>(1) </a:t>
                      </a:r>
                      <a:r>
                        <a:rPr lang="en-US" sz="1800" b="1" i="0" u="none" strike="noStrike" noProof="0" dirty="0">
                          <a:latin typeface="Aptos"/>
                        </a:rPr>
                        <a:t>No storage, sold fresh </a:t>
                      </a:r>
                      <a:r>
                        <a:rPr lang="en-US" sz="1800" b="0" i="0" u="none" strike="noStrike" noProof="0" dirty="0">
                          <a:latin typeface="Aptos"/>
                        </a:rPr>
                        <a:t>(2) Storage in bags (3) Bulk storage (4) Hermetic storage (Cocoon or Super Bag) (5) Other</a:t>
                      </a:r>
                      <a:endParaRPr lang="en-US" dirty="0"/>
                    </a:p>
                  </a:txBody>
                  <a:tcPr/>
                </a:tc>
                <a:extLst>
                  <a:ext uri="{0D108BD9-81ED-4DB2-BD59-A6C34878D82A}">
                    <a16:rowId xmlns:a16="http://schemas.microsoft.com/office/drawing/2014/main" val="2990725234"/>
                  </a:ext>
                </a:extLst>
              </a:tr>
            </a:tbl>
          </a:graphicData>
        </a:graphic>
      </p:graphicFrame>
    </p:spTree>
    <p:extLst>
      <p:ext uri="{BB962C8B-B14F-4D97-AF65-F5344CB8AC3E}">
        <p14:creationId xmlns:p14="http://schemas.microsoft.com/office/powerpoint/2010/main" val="10173719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7516D-DCC4-E5F3-C5F9-4BA63031E028}"/>
              </a:ext>
            </a:extLst>
          </p:cNvPr>
          <p:cNvSpPr>
            <a:spLocks noGrp="1"/>
          </p:cNvSpPr>
          <p:nvPr>
            <p:ph type="title"/>
          </p:nvPr>
        </p:nvSpPr>
        <p:spPr>
          <a:xfrm>
            <a:off x="976593" y="418341"/>
            <a:ext cx="10515600" cy="947034"/>
          </a:xfrm>
        </p:spPr>
        <p:txBody>
          <a:bodyPr/>
          <a:lstStyle/>
          <a:p>
            <a:r>
              <a:rPr lang="en-US" sz="4400" b="1" dirty="0"/>
              <a:t>Adoption of  5R</a:t>
            </a:r>
            <a:r>
              <a:rPr lang="en-US" b="1" dirty="0"/>
              <a:t>: 2023 results</a:t>
            </a:r>
          </a:p>
        </p:txBody>
      </p:sp>
      <p:graphicFrame>
        <p:nvGraphicFramePr>
          <p:cNvPr id="6" name="Content Placeholder 3">
            <a:extLst>
              <a:ext uri="{FF2B5EF4-FFF2-40B4-BE49-F238E27FC236}">
                <a16:creationId xmlns:a16="http://schemas.microsoft.com/office/drawing/2014/main" id="{5F8CB2FD-D7E5-95E4-F3B8-7D11BFB3EB51}"/>
              </a:ext>
            </a:extLst>
          </p:cNvPr>
          <p:cNvGraphicFramePr>
            <a:graphicFrameLocks/>
          </p:cNvGraphicFramePr>
          <p:nvPr>
            <p:extLst>
              <p:ext uri="{D42A27DB-BD31-4B8C-83A1-F6EECF244321}">
                <p14:modId xmlns:p14="http://schemas.microsoft.com/office/powerpoint/2010/main" val="352085985"/>
              </p:ext>
            </p:extLst>
          </p:nvPr>
        </p:nvGraphicFramePr>
        <p:xfrm>
          <a:off x="6504866" y="1776301"/>
          <a:ext cx="4710541" cy="3929663"/>
        </p:xfrm>
        <a:graphic>
          <a:graphicData uri="http://schemas.openxmlformats.org/drawingml/2006/table">
            <a:tbl>
              <a:tblPr firstRow="1" bandRow="1">
                <a:tableStyleId>{5C22544A-7EE6-4342-B048-85BDC9FD1C3A}</a:tableStyleId>
              </a:tblPr>
              <a:tblGrid>
                <a:gridCol w="845503">
                  <a:extLst>
                    <a:ext uri="{9D8B030D-6E8A-4147-A177-3AD203B41FA5}">
                      <a16:colId xmlns:a16="http://schemas.microsoft.com/office/drawing/2014/main" val="2867907846"/>
                    </a:ext>
                  </a:extLst>
                </a:gridCol>
                <a:gridCol w="3865038">
                  <a:extLst>
                    <a:ext uri="{9D8B030D-6E8A-4147-A177-3AD203B41FA5}">
                      <a16:colId xmlns:a16="http://schemas.microsoft.com/office/drawing/2014/main" val="239310190"/>
                    </a:ext>
                  </a:extLst>
                </a:gridCol>
              </a:tblGrid>
              <a:tr h="365881">
                <a:tc>
                  <a:txBody>
                    <a:bodyPr/>
                    <a:lstStyle/>
                    <a:p>
                      <a:pPr lvl="0">
                        <a:buNone/>
                      </a:pPr>
                      <a:endParaRPr lang="en-US" sz="2000"/>
                    </a:p>
                  </a:txBody>
                  <a:tcPr/>
                </a:tc>
                <a:tc>
                  <a:txBody>
                    <a:bodyPr/>
                    <a:lstStyle/>
                    <a:p>
                      <a:r>
                        <a:rPr lang="en-US" sz="2000" dirty="0"/>
                        <a:t>Lenient criteria</a:t>
                      </a:r>
                    </a:p>
                  </a:txBody>
                  <a:tcPr>
                    <a:solidFill>
                      <a:srgbClr val="C4BB33"/>
                    </a:solidFill>
                  </a:tcPr>
                </a:tc>
                <a:extLst>
                  <a:ext uri="{0D108BD9-81ED-4DB2-BD59-A6C34878D82A}">
                    <a16:rowId xmlns:a16="http://schemas.microsoft.com/office/drawing/2014/main" val="3675517825"/>
                  </a:ext>
                </a:extLst>
              </a:tr>
              <a:tr h="1210222">
                <a:tc>
                  <a:txBody>
                    <a:bodyPr/>
                    <a:lstStyle/>
                    <a:p>
                      <a:pPr lvl="0">
                        <a:buNone/>
                      </a:pPr>
                      <a:r>
                        <a:rPr lang="en-US" sz="2000" b="1" dirty="0">
                          <a:solidFill>
                            <a:schemeClr val="tx1"/>
                          </a:solidFill>
                        </a:rPr>
                        <a:t>5R-H</a:t>
                      </a:r>
                    </a:p>
                  </a:txBody>
                  <a:tcPr/>
                </a:tc>
                <a:tc>
                  <a:txBody>
                    <a:bodyPr/>
                    <a:lstStyle/>
                    <a:p>
                      <a:pPr marL="0" lvl="0" indent="0">
                        <a:buClr>
                          <a:srgbClr val="000000"/>
                        </a:buClr>
                        <a:buNone/>
                      </a:pPr>
                      <a:r>
                        <a:rPr lang="en-US" sz="2000" b="0" i="0" u="none" strike="noStrike" noProof="0" dirty="0">
                          <a:solidFill>
                            <a:srgbClr val="000000"/>
                          </a:solidFill>
                          <a:latin typeface="+mn-lt"/>
                        </a:rPr>
                        <a:t>Harvest when 80-90% grains/panicle straw-colored or yellow + Use combine harvester or certified thresher</a:t>
                      </a:r>
                    </a:p>
                  </a:txBody>
                  <a:tcPr>
                    <a:solidFill>
                      <a:srgbClr val="F0E999"/>
                    </a:solidFill>
                  </a:tcPr>
                </a:tc>
                <a:extLst>
                  <a:ext uri="{0D108BD9-81ED-4DB2-BD59-A6C34878D82A}">
                    <a16:rowId xmlns:a16="http://schemas.microsoft.com/office/drawing/2014/main" val="1742392767"/>
                  </a:ext>
                </a:extLst>
              </a:tr>
              <a:tr h="928775">
                <a:tc>
                  <a:txBody>
                    <a:bodyPr/>
                    <a:lstStyle/>
                    <a:p>
                      <a:pPr lvl="0">
                        <a:buNone/>
                      </a:pPr>
                      <a:r>
                        <a:rPr lang="en-US" sz="2000" b="1" dirty="0">
                          <a:solidFill>
                            <a:schemeClr val="tx1"/>
                          </a:solidFill>
                        </a:rPr>
                        <a:t>5R-D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u="none" strike="noStrike" noProof="0" dirty="0">
                          <a:solidFill>
                            <a:srgbClr val="000000"/>
                          </a:solidFill>
                          <a:latin typeface="+mn-lt"/>
                        </a:rPr>
                        <a:t>Dry evenly within 24h at ≤ 43C  in flatbed recirculating columnar dryers</a:t>
                      </a:r>
                    </a:p>
                  </a:txBody>
                  <a:tcPr>
                    <a:solidFill>
                      <a:srgbClr val="F0E999"/>
                    </a:solidFill>
                  </a:tcPr>
                </a:tc>
                <a:extLst>
                  <a:ext uri="{0D108BD9-81ED-4DB2-BD59-A6C34878D82A}">
                    <a16:rowId xmlns:a16="http://schemas.microsoft.com/office/drawing/2014/main" val="3374105254"/>
                  </a:ext>
                </a:extLst>
              </a:tr>
              <a:tr h="1216943">
                <a:tc>
                  <a:txBody>
                    <a:bodyPr/>
                    <a:lstStyle/>
                    <a:p>
                      <a:pPr lvl="0">
                        <a:buNone/>
                      </a:pPr>
                      <a:r>
                        <a:rPr lang="en-US" sz="2000" b="1" dirty="0">
                          <a:solidFill>
                            <a:schemeClr val="tx1"/>
                          </a:solidFill>
                        </a:rPr>
                        <a:t>5R-S</a:t>
                      </a:r>
                    </a:p>
                  </a:txBody>
                  <a:tcPr/>
                </a:tc>
                <a:tc>
                  <a:txBody>
                    <a:bodyPr/>
                    <a:lstStyle/>
                    <a:p>
                      <a:pPr marL="0" lvl="0" indent="0">
                        <a:buClr>
                          <a:srgbClr val="000000"/>
                        </a:buClr>
                        <a:buNone/>
                      </a:pPr>
                      <a:r>
                        <a:rPr lang="en-US" sz="2000" b="0" i="0" u="none" strike="noStrike" noProof="0" dirty="0">
                          <a:solidFill>
                            <a:srgbClr val="000000"/>
                          </a:solidFill>
                          <a:latin typeface="+mn-lt"/>
                        </a:rPr>
                        <a:t>Store grain within 3 months at  ≤ 14% moisture, seeds ≤ 12% moisture in bags or bulk.</a:t>
                      </a:r>
                      <a:endParaRPr lang="en-US" sz="2000" dirty="0">
                        <a:latin typeface="+mn-lt"/>
                      </a:endParaRPr>
                    </a:p>
                  </a:txBody>
                  <a:tcPr>
                    <a:solidFill>
                      <a:srgbClr val="F0E999"/>
                    </a:solidFill>
                  </a:tcPr>
                </a:tc>
                <a:extLst>
                  <a:ext uri="{0D108BD9-81ED-4DB2-BD59-A6C34878D82A}">
                    <a16:rowId xmlns:a16="http://schemas.microsoft.com/office/drawing/2014/main" val="3592390262"/>
                  </a:ext>
                </a:extLst>
              </a:tr>
            </a:tbl>
          </a:graphicData>
        </a:graphic>
      </p:graphicFrame>
      <p:graphicFrame>
        <p:nvGraphicFramePr>
          <p:cNvPr id="10" name="Table 9">
            <a:extLst>
              <a:ext uri="{FF2B5EF4-FFF2-40B4-BE49-F238E27FC236}">
                <a16:creationId xmlns:a16="http://schemas.microsoft.com/office/drawing/2014/main" id="{D68723A6-BA99-7F4A-18CD-B3D3078979ED}"/>
              </a:ext>
            </a:extLst>
          </p:cNvPr>
          <p:cNvGraphicFramePr>
            <a:graphicFrameLocks noGrp="1"/>
          </p:cNvGraphicFramePr>
          <p:nvPr>
            <p:extLst>
              <p:ext uri="{D42A27DB-BD31-4B8C-83A1-F6EECF244321}">
                <p14:modId xmlns:p14="http://schemas.microsoft.com/office/powerpoint/2010/main" val="921874984"/>
              </p:ext>
            </p:extLst>
          </p:nvPr>
        </p:nvGraphicFramePr>
        <p:xfrm>
          <a:off x="976593" y="1412267"/>
          <a:ext cx="4710541" cy="4758706"/>
        </p:xfrm>
        <a:graphic>
          <a:graphicData uri="http://schemas.openxmlformats.org/drawingml/2006/table">
            <a:tbl>
              <a:tblPr bandRow="1">
                <a:tableStyleId>{5C22544A-7EE6-4342-B048-85BDC9FD1C3A}</a:tableStyleId>
              </a:tblPr>
              <a:tblGrid>
                <a:gridCol w="2221905">
                  <a:extLst>
                    <a:ext uri="{9D8B030D-6E8A-4147-A177-3AD203B41FA5}">
                      <a16:colId xmlns:a16="http://schemas.microsoft.com/office/drawing/2014/main" val="3132809460"/>
                    </a:ext>
                  </a:extLst>
                </a:gridCol>
                <a:gridCol w="1244318">
                  <a:extLst>
                    <a:ext uri="{9D8B030D-6E8A-4147-A177-3AD203B41FA5}">
                      <a16:colId xmlns:a16="http://schemas.microsoft.com/office/drawing/2014/main" val="3132221484"/>
                    </a:ext>
                  </a:extLst>
                </a:gridCol>
                <a:gridCol w="1244318">
                  <a:extLst>
                    <a:ext uri="{9D8B030D-6E8A-4147-A177-3AD203B41FA5}">
                      <a16:colId xmlns:a16="http://schemas.microsoft.com/office/drawing/2014/main" val="2048743490"/>
                    </a:ext>
                  </a:extLst>
                </a:gridCol>
              </a:tblGrid>
              <a:tr h="460739">
                <a:tc>
                  <a:txBody>
                    <a:bodyPr/>
                    <a:lstStyle/>
                    <a:p>
                      <a:pPr marL="72000" lvl="0">
                        <a:buNone/>
                      </a:pPr>
                      <a:endParaRPr lang="en-US" dirty="0">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gridSpan="2">
                  <a:txBody>
                    <a:bodyPr/>
                    <a:lstStyle/>
                    <a:p>
                      <a:pPr lvl="0" algn="ctr">
                        <a:buNone/>
                      </a:pPr>
                      <a:r>
                        <a:rPr lang="en-US" b="1" dirty="0">
                          <a:effectLst/>
                        </a:rPr>
                        <a:t>Type of rice sold</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hMerge="1">
                  <a:txBody>
                    <a:bodyPr/>
                    <a:lstStyle/>
                    <a:p>
                      <a:endParaRPr lang="en-US"/>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947313564"/>
                  </a:ext>
                </a:extLst>
              </a:tr>
              <a:tr h="460740">
                <a:tc>
                  <a:txBody>
                    <a:bodyPr/>
                    <a:lstStyle/>
                    <a:p>
                      <a:pPr marL="72000">
                        <a:buNone/>
                      </a:pPr>
                      <a:endParaRPr lang="en-US" dirty="0" err="1">
                        <a:effectLst/>
                      </a:endParaRPr>
                    </a:p>
                  </a:txBody>
                  <a:tcPr marL="0" marR="0" marT="0" marB="0"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noFill/>
                  </a:tcPr>
                </a:tc>
                <a:tc>
                  <a:txBody>
                    <a:bodyPr/>
                    <a:lstStyle/>
                    <a:p>
                      <a:pPr algn="ctr">
                        <a:buNone/>
                      </a:pPr>
                      <a:r>
                        <a:rPr lang="en-US" b="1" dirty="0">
                          <a:effectLst/>
                        </a:rPr>
                        <a:t>Dry</a:t>
                      </a:r>
                    </a:p>
                  </a:txBody>
                  <a:tcPr marL="0" marR="0" marT="0" marB="0"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noFill/>
                  </a:tcPr>
                </a:tc>
                <a:tc>
                  <a:txBody>
                    <a:bodyPr/>
                    <a:lstStyle/>
                    <a:p>
                      <a:pPr algn="ctr">
                        <a:buNone/>
                      </a:pPr>
                      <a:r>
                        <a:rPr lang="en-US" b="1" dirty="0">
                          <a:effectLst/>
                        </a:rPr>
                        <a:t>Wet / fresh</a:t>
                      </a:r>
                    </a:p>
                  </a:txBody>
                  <a:tcPr marL="0" marR="0" marT="0" marB="0"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noFill/>
                  </a:tcPr>
                </a:tc>
                <a:extLst>
                  <a:ext uri="{0D108BD9-81ED-4DB2-BD59-A6C34878D82A}">
                    <a16:rowId xmlns:a16="http://schemas.microsoft.com/office/drawing/2014/main" val="1073176888"/>
                  </a:ext>
                </a:extLst>
              </a:tr>
              <a:tr h="416607">
                <a:tc>
                  <a:txBody>
                    <a:bodyPr/>
                    <a:lstStyle/>
                    <a:p>
                      <a:pPr marL="72000" lvl="0">
                        <a:buNone/>
                      </a:pPr>
                      <a:r>
                        <a:rPr lang="en-US" dirty="0">
                          <a:effectLst/>
                        </a:rPr>
                        <a:t>% of all </a:t>
                      </a:r>
                      <a:r>
                        <a:rPr lang="en-US" dirty="0" err="1">
                          <a:effectLst/>
                        </a:rPr>
                        <a:t>hhs</a:t>
                      </a:r>
                      <a:endParaRPr lang="en-US" dirty="0">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buNone/>
                      </a:pPr>
                      <a:r>
                        <a:rPr lang="en-US" dirty="0"/>
                        <a:t>90.1%</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buNone/>
                      </a:pPr>
                      <a:r>
                        <a:rPr lang="en-US" dirty="0"/>
                        <a:t>9.9%</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95696989"/>
                  </a:ext>
                </a:extLst>
              </a:tr>
              <a:tr h="460740">
                <a:tc>
                  <a:txBody>
                    <a:bodyPr/>
                    <a:lstStyle/>
                    <a:p>
                      <a:pPr marL="72000" lvl="0">
                        <a:buNone/>
                      </a:pPr>
                      <a:r>
                        <a:rPr lang="en-US" dirty="0">
                          <a:effectLst/>
                        </a:rPr>
                        <a:t>% Use combine  harvesters</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buNone/>
                      </a:pPr>
                      <a:r>
                        <a:rPr lang="en-US" dirty="0"/>
                        <a:t>61.5%</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buNone/>
                      </a:pPr>
                      <a:r>
                        <a:rPr lang="en-US" dirty="0"/>
                        <a:t>98.5%</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951808794"/>
                  </a:ext>
                </a:extLst>
              </a:tr>
              <a:tr h="887350">
                <a:tc>
                  <a:txBody>
                    <a:bodyPr/>
                    <a:lstStyle/>
                    <a:p>
                      <a:pPr marL="72000" lvl="0">
                        <a:buNone/>
                      </a:pPr>
                      <a:r>
                        <a:rPr lang="en-US" dirty="0">
                          <a:effectLst/>
                        </a:rPr>
                        <a:t> + Correct timing (80-90% yellow grains / panicle)</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buNone/>
                      </a:pPr>
                      <a:r>
                        <a:rPr lang="en-US" dirty="0"/>
                        <a:t>15.6%</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buNone/>
                      </a:pPr>
                      <a:r>
                        <a:rPr lang="en-US" dirty="0"/>
                        <a:t>15.8%</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818968437"/>
                  </a:ext>
                </a:extLst>
              </a:tr>
              <a:tr h="887350">
                <a:tc>
                  <a:txBody>
                    <a:bodyPr/>
                    <a:lstStyle/>
                    <a:p>
                      <a:pPr marL="72000" lvl="0">
                        <a:buNone/>
                      </a:pPr>
                      <a:r>
                        <a:rPr lang="en-US" dirty="0">
                          <a:effectLst/>
                        </a:rPr>
                        <a:t> + “Correct” drying (using machines)</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buNone/>
                      </a:pPr>
                      <a:r>
                        <a:rPr lang="en-US" dirty="0"/>
                        <a:t>0.03%</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buNone/>
                      </a:pPr>
                      <a:endParaRPr lang="en-US"/>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936027270"/>
                  </a:ext>
                </a:extLst>
              </a:tr>
              <a:tr h="887350">
                <a:tc>
                  <a:txBody>
                    <a:bodyPr/>
                    <a:lstStyle/>
                    <a:p>
                      <a:pPr marL="72000" lvl="0">
                        <a:buNone/>
                      </a:pPr>
                      <a:r>
                        <a:rPr lang="en-US" dirty="0">
                          <a:effectLst/>
                        </a:rPr>
                        <a:t> + “Correct” storage </a:t>
                      </a:r>
                    </a:p>
                    <a:p>
                      <a:pPr marL="72000" lvl="0">
                        <a:buNone/>
                      </a:pPr>
                      <a:r>
                        <a:rPr lang="en-US" dirty="0">
                          <a:effectLst/>
                        </a:rPr>
                        <a:t>(in bulk/bags and check moisture content)</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buNone/>
                      </a:pPr>
                      <a:r>
                        <a:rPr lang="en-US" dirty="0"/>
                        <a:t>0.0%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buNone/>
                      </a:pPr>
                      <a:endParaRPr lang="en-US" dirty="0"/>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278920082"/>
                  </a:ext>
                </a:extLst>
              </a:tr>
            </a:tbl>
          </a:graphicData>
        </a:graphic>
      </p:graphicFrame>
    </p:spTree>
    <p:extLst>
      <p:ext uri="{BB962C8B-B14F-4D97-AF65-F5344CB8AC3E}">
        <p14:creationId xmlns:p14="http://schemas.microsoft.com/office/powerpoint/2010/main" val="373656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D8AAAA-C8C4-F11F-DECE-3BEE28015278}"/>
              </a:ext>
            </a:extLst>
          </p:cNvPr>
          <p:cNvSpPr>
            <a:spLocks noGrp="1"/>
          </p:cNvSpPr>
          <p:nvPr>
            <p:ph type="ctrTitle"/>
          </p:nvPr>
        </p:nvSpPr>
        <p:spPr/>
        <p:txBody>
          <a:bodyPr>
            <a:normAutofit/>
          </a:bodyPr>
          <a:lstStyle/>
          <a:p>
            <a:r>
              <a:rPr lang="en-GB" sz="4800" b="1" dirty="0"/>
              <a:t>1M5R Adoption rate estimates</a:t>
            </a:r>
          </a:p>
        </p:txBody>
      </p:sp>
      <p:sp>
        <p:nvSpPr>
          <p:cNvPr id="6" name="Subtitle 5">
            <a:extLst>
              <a:ext uri="{FF2B5EF4-FFF2-40B4-BE49-F238E27FC236}">
                <a16:creationId xmlns:a16="http://schemas.microsoft.com/office/drawing/2014/main" id="{4D5B6984-99EA-CF36-D55E-2038460078D8}"/>
              </a:ext>
            </a:extLst>
          </p:cNvPr>
          <p:cNvSpPr>
            <a:spLocks noGrp="1"/>
          </p:cNvSpPr>
          <p:nvPr>
            <p:ph type="subTitle" idx="1"/>
          </p:nvPr>
        </p:nvSpPr>
        <p:spPr/>
        <p:txBody>
          <a:bodyPr/>
          <a:lstStyle/>
          <a:p>
            <a:r>
              <a:rPr lang="en-GB" b="1" dirty="0"/>
              <a:t>2022 and 2023</a:t>
            </a:r>
          </a:p>
        </p:txBody>
      </p:sp>
    </p:spTree>
    <p:extLst>
      <p:ext uri="{BB962C8B-B14F-4D97-AF65-F5344CB8AC3E}">
        <p14:creationId xmlns:p14="http://schemas.microsoft.com/office/powerpoint/2010/main" val="28326732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83B1C-784D-C28D-C54A-DEF78B167894}"/>
              </a:ext>
            </a:extLst>
          </p:cNvPr>
          <p:cNvSpPr>
            <a:spLocks noGrp="1"/>
          </p:cNvSpPr>
          <p:nvPr>
            <p:ph type="title"/>
          </p:nvPr>
        </p:nvSpPr>
        <p:spPr/>
        <p:txBody>
          <a:bodyPr>
            <a:normAutofit/>
          </a:bodyPr>
          <a:lstStyle/>
          <a:p>
            <a:r>
              <a:rPr lang="en-GB" sz="3600" b="1" dirty="0"/>
              <a:t>Adoption estimates from 2022 (lenient criteria)</a:t>
            </a:r>
          </a:p>
        </p:txBody>
      </p:sp>
      <p:pic>
        <p:nvPicPr>
          <p:cNvPr id="4" name="Picture 3" descr="A graph with text on it&#10;&#10;AI-generated content may be incorrect.">
            <a:extLst>
              <a:ext uri="{FF2B5EF4-FFF2-40B4-BE49-F238E27FC236}">
                <a16:creationId xmlns:a16="http://schemas.microsoft.com/office/drawing/2014/main" id="{4D0D9388-94D1-EE31-B5D0-85666C47DAFE}"/>
              </a:ext>
            </a:extLst>
          </p:cNvPr>
          <p:cNvPicPr>
            <a:picLocks noChangeAspect="1"/>
          </p:cNvPicPr>
          <p:nvPr/>
        </p:nvPicPr>
        <p:blipFill>
          <a:blip r:embed="rId3"/>
          <a:stretch>
            <a:fillRect/>
          </a:stretch>
        </p:blipFill>
        <p:spPr>
          <a:xfrm>
            <a:off x="280359" y="3033622"/>
            <a:ext cx="3062378" cy="3148642"/>
          </a:xfrm>
          <a:prstGeom prst="rect">
            <a:avLst/>
          </a:prstGeom>
        </p:spPr>
      </p:pic>
      <p:sp>
        <p:nvSpPr>
          <p:cNvPr id="8" name="TextBox 7">
            <a:extLst>
              <a:ext uri="{FF2B5EF4-FFF2-40B4-BE49-F238E27FC236}">
                <a16:creationId xmlns:a16="http://schemas.microsoft.com/office/drawing/2014/main" id="{6462117B-CCE7-8C96-0107-4232C9C1794A}"/>
              </a:ext>
            </a:extLst>
          </p:cNvPr>
          <p:cNvSpPr txBox="1"/>
          <p:nvPr/>
        </p:nvSpPr>
        <p:spPr>
          <a:xfrm>
            <a:off x="713133" y="5981808"/>
            <a:ext cx="1232899" cy="276999"/>
          </a:xfrm>
          <a:prstGeom prst="rect">
            <a:avLst/>
          </a:prstGeom>
          <a:solidFill>
            <a:schemeClr val="bg1"/>
          </a:solidFill>
        </p:spPr>
        <p:txBody>
          <a:bodyPr wrap="square" rtlCol="0">
            <a:spAutoFit/>
          </a:bodyPr>
          <a:lstStyle/>
          <a:p>
            <a:r>
              <a:rPr lang="en-GB" sz="1200" b="1" dirty="0"/>
              <a:t>Aware of 1M5R</a:t>
            </a:r>
          </a:p>
        </p:txBody>
      </p:sp>
      <p:sp>
        <p:nvSpPr>
          <p:cNvPr id="9" name="TextBox 8">
            <a:extLst>
              <a:ext uri="{FF2B5EF4-FFF2-40B4-BE49-F238E27FC236}">
                <a16:creationId xmlns:a16="http://schemas.microsoft.com/office/drawing/2014/main" id="{DB538EBE-D8D3-BC83-601E-01A07298D018}"/>
              </a:ext>
            </a:extLst>
          </p:cNvPr>
          <p:cNvSpPr txBox="1"/>
          <p:nvPr/>
        </p:nvSpPr>
        <p:spPr>
          <a:xfrm>
            <a:off x="1946032" y="5978717"/>
            <a:ext cx="1232899" cy="276999"/>
          </a:xfrm>
          <a:prstGeom prst="rect">
            <a:avLst/>
          </a:prstGeom>
          <a:solidFill>
            <a:schemeClr val="bg1"/>
          </a:solidFill>
        </p:spPr>
        <p:txBody>
          <a:bodyPr wrap="square" rtlCol="0">
            <a:spAutoFit/>
          </a:bodyPr>
          <a:lstStyle/>
          <a:p>
            <a:r>
              <a:rPr lang="en-GB" sz="1200" b="1" dirty="0"/>
              <a:t>Applied 1M5R</a:t>
            </a:r>
          </a:p>
        </p:txBody>
      </p:sp>
      <p:grpSp>
        <p:nvGrpSpPr>
          <p:cNvPr id="17" name="Group 16">
            <a:extLst>
              <a:ext uri="{FF2B5EF4-FFF2-40B4-BE49-F238E27FC236}">
                <a16:creationId xmlns:a16="http://schemas.microsoft.com/office/drawing/2014/main" id="{560354B2-A271-5347-032C-3BA91BF40F9C}"/>
              </a:ext>
            </a:extLst>
          </p:cNvPr>
          <p:cNvGrpSpPr/>
          <p:nvPr/>
        </p:nvGrpSpPr>
        <p:grpSpPr>
          <a:xfrm>
            <a:off x="3441844" y="1448656"/>
            <a:ext cx="8091597" cy="4807060"/>
            <a:chOff x="3441844" y="1448656"/>
            <a:chExt cx="8091597" cy="4807060"/>
          </a:xfrm>
        </p:grpSpPr>
        <p:sp>
          <p:nvSpPr>
            <p:cNvPr id="10" name="TextBox 9">
              <a:extLst>
                <a:ext uri="{FF2B5EF4-FFF2-40B4-BE49-F238E27FC236}">
                  <a16:creationId xmlns:a16="http://schemas.microsoft.com/office/drawing/2014/main" id="{7C7B2B49-744B-A4ED-0394-DDFC5BDE51C2}"/>
                </a:ext>
              </a:extLst>
            </p:cNvPr>
            <p:cNvSpPr txBox="1"/>
            <p:nvPr/>
          </p:nvSpPr>
          <p:spPr>
            <a:xfrm>
              <a:off x="3540147" y="1641114"/>
              <a:ext cx="7993294" cy="707886"/>
            </a:xfrm>
            <a:prstGeom prst="rect">
              <a:avLst/>
            </a:prstGeom>
            <a:noFill/>
          </p:spPr>
          <p:txBody>
            <a:bodyPr wrap="square" rtlCol="0">
              <a:spAutoFit/>
            </a:bodyPr>
            <a:lstStyle/>
            <a:p>
              <a:r>
                <a:rPr lang="en-GB" sz="2000" dirty="0"/>
                <a:t>Limited to 1M (certified seeds), 3R (reduce pesticides) and 4R (reduce water / AWD)</a:t>
              </a:r>
            </a:p>
          </p:txBody>
        </p:sp>
        <p:cxnSp>
          <p:nvCxnSpPr>
            <p:cNvPr id="12" name="Straight Connector 11">
              <a:extLst>
                <a:ext uri="{FF2B5EF4-FFF2-40B4-BE49-F238E27FC236}">
                  <a16:creationId xmlns:a16="http://schemas.microsoft.com/office/drawing/2014/main" id="{4E88FD20-BA80-4ADF-EB59-2C26C0ADDE40}"/>
                </a:ext>
              </a:extLst>
            </p:cNvPr>
            <p:cNvCxnSpPr/>
            <p:nvPr/>
          </p:nvCxnSpPr>
          <p:spPr>
            <a:xfrm>
              <a:off x="3441844" y="1448656"/>
              <a:ext cx="0" cy="480706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1" name="Group 10">
            <a:extLst>
              <a:ext uri="{FF2B5EF4-FFF2-40B4-BE49-F238E27FC236}">
                <a16:creationId xmlns:a16="http://schemas.microsoft.com/office/drawing/2014/main" id="{17AE9DF0-CB81-4EB1-5752-0D51375F64C4}"/>
              </a:ext>
            </a:extLst>
          </p:cNvPr>
          <p:cNvGrpSpPr/>
          <p:nvPr/>
        </p:nvGrpSpPr>
        <p:grpSpPr>
          <a:xfrm>
            <a:off x="3343542" y="2451133"/>
            <a:ext cx="3069364" cy="3694717"/>
            <a:chOff x="3343542" y="2451133"/>
            <a:chExt cx="3069364" cy="3694717"/>
          </a:xfrm>
        </p:grpSpPr>
        <p:pic>
          <p:nvPicPr>
            <p:cNvPr id="5" name="Picture 4" descr="A diagram of a pie chart&#10;&#10;AI-generated content may be incorrect.">
              <a:extLst>
                <a:ext uri="{FF2B5EF4-FFF2-40B4-BE49-F238E27FC236}">
                  <a16:creationId xmlns:a16="http://schemas.microsoft.com/office/drawing/2014/main" id="{6FDA520C-B95B-A490-A054-1A3977F0B657}"/>
                </a:ext>
              </a:extLst>
            </p:cNvPr>
            <p:cNvPicPr>
              <a:picLocks noChangeAspect="1"/>
            </p:cNvPicPr>
            <p:nvPr/>
          </p:nvPicPr>
          <p:blipFill>
            <a:blip r:embed="rId4"/>
            <a:stretch>
              <a:fillRect/>
            </a:stretch>
          </p:blipFill>
          <p:spPr>
            <a:xfrm>
              <a:off x="3343542" y="3076486"/>
              <a:ext cx="3069364" cy="3069364"/>
            </a:xfrm>
            <a:prstGeom prst="rect">
              <a:avLst/>
            </a:prstGeom>
          </p:spPr>
        </p:pic>
        <p:sp>
          <p:nvSpPr>
            <p:cNvPr id="13" name="TextBox 12">
              <a:extLst>
                <a:ext uri="{FF2B5EF4-FFF2-40B4-BE49-F238E27FC236}">
                  <a16:creationId xmlns:a16="http://schemas.microsoft.com/office/drawing/2014/main" id="{5B08B2B1-D0E6-6FA6-BFEF-FEC17845EE26}"/>
                </a:ext>
              </a:extLst>
            </p:cNvPr>
            <p:cNvSpPr txBox="1"/>
            <p:nvPr/>
          </p:nvSpPr>
          <p:spPr>
            <a:xfrm>
              <a:off x="3956720" y="2451133"/>
              <a:ext cx="1843007" cy="523220"/>
            </a:xfrm>
            <a:prstGeom prst="rect">
              <a:avLst/>
            </a:prstGeom>
            <a:noFill/>
          </p:spPr>
          <p:txBody>
            <a:bodyPr wrap="square" rtlCol="0">
              <a:spAutoFit/>
            </a:bodyPr>
            <a:lstStyle/>
            <a:p>
              <a:pPr algn="ctr"/>
              <a:r>
                <a:rPr lang="en-US" sz="1400" b="1" dirty="0"/>
                <a:t>Certified seeds (1M) + Pesticides (3R)</a:t>
              </a:r>
            </a:p>
          </p:txBody>
        </p:sp>
      </p:grpSp>
      <p:grpSp>
        <p:nvGrpSpPr>
          <p:cNvPr id="3" name="Group 2">
            <a:extLst>
              <a:ext uri="{FF2B5EF4-FFF2-40B4-BE49-F238E27FC236}">
                <a16:creationId xmlns:a16="http://schemas.microsoft.com/office/drawing/2014/main" id="{03003160-7490-DCDC-9D29-5B9D9FF20492}"/>
              </a:ext>
            </a:extLst>
          </p:cNvPr>
          <p:cNvGrpSpPr/>
          <p:nvPr/>
        </p:nvGrpSpPr>
        <p:grpSpPr>
          <a:xfrm>
            <a:off x="6206383" y="2320969"/>
            <a:ext cx="3133458" cy="3856928"/>
            <a:chOff x="6206383" y="2320969"/>
            <a:chExt cx="3133458" cy="3856928"/>
          </a:xfrm>
        </p:grpSpPr>
        <p:pic>
          <p:nvPicPr>
            <p:cNvPr id="6" name="Picture 5" descr="A diagram of a number of circles&#10;&#10;AI-generated content may be incorrect.">
              <a:extLst>
                <a:ext uri="{FF2B5EF4-FFF2-40B4-BE49-F238E27FC236}">
                  <a16:creationId xmlns:a16="http://schemas.microsoft.com/office/drawing/2014/main" id="{8F436714-D189-B684-3741-5AFF6E02429C}"/>
                </a:ext>
              </a:extLst>
            </p:cNvPr>
            <p:cNvPicPr>
              <a:picLocks noChangeAspect="1"/>
            </p:cNvPicPr>
            <p:nvPr/>
          </p:nvPicPr>
          <p:blipFill>
            <a:blip r:embed="rId5"/>
            <a:stretch>
              <a:fillRect/>
            </a:stretch>
          </p:blipFill>
          <p:spPr>
            <a:xfrm>
              <a:off x="6206383" y="3044439"/>
              <a:ext cx="3133458" cy="3133458"/>
            </a:xfrm>
            <a:prstGeom prst="rect">
              <a:avLst/>
            </a:prstGeom>
          </p:spPr>
        </p:pic>
        <p:sp>
          <p:nvSpPr>
            <p:cNvPr id="14" name="TextBox 13">
              <a:extLst>
                <a:ext uri="{FF2B5EF4-FFF2-40B4-BE49-F238E27FC236}">
                  <a16:creationId xmlns:a16="http://schemas.microsoft.com/office/drawing/2014/main" id="{37A7CEF9-8B82-B3E7-C775-E44DB87EB2F9}"/>
                </a:ext>
              </a:extLst>
            </p:cNvPr>
            <p:cNvSpPr txBox="1"/>
            <p:nvPr/>
          </p:nvSpPr>
          <p:spPr>
            <a:xfrm>
              <a:off x="6721258" y="2320969"/>
              <a:ext cx="1843007" cy="523220"/>
            </a:xfrm>
            <a:prstGeom prst="rect">
              <a:avLst/>
            </a:prstGeom>
            <a:noFill/>
          </p:spPr>
          <p:txBody>
            <a:bodyPr wrap="square" rtlCol="0">
              <a:spAutoFit/>
            </a:bodyPr>
            <a:lstStyle/>
            <a:p>
              <a:pPr algn="ctr"/>
              <a:r>
                <a:rPr lang="en-US" sz="1400" b="1" dirty="0"/>
                <a:t>1M3R</a:t>
              </a:r>
            </a:p>
            <a:p>
              <a:pPr algn="ctr"/>
              <a:r>
                <a:rPr lang="en-US" sz="1400" b="1" dirty="0"/>
                <a:t>+ AWD (4R)</a:t>
              </a:r>
            </a:p>
          </p:txBody>
        </p:sp>
      </p:grpSp>
      <p:grpSp>
        <p:nvGrpSpPr>
          <p:cNvPr id="16" name="Group 15">
            <a:extLst>
              <a:ext uri="{FF2B5EF4-FFF2-40B4-BE49-F238E27FC236}">
                <a16:creationId xmlns:a16="http://schemas.microsoft.com/office/drawing/2014/main" id="{497BCEC3-0B8E-BAE6-7335-598BF24A759D}"/>
              </a:ext>
            </a:extLst>
          </p:cNvPr>
          <p:cNvGrpSpPr/>
          <p:nvPr/>
        </p:nvGrpSpPr>
        <p:grpSpPr>
          <a:xfrm>
            <a:off x="9154682" y="2361507"/>
            <a:ext cx="3048000" cy="3693805"/>
            <a:chOff x="9154682" y="2361507"/>
            <a:chExt cx="3048000" cy="3693805"/>
          </a:xfrm>
        </p:grpSpPr>
        <p:pic>
          <p:nvPicPr>
            <p:cNvPr id="7" name="Picture 6">
              <a:extLst>
                <a:ext uri="{FF2B5EF4-FFF2-40B4-BE49-F238E27FC236}">
                  <a16:creationId xmlns:a16="http://schemas.microsoft.com/office/drawing/2014/main" id="{EAA42C1D-44DF-1C03-9327-7187574FE22F}"/>
                </a:ext>
              </a:extLst>
            </p:cNvPr>
            <p:cNvPicPr>
              <a:picLocks noChangeAspect="1"/>
            </p:cNvPicPr>
            <p:nvPr/>
          </p:nvPicPr>
          <p:blipFill>
            <a:blip r:embed="rId6"/>
            <a:stretch>
              <a:fillRect/>
            </a:stretch>
          </p:blipFill>
          <p:spPr>
            <a:xfrm>
              <a:off x="9154682" y="3007312"/>
              <a:ext cx="3048000" cy="3048000"/>
            </a:xfrm>
            <a:prstGeom prst="rect">
              <a:avLst/>
            </a:prstGeom>
          </p:spPr>
        </p:pic>
        <p:sp>
          <p:nvSpPr>
            <p:cNvPr id="15" name="TextBox 14">
              <a:extLst>
                <a:ext uri="{FF2B5EF4-FFF2-40B4-BE49-F238E27FC236}">
                  <a16:creationId xmlns:a16="http://schemas.microsoft.com/office/drawing/2014/main" id="{756C33D6-159A-483F-BF96-21F844396AC9}"/>
                </a:ext>
              </a:extLst>
            </p:cNvPr>
            <p:cNvSpPr txBox="1"/>
            <p:nvPr/>
          </p:nvSpPr>
          <p:spPr>
            <a:xfrm>
              <a:off x="9499741" y="2361507"/>
              <a:ext cx="2357882" cy="523220"/>
            </a:xfrm>
            <a:prstGeom prst="rect">
              <a:avLst/>
            </a:prstGeom>
            <a:noFill/>
          </p:spPr>
          <p:txBody>
            <a:bodyPr wrap="square" rtlCol="0">
              <a:spAutoFit/>
            </a:bodyPr>
            <a:lstStyle/>
            <a:p>
              <a:pPr algn="ctr"/>
              <a:r>
                <a:rPr lang="en-US" sz="1400" b="1" dirty="0"/>
                <a:t>1M3R4R </a:t>
              </a:r>
            </a:p>
            <a:p>
              <a:pPr algn="ctr"/>
              <a:r>
                <a:rPr lang="en-US" sz="1400" b="1" dirty="0"/>
                <a:t>+ Self-reported adoption</a:t>
              </a:r>
            </a:p>
          </p:txBody>
        </p:sp>
      </p:grpSp>
      <p:sp>
        <p:nvSpPr>
          <p:cNvPr id="18" name="Rectangle 17">
            <a:extLst>
              <a:ext uri="{FF2B5EF4-FFF2-40B4-BE49-F238E27FC236}">
                <a16:creationId xmlns:a16="http://schemas.microsoft.com/office/drawing/2014/main" id="{A77BC948-9406-2688-CF7D-399452A1DF04}"/>
              </a:ext>
            </a:extLst>
          </p:cNvPr>
          <p:cNvSpPr/>
          <p:nvPr/>
        </p:nvSpPr>
        <p:spPr>
          <a:xfrm>
            <a:off x="6884126" y="692331"/>
            <a:ext cx="3148148" cy="6008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0530A42D-B249-0035-F317-4BF9276069C3}"/>
              </a:ext>
            </a:extLst>
          </p:cNvPr>
          <p:cNvSpPr txBox="1"/>
          <p:nvPr/>
        </p:nvSpPr>
        <p:spPr>
          <a:xfrm>
            <a:off x="901650" y="1374863"/>
            <a:ext cx="2088763" cy="369332"/>
          </a:xfrm>
          <a:prstGeom prst="rect">
            <a:avLst/>
          </a:prstGeom>
          <a:noFill/>
        </p:spPr>
        <p:txBody>
          <a:bodyPr wrap="square" rtlCol="0">
            <a:spAutoFit/>
          </a:bodyPr>
          <a:lstStyle/>
          <a:p>
            <a:r>
              <a:rPr lang="en-GB" b="1" dirty="0"/>
              <a:t>Simple estimate</a:t>
            </a:r>
          </a:p>
        </p:txBody>
      </p:sp>
      <p:sp>
        <p:nvSpPr>
          <p:cNvPr id="20" name="TextBox 19">
            <a:extLst>
              <a:ext uri="{FF2B5EF4-FFF2-40B4-BE49-F238E27FC236}">
                <a16:creationId xmlns:a16="http://schemas.microsoft.com/office/drawing/2014/main" id="{9812F60A-A219-D38C-CD4B-C47E501E2A85}"/>
              </a:ext>
            </a:extLst>
          </p:cNvPr>
          <p:cNvSpPr txBox="1"/>
          <p:nvPr/>
        </p:nvSpPr>
        <p:spPr>
          <a:xfrm>
            <a:off x="4997255" y="1318793"/>
            <a:ext cx="5551713" cy="369332"/>
          </a:xfrm>
          <a:prstGeom prst="rect">
            <a:avLst/>
          </a:prstGeom>
          <a:noFill/>
        </p:spPr>
        <p:txBody>
          <a:bodyPr wrap="square" rtlCol="0">
            <a:spAutoFit/>
          </a:bodyPr>
          <a:lstStyle/>
          <a:p>
            <a:r>
              <a:rPr lang="en-GB" b="1" dirty="0"/>
              <a:t>Constructed from domain-specific questions</a:t>
            </a:r>
          </a:p>
        </p:txBody>
      </p:sp>
    </p:spTree>
    <p:extLst>
      <p:ext uri="{BB962C8B-B14F-4D97-AF65-F5344CB8AC3E}">
        <p14:creationId xmlns:p14="http://schemas.microsoft.com/office/powerpoint/2010/main" val="128792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75E8B-DE25-D44C-BEB6-1BA716392477}"/>
              </a:ext>
            </a:extLst>
          </p:cNvPr>
          <p:cNvSpPr>
            <a:spLocks noGrp="1"/>
          </p:cNvSpPr>
          <p:nvPr>
            <p:ph type="title"/>
          </p:nvPr>
        </p:nvSpPr>
        <p:spPr>
          <a:xfrm>
            <a:off x="400693" y="846568"/>
            <a:ext cx="11039927" cy="470897"/>
          </a:xfrm>
        </p:spPr>
        <p:txBody>
          <a:bodyPr>
            <a:noAutofit/>
          </a:bodyPr>
          <a:lstStyle/>
          <a:p>
            <a:r>
              <a:rPr lang="en-US" sz="4000" b="1" dirty="0"/>
              <a:t>Adoption estimates from 2023 (lenient criteria)</a:t>
            </a:r>
          </a:p>
        </p:txBody>
      </p:sp>
      <p:grpSp>
        <p:nvGrpSpPr>
          <p:cNvPr id="10" name="Group 9">
            <a:extLst>
              <a:ext uri="{FF2B5EF4-FFF2-40B4-BE49-F238E27FC236}">
                <a16:creationId xmlns:a16="http://schemas.microsoft.com/office/drawing/2014/main" id="{C985F6E4-6F97-5937-2428-CEE94B3445B4}"/>
              </a:ext>
            </a:extLst>
          </p:cNvPr>
          <p:cNvGrpSpPr/>
          <p:nvPr/>
        </p:nvGrpSpPr>
        <p:grpSpPr>
          <a:xfrm>
            <a:off x="-31160" y="2453818"/>
            <a:ext cx="2045150" cy="3490396"/>
            <a:chOff x="-31160" y="2453818"/>
            <a:chExt cx="2045150" cy="3490396"/>
          </a:xfrm>
        </p:grpSpPr>
        <p:sp>
          <p:nvSpPr>
            <p:cNvPr id="32" name="TextBox 31">
              <a:extLst>
                <a:ext uri="{FF2B5EF4-FFF2-40B4-BE49-F238E27FC236}">
                  <a16:creationId xmlns:a16="http://schemas.microsoft.com/office/drawing/2014/main" id="{21D32101-5865-1FDF-4244-5C1CF40EC02C}"/>
                </a:ext>
              </a:extLst>
            </p:cNvPr>
            <p:cNvSpPr txBox="1"/>
            <p:nvPr/>
          </p:nvSpPr>
          <p:spPr>
            <a:xfrm>
              <a:off x="69910" y="2453818"/>
              <a:ext cx="1843007" cy="307777"/>
            </a:xfrm>
            <a:prstGeom prst="rect">
              <a:avLst/>
            </a:prstGeom>
            <a:noFill/>
          </p:spPr>
          <p:txBody>
            <a:bodyPr wrap="square" rtlCol="0">
              <a:spAutoFit/>
            </a:bodyPr>
            <a:lstStyle/>
            <a:p>
              <a:pPr algn="ctr"/>
              <a:r>
                <a:rPr lang="en-US" sz="1400" b="1" dirty="0"/>
                <a:t>Certified seeds (1M)</a:t>
              </a:r>
            </a:p>
          </p:txBody>
        </p:sp>
        <p:pic>
          <p:nvPicPr>
            <p:cNvPr id="8" name="Picture 7" descr="A purple circle with white and grey circles&#10;&#10;AI-generated content may be incorrect.">
              <a:extLst>
                <a:ext uri="{FF2B5EF4-FFF2-40B4-BE49-F238E27FC236}">
                  <a16:creationId xmlns:a16="http://schemas.microsoft.com/office/drawing/2014/main" id="{B027735C-BECA-8729-84C6-CF3734C556CD}"/>
                </a:ext>
              </a:extLst>
            </p:cNvPr>
            <p:cNvPicPr>
              <a:picLocks noChangeAspect="1"/>
            </p:cNvPicPr>
            <p:nvPr/>
          </p:nvPicPr>
          <p:blipFill>
            <a:blip r:embed="rId3"/>
            <a:srcRect l="2645" r="2645"/>
            <a:stretch/>
          </p:blipFill>
          <p:spPr>
            <a:xfrm>
              <a:off x="-31160" y="2934648"/>
              <a:ext cx="2045150" cy="2159404"/>
            </a:xfrm>
            <a:prstGeom prst="rect">
              <a:avLst/>
            </a:prstGeom>
          </p:spPr>
        </p:pic>
        <p:sp>
          <p:nvSpPr>
            <p:cNvPr id="3" name="TextBox 2">
              <a:extLst>
                <a:ext uri="{FF2B5EF4-FFF2-40B4-BE49-F238E27FC236}">
                  <a16:creationId xmlns:a16="http://schemas.microsoft.com/office/drawing/2014/main" id="{283382F5-EC12-7D64-76F1-44D5E48DF16C}"/>
                </a:ext>
              </a:extLst>
            </p:cNvPr>
            <p:cNvSpPr txBox="1"/>
            <p:nvPr/>
          </p:nvSpPr>
          <p:spPr>
            <a:xfrm>
              <a:off x="69910" y="5574882"/>
              <a:ext cx="1843007" cy="369332"/>
            </a:xfrm>
            <a:prstGeom prst="rect">
              <a:avLst/>
            </a:prstGeom>
            <a:noFill/>
          </p:spPr>
          <p:txBody>
            <a:bodyPr wrap="square" rtlCol="0">
              <a:spAutoFit/>
            </a:bodyPr>
            <a:lstStyle/>
            <a:p>
              <a:pPr algn="ctr"/>
              <a:r>
                <a:rPr lang="en-US" b="1"/>
                <a:t>86%</a:t>
              </a:r>
            </a:p>
          </p:txBody>
        </p:sp>
      </p:grpSp>
      <p:grpSp>
        <p:nvGrpSpPr>
          <p:cNvPr id="11" name="Group 10">
            <a:extLst>
              <a:ext uri="{FF2B5EF4-FFF2-40B4-BE49-F238E27FC236}">
                <a16:creationId xmlns:a16="http://schemas.microsoft.com/office/drawing/2014/main" id="{77BBB85E-A9F1-2273-5430-FD23CA7D5EF5}"/>
              </a:ext>
            </a:extLst>
          </p:cNvPr>
          <p:cNvGrpSpPr/>
          <p:nvPr/>
        </p:nvGrpSpPr>
        <p:grpSpPr>
          <a:xfrm>
            <a:off x="2006648" y="2346096"/>
            <a:ext cx="2045150" cy="3598118"/>
            <a:chOff x="2006648" y="2346096"/>
            <a:chExt cx="2045150" cy="3598118"/>
          </a:xfrm>
        </p:grpSpPr>
        <p:sp>
          <p:nvSpPr>
            <p:cNvPr id="45" name="TextBox 44">
              <a:extLst>
                <a:ext uri="{FF2B5EF4-FFF2-40B4-BE49-F238E27FC236}">
                  <a16:creationId xmlns:a16="http://schemas.microsoft.com/office/drawing/2014/main" id="{947364DD-21A7-4707-95E4-198B1CBBB052}"/>
                </a:ext>
              </a:extLst>
            </p:cNvPr>
            <p:cNvSpPr txBox="1"/>
            <p:nvPr/>
          </p:nvSpPr>
          <p:spPr>
            <a:xfrm>
              <a:off x="2107718" y="2346096"/>
              <a:ext cx="1843007" cy="523220"/>
            </a:xfrm>
            <a:prstGeom prst="rect">
              <a:avLst/>
            </a:prstGeom>
            <a:noFill/>
          </p:spPr>
          <p:txBody>
            <a:bodyPr wrap="square" rtlCol="0">
              <a:spAutoFit/>
            </a:bodyPr>
            <a:lstStyle/>
            <a:p>
              <a:pPr algn="ctr"/>
              <a:r>
                <a:rPr lang="en-US" sz="1400" b="1" dirty="0"/>
                <a:t>Certified seeds (1M) + Seed rate (1R)</a:t>
              </a:r>
            </a:p>
          </p:txBody>
        </p:sp>
        <p:pic>
          <p:nvPicPr>
            <p:cNvPr id="48" name="Picture 47">
              <a:extLst>
                <a:ext uri="{FF2B5EF4-FFF2-40B4-BE49-F238E27FC236}">
                  <a16:creationId xmlns:a16="http://schemas.microsoft.com/office/drawing/2014/main" id="{81F6E6F8-851F-2A4D-5AA2-62B1E09AB8E2}"/>
                </a:ext>
              </a:extLst>
            </p:cNvPr>
            <p:cNvPicPr>
              <a:picLocks noChangeAspect="1"/>
            </p:cNvPicPr>
            <p:nvPr/>
          </p:nvPicPr>
          <p:blipFill>
            <a:blip r:embed="rId4"/>
            <a:srcRect l="4233" r="4233"/>
            <a:stretch/>
          </p:blipFill>
          <p:spPr>
            <a:xfrm>
              <a:off x="2006648" y="2934648"/>
              <a:ext cx="2045150" cy="2234296"/>
            </a:xfrm>
            <a:prstGeom prst="rect">
              <a:avLst/>
            </a:prstGeom>
          </p:spPr>
        </p:pic>
        <p:sp>
          <p:nvSpPr>
            <p:cNvPr id="4" name="TextBox 3">
              <a:extLst>
                <a:ext uri="{FF2B5EF4-FFF2-40B4-BE49-F238E27FC236}">
                  <a16:creationId xmlns:a16="http://schemas.microsoft.com/office/drawing/2014/main" id="{BF6F744E-BB7E-7829-72E8-781C01D84AB6}"/>
                </a:ext>
              </a:extLst>
            </p:cNvPr>
            <p:cNvSpPr txBox="1"/>
            <p:nvPr/>
          </p:nvSpPr>
          <p:spPr>
            <a:xfrm>
              <a:off x="2107719" y="5574882"/>
              <a:ext cx="1843007" cy="369332"/>
            </a:xfrm>
            <a:prstGeom prst="rect">
              <a:avLst/>
            </a:prstGeom>
            <a:noFill/>
          </p:spPr>
          <p:txBody>
            <a:bodyPr wrap="square" rtlCol="0">
              <a:spAutoFit/>
            </a:bodyPr>
            <a:lstStyle/>
            <a:p>
              <a:pPr algn="ctr"/>
              <a:r>
                <a:rPr lang="en-US" b="1"/>
                <a:t>62%</a:t>
              </a:r>
            </a:p>
          </p:txBody>
        </p:sp>
      </p:grpSp>
      <p:grpSp>
        <p:nvGrpSpPr>
          <p:cNvPr id="12" name="Group 11">
            <a:extLst>
              <a:ext uri="{FF2B5EF4-FFF2-40B4-BE49-F238E27FC236}">
                <a16:creationId xmlns:a16="http://schemas.microsoft.com/office/drawing/2014/main" id="{B84CE018-99C3-0187-8EFC-251A717924C1}"/>
              </a:ext>
            </a:extLst>
          </p:cNvPr>
          <p:cNvGrpSpPr/>
          <p:nvPr/>
        </p:nvGrpSpPr>
        <p:grpSpPr>
          <a:xfrm>
            <a:off x="4054415" y="2365493"/>
            <a:ext cx="2045150" cy="3578721"/>
            <a:chOff x="4054415" y="2365493"/>
            <a:chExt cx="2045150" cy="3578721"/>
          </a:xfrm>
        </p:grpSpPr>
        <p:sp>
          <p:nvSpPr>
            <p:cNvPr id="33" name="TextBox 32">
              <a:extLst>
                <a:ext uri="{FF2B5EF4-FFF2-40B4-BE49-F238E27FC236}">
                  <a16:creationId xmlns:a16="http://schemas.microsoft.com/office/drawing/2014/main" id="{E02259EF-E57D-C8F6-79B1-B9EA22FDAA4C}"/>
                </a:ext>
              </a:extLst>
            </p:cNvPr>
            <p:cNvSpPr txBox="1"/>
            <p:nvPr/>
          </p:nvSpPr>
          <p:spPr>
            <a:xfrm>
              <a:off x="4151411" y="2365493"/>
              <a:ext cx="1843007" cy="523220"/>
            </a:xfrm>
            <a:prstGeom prst="rect">
              <a:avLst/>
            </a:prstGeom>
            <a:noFill/>
          </p:spPr>
          <p:txBody>
            <a:bodyPr wrap="square" rtlCol="0">
              <a:spAutoFit/>
            </a:bodyPr>
            <a:lstStyle/>
            <a:p>
              <a:pPr algn="ctr"/>
              <a:r>
                <a:rPr lang="en-US" sz="1400" b="1" dirty="0"/>
                <a:t>1M1R</a:t>
              </a:r>
            </a:p>
            <a:p>
              <a:pPr algn="ctr"/>
              <a:r>
                <a:rPr lang="en-US" sz="1400" b="1" dirty="0"/>
                <a:t>+ Nitrogen (2R)</a:t>
              </a:r>
            </a:p>
          </p:txBody>
        </p:sp>
        <p:pic>
          <p:nvPicPr>
            <p:cNvPr id="50" name="Picture 49" descr="A diagram of different colored circles&#10;&#10;AI-generated content may be incorrect.">
              <a:extLst>
                <a:ext uri="{FF2B5EF4-FFF2-40B4-BE49-F238E27FC236}">
                  <a16:creationId xmlns:a16="http://schemas.microsoft.com/office/drawing/2014/main" id="{1BB7AC51-FD6F-B0AB-ECDB-658A4D9B9BEE}"/>
                </a:ext>
              </a:extLst>
            </p:cNvPr>
            <p:cNvPicPr>
              <a:picLocks noChangeAspect="1"/>
            </p:cNvPicPr>
            <p:nvPr/>
          </p:nvPicPr>
          <p:blipFill>
            <a:blip r:embed="rId5"/>
            <a:srcRect l="4127" r="4127"/>
            <a:stretch/>
          </p:blipFill>
          <p:spPr>
            <a:xfrm>
              <a:off x="4054415" y="2934648"/>
              <a:ext cx="2045150" cy="2229142"/>
            </a:xfrm>
            <a:prstGeom prst="rect">
              <a:avLst/>
            </a:prstGeom>
            <a:effectLst/>
          </p:spPr>
        </p:pic>
        <p:sp>
          <p:nvSpPr>
            <p:cNvPr id="5" name="TextBox 4">
              <a:extLst>
                <a:ext uri="{FF2B5EF4-FFF2-40B4-BE49-F238E27FC236}">
                  <a16:creationId xmlns:a16="http://schemas.microsoft.com/office/drawing/2014/main" id="{C470D69E-72EB-9950-4FCC-E1386FE90549}"/>
                </a:ext>
              </a:extLst>
            </p:cNvPr>
            <p:cNvSpPr txBox="1"/>
            <p:nvPr/>
          </p:nvSpPr>
          <p:spPr>
            <a:xfrm>
              <a:off x="4151411" y="5574882"/>
              <a:ext cx="1843007" cy="369332"/>
            </a:xfrm>
            <a:prstGeom prst="rect">
              <a:avLst/>
            </a:prstGeom>
            <a:noFill/>
          </p:spPr>
          <p:txBody>
            <a:bodyPr wrap="square" lIns="91440" tIns="45720" rIns="91440" bIns="45720" rtlCol="0" anchor="t">
              <a:spAutoFit/>
            </a:bodyPr>
            <a:lstStyle/>
            <a:p>
              <a:pPr algn="ctr"/>
              <a:r>
                <a:rPr lang="en-US" b="1"/>
                <a:t>16%</a:t>
              </a:r>
            </a:p>
          </p:txBody>
        </p:sp>
      </p:grpSp>
      <p:grpSp>
        <p:nvGrpSpPr>
          <p:cNvPr id="13" name="Group 12">
            <a:extLst>
              <a:ext uri="{FF2B5EF4-FFF2-40B4-BE49-F238E27FC236}">
                <a16:creationId xmlns:a16="http://schemas.microsoft.com/office/drawing/2014/main" id="{54B46340-6DC0-025C-9B44-11B91B690326}"/>
              </a:ext>
            </a:extLst>
          </p:cNvPr>
          <p:cNvGrpSpPr/>
          <p:nvPr/>
        </p:nvGrpSpPr>
        <p:grpSpPr>
          <a:xfrm>
            <a:off x="6102562" y="2365493"/>
            <a:ext cx="2045150" cy="3578721"/>
            <a:chOff x="6102562" y="2365493"/>
            <a:chExt cx="2045150" cy="3578721"/>
          </a:xfrm>
        </p:grpSpPr>
        <p:sp>
          <p:nvSpPr>
            <p:cNvPr id="34" name="TextBox 33">
              <a:extLst>
                <a:ext uri="{FF2B5EF4-FFF2-40B4-BE49-F238E27FC236}">
                  <a16:creationId xmlns:a16="http://schemas.microsoft.com/office/drawing/2014/main" id="{8623F40E-E885-EC7C-8159-D1CD1E358E47}"/>
                </a:ext>
              </a:extLst>
            </p:cNvPr>
            <p:cNvSpPr txBox="1"/>
            <p:nvPr/>
          </p:nvSpPr>
          <p:spPr>
            <a:xfrm>
              <a:off x="6197584" y="2365493"/>
              <a:ext cx="1843007" cy="523220"/>
            </a:xfrm>
            <a:prstGeom prst="rect">
              <a:avLst/>
            </a:prstGeom>
            <a:noFill/>
          </p:spPr>
          <p:txBody>
            <a:bodyPr wrap="square" rtlCol="0">
              <a:spAutoFit/>
            </a:bodyPr>
            <a:lstStyle/>
            <a:p>
              <a:pPr algn="ctr"/>
              <a:r>
                <a:rPr lang="en-US" sz="1400" b="1" dirty="0"/>
                <a:t>1M1R2R</a:t>
              </a:r>
            </a:p>
            <a:p>
              <a:pPr algn="ctr"/>
              <a:r>
                <a:rPr lang="en-US" sz="1400" b="1" dirty="0"/>
                <a:t>+ Pesticides (3R)</a:t>
              </a:r>
            </a:p>
          </p:txBody>
        </p:sp>
        <p:pic>
          <p:nvPicPr>
            <p:cNvPr id="52" name="Picture 51" descr="A diagram of a circle with numbers and a few circles&#10;&#10;AI-generated content may be incorrect.">
              <a:extLst>
                <a:ext uri="{FF2B5EF4-FFF2-40B4-BE49-F238E27FC236}">
                  <a16:creationId xmlns:a16="http://schemas.microsoft.com/office/drawing/2014/main" id="{33A5625B-F8FD-DD67-7BA5-BE81AC81EE1D}"/>
                </a:ext>
              </a:extLst>
            </p:cNvPr>
            <p:cNvPicPr>
              <a:picLocks noChangeAspect="1"/>
            </p:cNvPicPr>
            <p:nvPr/>
          </p:nvPicPr>
          <p:blipFill>
            <a:blip r:embed="rId6"/>
            <a:srcRect l="4286" r="4286"/>
            <a:stretch/>
          </p:blipFill>
          <p:spPr>
            <a:xfrm>
              <a:off x="6102562" y="2926907"/>
              <a:ext cx="2045150" cy="2236883"/>
            </a:xfrm>
            <a:prstGeom prst="rect">
              <a:avLst/>
            </a:prstGeom>
            <a:effectLst/>
          </p:spPr>
        </p:pic>
        <p:sp>
          <p:nvSpPr>
            <p:cNvPr id="6" name="TextBox 5">
              <a:extLst>
                <a:ext uri="{FF2B5EF4-FFF2-40B4-BE49-F238E27FC236}">
                  <a16:creationId xmlns:a16="http://schemas.microsoft.com/office/drawing/2014/main" id="{71D0483D-B0E1-7BA2-B8C0-8A60F36FF4C4}"/>
                </a:ext>
              </a:extLst>
            </p:cNvPr>
            <p:cNvSpPr txBox="1"/>
            <p:nvPr/>
          </p:nvSpPr>
          <p:spPr>
            <a:xfrm>
              <a:off x="6197584" y="5574882"/>
              <a:ext cx="1843007" cy="369332"/>
            </a:xfrm>
            <a:prstGeom prst="rect">
              <a:avLst/>
            </a:prstGeom>
            <a:noFill/>
          </p:spPr>
          <p:txBody>
            <a:bodyPr wrap="square" lIns="91440" tIns="45720" rIns="91440" bIns="45720" rtlCol="0" anchor="t">
              <a:spAutoFit/>
            </a:bodyPr>
            <a:lstStyle/>
            <a:p>
              <a:pPr algn="ctr"/>
              <a:r>
                <a:rPr lang="en-US" b="1"/>
                <a:t>2%</a:t>
              </a:r>
            </a:p>
          </p:txBody>
        </p:sp>
      </p:grpSp>
      <p:grpSp>
        <p:nvGrpSpPr>
          <p:cNvPr id="14" name="Group 13">
            <a:extLst>
              <a:ext uri="{FF2B5EF4-FFF2-40B4-BE49-F238E27FC236}">
                <a16:creationId xmlns:a16="http://schemas.microsoft.com/office/drawing/2014/main" id="{7BE16DFD-C7DF-CC54-59C8-40F731493646}"/>
              </a:ext>
            </a:extLst>
          </p:cNvPr>
          <p:cNvGrpSpPr/>
          <p:nvPr/>
        </p:nvGrpSpPr>
        <p:grpSpPr>
          <a:xfrm>
            <a:off x="8123911" y="2346096"/>
            <a:ext cx="2045149" cy="3598118"/>
            <a:chOff x="8123911" y="2346096"/>
            <a:chExt cx="2045149" cy="3598118"/>
          </a:xfrm>
        </p:grpSpPr>
        <p:sp>
          <p:nvSpPr>
            <p:cNvPr id="35" name="TextBox 34">
              <a:extLst>
                <a:ext uri="{FF2B5EF4-FFF2-40B4-BE49-F238E27FC236}">
                  <a16:creationId xmlns:a16="http://schemas.microsoft.com/office/drawing/2014/main" id="{23FEFF12-A9A6-DB0E-551F-C03C1FB6AE44}"/>
                </a:ext>
              </a:extLst>
            </p:cNvPr>
            <p:cNvSpPr txBox="1"/>
            <p:nvPr/>
          </p:nvSpPr>
          <p:spPr>
            <a:xfrm>
              <a:off x="8224980" y="2346096"/>
              <a:ext cx="1843007" cy="523220"/>
            </a:xfrm>
            <a:prstGeom prst="rect">
              <a:avLst/>
            </a:prstGeom>
            <a:noFill/>
          </p:spPr>
          <p:txBody>
            <a:bodyPr wrap="square" rtlCol="0">
              <a:spAutoFit/>
            </a:bodyPr>
            <a:lstStyle/>
            <a:p>
              <a:pPr algn="ctr"/>
              <a:r>
                <a:rPr lang="en-US" sz="1400" b="1" dirty="0"/>
                <a:t>1M1R2R3R</a:t>
              </a:r>
            </a:p>
            <a:p>
              <a:pPr algn="ctr"/>
              <a:r>
                <a:rPr lang="en-US" sz="1400" b="1" dirty="0"/>
                <a:t>+ AWD (4R)</a:t>
              </a:r>
            </a:p>
          </p:txBody>
        </p:sp>
        <p:pic>
          <p:nvPicPr>
            <p:cNvPr id="54" name="Picture 53">
              <a:extLst>
                <a:ext uri="{FF2B5EF4-FFF2-40B4-BE49-F238E27FC236}">
                  <a16:creationId xmlns:a16="http://schemas.microsoft.com/office/drawing/2014/main" id="{EB99D77C-F6D0-D96C-0DB2-598BC047E6A1}"/>
                </a:ext>
              </a:extLst>
            </p:cNvPr>
            <p:cNvPicPr>
              <a:picLocks noChangeAspect="1"/>
            </p:cNvPicPr>
            <p:nvPr/>
          </p:nvPicPr>
          <p:blipFill>
            <a:blip r:embed="rId7"/>
            <a:srcRect l="4233" r="4233"/>
            <a:stretch/>
          </p:blipFill>
          <p:spPr>
            <a:xfrm>
              <a:off x="8123911" y="2934648"/>
              <a:ext cx="2045149" cy="2234296"/>
            </a:xfrm>
            <a:prstGeom prst="rect">
              <a:avLst/>
            </a:prstGeom>
            <a:effectLst/>
          </p:spPr>
        </p:pic>
        <p:sp>
          <p:nvSpPr>
            <p:cNvPr id="7" name="TextBox 6">
              <a:extLst>
                <a:ext uri="{FF2B5EF4-FFF2-40B4-BE49-F238E27FC236}">
                  <a16:creationId xmlns:a16="http://schemas.microsoft.com/office/drawing/2014/main" id="{E72E7978-B7E8-0FFD-8C29-D79351A0C987}"/>
                </a:ext>
              </a:extLst>
            </p:cNvPr>
            <p:cNvSpPr txBox="1"/>
            <p:nvPr/>
          </p:nvSpPr>
          <p:spPr>
            <a:xfrm>
              <a:off x="8224980" y="5574882"/>
              <a:ext cx="1843007" cy="369332"/>
            </a:xfrm>
            <a:prstGeom prst="rect">
              <a:avLst/>
            </a:prstGeom>
            <a:noFill/>
          </p:spPr>
          <p:txBody>
            <a:bodyPr wrap="square" lIns="91440" tIns="45720" rIns="91440" bIns="45720" rtlCol="0" anchor="t">
              <a:spAutoFit/>
            </a:bodyPr>
            <a:lstStyle/>
            <a:p>
              <a:pPr algn="ctr"/>
              <a:r>
                <a:rPr lang="en-US" b="1"/>
                <a:t>&lt;1%</a:t>
              </a:r>
            </a:p>
          </p:txBody>
        </p:sp>
      </p:grpSp>
      <p:grpSp>
        <p:nvGrpSpPr>
          <p:cNvPr id="15" name="Group 14">
            <a:extLst>
              <a:ext uri="{FF2B5EF4-FFF2-40B4-BE49-F238E27FC236}">
                <a16:creationId xmlns:a16="http://schemas.microsoft.com/office/drawing/2014/main" id="{8A1960FD-D80D-C941-6DAE-73217C061AE3}"/>
              </a:ext>
            </a:extLst>
          </p:cNvPr>
          <p:cNvGrpSpPr/>
          <p:nvPr/>
        </p:nvGrpSpPr>
        <p:grpSpPr>
          <a:xfrm>
            <a:off x="10168337" y="2161968"/>
            <a:ext cx="2019864" cy="3782246"/>
            <a:chOff x="10168337" y="2161968"/>
            <a:chExt cx="2019864" cy="3782246"/>
          </a:xfrm>
        </p:grpSpPr>
        <p:sp>
          <p:nvSpPr>
            <p:cNvPr id="36" name="TextBox 35">
              <a:extLst>
                <a:ext uri="{FF2B5EF4-FFF2-40B4-BE49-F238E27FC236}">
                  <a16:creationId xmlns:a16="http://schemas.microsoft.com/office/drawing/2014/main" id="{0D9775F6-5D6B-476E-F73E-06599B5AD872}"/>
                </a:ext>
              </a:extLst>
            </p:cNvPr>
            <p:cNvSpPr txBox="1"/>
            <p:nvPr/>
          </p:nvSpPr>
          <p:spPr>
            <a:xfrm>
              <a:off x="10252376" y="2161968"/>
              <a:ext cx="1843007" cy="738664"/>
            </a:xfrm>
            <a:prstGeom prst="rect">
              <a:avLst/>
            </a:prstGeom>
            <a:noFill/>
          </p:spPr>
          <p:txBody>
            <a:bodyPr wrap="square" rtlCol="0">
              <a:spAutoFit/>
            </a:bodyPr>
            <a:lstStyle/>
            <a:p>
              <a:pPr algn="ctr"/>
              <a:r>
                <a:rPr lang="en-US" sz="1400" b="1" dirty="0"/>
                <a:t>1M1R2R3R4R</a:t>
              </a:r>
            </a:p>
            <a:p>
              <a:pPr algn="ctr"/>
              <a:r>
                <a:rPr lang="en-US" sz="1400" b="1" dirty="0"/>
                <a:t>+ Post-harvest losses (5R)</a:t>
              </a:r>
            </a:p>
          </p:txBody>
        </p:sp>
        <p:pic>
          <p:nvPicPr>
            <p:cNvPr id="58" name="Picture 57" descr="A screenshot of a graph&#10;&#10;AI-generated content may be incorrect.">
              <a:extLst>
                <a:ext uri="{FF2B5EF4-FFF2-40B4-BE49-F238E27FC236}">
                  <a16:creationId xmlns:a16="http://schemas.microsoft.com/office/drawing/2014/main" id="{2BC08607-1C2F-388C-2BF7-3939A506C49D}"/>
                </a:ext>
              </a:extLst>
            </p:cNvPr>
            <p:cNvPicPr>
              <a:picLocks noChangeAspect="1"/>
            </p:cNvPicPr>
            <p:nvPr/>
          </p:nvPicPr>
          <p:blipFill>
            <a:blip r:embed="rId8"/>
            <a:srcRect l="4851" r="4851"/>
            <a:stretch/>
          </p:blipFill>
          <p:spPr>
            <a:xfrm>
              <a:off x="10168337" y="2934649"/>
              <a:ext cx="2019864" cy="2236884"/>
            </a:xfrm>
            <a:prstGeom prst="rect">
              <a:avLst/>
            </a:prstGeom>
          </p:spPr>
        </p:pic>
        <p:sp>
          <p:nvSpPr>
            <p:cNvPr id="9" name="TextBox 8">
              <a:extLst>
                <a:ext uri="{FF2B5EF4-FFF2-40B4-BE49-F238E27FC236}">
                  <a16:creationId xmlns:a16="http://schemas.microsoft.com/office/drawing/2014/main" id="{9F8BEECE-EFED-5541-5E13-837859EA63F4}"/>
                </a:ext>
              </a:extLst>
            </p:cNvPr>
            <p:cNvSpPr txBox="1"/>
            <p:nvPr/>
          </p:nvSpPr>
          <p:spPr>
            <a:xfrm>
              <a:off x="10252878" y="5574882"/>
              <a:ext cx="1843007" cy="369332"/>
            </a:xfrm>
            <a:prstGeom prst="rect">
              <a:avLst/>
            </a:prstGeom>
            <a:noFill/>
          </p:spPr>
          <p:txBody>
            <a:bodyPr wrap="square" lIns="91440" tIns="45720" rIns="91440" bIns="45720" rtlCol="0" anchor="t">
              <a:spAutoFit/>
            </a:bodyPr>
            <a:lstStyle/>
            <a:p>
              <a:pPr algn="ctr"/>
              <a:r>
                <a:rPr lang="en-US" b="1"/>
                <a:t>0%</a:t>
              </a:r>
            </a:p>
          </p:txBody>
        </p:sp>
      </p:grpSp>
    </p:spTree>
    <p:extLst>
      <p:ext uri="{BB962C8B-B14F-4D97-AF65-F5344CB8AC3E}">
        <p14:creationId xmlns:p14="http://schemas.microsoft.com/office/powerpoint/2010/main" val="167334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a:extLst>
              <a:ext uri="{FF2B5EF4-FFF2-40B4-BE49-F238E27FC236}">
                <a16:creationId xmlns:a16="http://schemas.microsoft.com/office/drawing/2014/main" id="{362810D9-2C5A-477D-949C-C19189547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erial view of valley map">
            <a:extLst>
              <a:ext uri="{FF2B5EF4-FFF2-40B4-BE49-F238E27FC236}">
                <a16:creationId xmlns:a16="http://schemas.microsoft.com/office/drawing/2014/main" id="{D6008E55-8041-7BBD-B96C-5E6E8E0575EA}"/>
              </a:ext>
            </a:extLst>
          </p:cNvPr>
          <p:cNvPicPr>
            <a:picLocks noChangeAspect="1"/>
          </p:cNvPicPr>
          <p:nvPr/>
        </p:nvPicPr>
        <p:blipFill>
          <a:blip r:embed="rId3">
            <a:alphaModFix amt="55000"/>
          </a:blip>
          <a:srcRect b="1316"/>
          <a:stretch>
            <a:fillRect/>
          </a:stretch>
        </p:blipFill>
        <p:spPr>
          <a:xfrm>
            <a:off x="20" y="-9107"/>
            <a:ext cx="12191980" cy="6858000"/>
          </a:xfrm>
          <a:prstGeom prst="rect">
            <a:avLst/>
          </a:prstGeom>
        </p:spPr>
      </p:pic>
      <p:sp>
        <p:nvSpPr>
          <p:cNvPr id="7" name="Title 6">
            <a:extLst>
              <a:ext uri="{FF2B5EF4-FFF2-40B4-BE49-F238E27FC236}">
                <a16:creationId xmlns:a16="http://schemas.microsoft.com/office/drawing/2014/main" id="{8EDDC0EC-8431-3E98-A693-54D72B76C2FA}"/>
              </a:ext>
            </a:extLst>
          </p:cNvPr>
          <p:cNvSpPr>
            <a:spLocks noGrp="1"/>
          </p:cNvSpPr>
          <p:nvPr>
            <p:ph type="title"/>
          </p:nvPr>
        </p:nvSpPr>
        <p:spPr>
          <a:xfrm>
            <a:off x="686834" y="591344"/>
            <a:ext cx="3200400" cy="5585619"/>
          </a:xfrm>
        </p:spPr>
        <p:txBody>
          <a:bodyPr>
            <a:normAutofit/>
          </a:bodyPr>
          <a:lstStyle/>
          <a:p>
            <a:r>
              <a:rPr lang="en-GB" b="1">
                <a:solidFill>
                  <a:srgbClr val="FFFFFF"/>
                </a:solidFill>
              </a:rPr>
              <a:t>Conclusion</a:t>
            </a:r>
          </a:p>
        </p:txBody>
      </p:sp>
      <p:sp>
        <p:nvSpPr>
          <p:cNvPr id="38" name="Arc 3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90C04472-C1F4-B7DD-24AF-72FB6408957B}"/>
              </a:ext>
            </a:extLst>
          </p:cNvPr>
          <p:cNvSpPr>
            <a:spLocks noGrp="1"/>
          </p:cNvSpPr>
          <p:nvPr>
            <p:ph idx="1"/>
          </p:nvPr>
        </p:nvSpPr>
        <p:spPr>
          <a:xfrm>
            <a:off x="4447308" y="591344"/>
            <a:ext cx="6906491" cy="5585619"/>
          </a:xfrm>
        </p:spPr>
        <p:txBody>
          <a:bodyPr vert="horz" lIns="91440" tIns="45720" rIns="91440" bIns="45720" rtlCol="0" anchor="ctr">
            <a:normAutofit/>
          </a:bodyPr>
          <a:lstStyle/>
          <a:p>
            <a:pPr marL="0" indent="0">
              <a:buNone/>
            </a:pPr>
            <a:r>
              <a:rPr lang="en-GB" sz="2200" dirty="0">
                <a:solidFill>
                  <a:srgbClr val="FFFFFF"/>
                </a:solidFill>
              </a:rPr>
              <a:t>A truly mixed methods approach to measure farmers’ actions, </a:t>
            </a:r>
            <a:r>
              <a:rPr lang="en-GB" sz="2200" dirty="0" err="1">
                <a:solidFill>
                  <a:srgbClr val="FFFFFF"/>
                </a:solidFill>
              </a:rPr>
              <a:t>behaviors</a:t>
            </a:r>
            <a:r>
              <a:rPr lang="en-GB" sz="2200" dirty="0">
                <a:solidFill>
                  <a:srgbClr val="FFFFFF"/>
                </a:solidFill>
              </a:rPr>
              <a:t> and practices.</a:t>
            </a:r>
          </a:p>
          <a:p>
            <a:pPr marL="0" indent="0">
              <a:buNone/>
            </a:pPr>
            <a:endParaRPr lang="en-GB" sz="2200" dirty="0">
              <a:solidFill>
                <a:srgbClr val="FFFFFF"/>
              </a:solidFill>
            </a:endParaRPr>
          </a:p>
          <a:p>
            <a:pPr marL="0" indent="0">
              <a:buNone/>
            </a:pPr>
            <a:r>
              <a:rPr lang="en-GB" sz="2200" dirty="0">
                <a:solidFill>
                  <a:srgbClr val="FFFFFF"/>
                </a:solidFill>
              </a:rPr>
              <a:t>Farmers had a sophisticated understanding of their farming practices; in many domains could readily answer questions that allowed measurement. </a:t>
            </a:r>
          </a:p>
          <a:p>
            <a:pPr marL="0" indent="0">
              <a:buNone/>
            </a:pPr>
            <a:endParaRPr lang="en-GB" sz="2200" dirty="0">
              <a:solidFill>
                <a:srgbClr val="FFFFFF"/>
              </a:solidFill>
            </a:endParaRPr>
          </a:p>
          <a:p>
            <a:pPr marL="0" indent="0">
              <a:buNone/>
            </a:pPr>
            <a:r>
              <a:rPr lang="en-GB" sz="2200" dirty="0">
                <a:solidFill>
                  <a:srgbClr val="FFFFFF"/>
                </a:solidFill>
              </a:rPr>
              <a:t>We had to grapple with principles underlying the recommendations and how they juxtapose against realities of rice cultivation.</a:t>
            </a:r>
          </a:p>
          <a:p>
            <a:pPr marL="0" indent="0">
              <a:buNone/>
            </a:pPr>
            <a:endParaRPr lang="en-GB" sz="2200" dirty="0">
              <a:solidFill>
                <a:srgbClr val="FFFFFF"/>
              </a:solidFill>
            </a:endParaRPr>
          </a:p>
          <a:p>
            <a:pPr marL="0" indent="0">
              <a:buNone/>
            </a:pPr>
            <a:r>
              <a:rPr lang="en-GB" sz="2200" dirty="0">
                <a:solidFill>
                  <a:srgbClr val="FFFFFF"/>
                </a:solidFill>
              </a:rPr>
              <a:t>Contingent recommendations required us to understand not just what farmers did, but what they would have done in a different state of the world. These counterfactuals did not easily lend to survey questions. </a:t>
            </a:r>
          </a:p>
        </p:txBody>
      </p:sp>
    </p:spTree>
    <p:extLst>
      <p:ext uri="{BB962C8B-B14F-4D97-AF65-F5344CB8AC3E}">
        <p14:creationId xmlns:p14="http://schemas.microsoft.com/office/powerpoint/2010/main" val="2800352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CB4F5-1B51-153D-9DCC-6653C564C821}"/>
              </a:ext>
            </a:extLst>
          </p:cNvPr>
          <p:cNvSpPr>
            <a:spLocks noGrp="1"/>
          </p:cNvSpPr>
          <p:nvPr>
            <p:ph type="title"/>
          </p:nvPr>
        </p:nvSpPr>
        <p:spPr>
          <a:xfrm>
            <a:off x="455227" y="610456"/>
            <a:ext cx="9741694" cy="682626"/>
          </a:xfrm>
        </p:spPr>
        <p:txBody>
          <a:bodyPr>
            <a:normAutofit/>
          </a:bodyPr>
          <a:lstStyle/>
          <a:p>
            <a:r>
              <a:rPr lang="en-US" sz="2800" b="1" dirty="0"/>
              <a:t>1M5R Recommendations*</a:t>
            </a:r>
          </a:p>
        </p:txBody>
      </p:sp>
      <p:graphicFrame>
        <p:nvGraphicFramePr>
          <p:cNvPr id="4" name="Content Placeholder 3">
            <a:extLst>
              <a:ext uri="{FF2B5EF4-FFF2-40B4-BE49-F238E27FC236}">
                <a16:creationId xmlns:a16="http://schemas.microsoft.com/office/drawing/2014/main" id="{4328CC4D-C97E-7091-3C39-63A426BAA042}"/>
              </a:ext>
            </a:extLst>
          </p:cNvPr>
          <p:cNvGraphicFramePr>
            <a:graphicFrameLocks noGrp="1"/>
          </p:cNvGraphicFramePr>
          <p:nvPr>
            <p:ph idx="1"/>
            <p:extLst>
              <p:ext uri="{D42A27DB-BD31-4B8C-83A1-F6EECF244321}">
                <p14:modId xmlns:p14="http://schemas.microsoft.com/office/powerpoint/2010/main" val="3434445031"/>
              </p:ext>
            </p:extLst>
          </p:nvPr>
        </p:nvGraphicFramePr>
        <p:xfrm>
          <a:off x="591705" y="1140734"/>
          <a:ext cx="11431972" cy="5689090"/>
        </p:xfrm>
        <a:graphic>
          <a:graphicData uri="http://schemas.openxmlformats.org/drawingml/2006/table">
            <a:tbl>
              <a:tblPr firstRow="1" bandRow="1">
                <a:tableStyleId>{5C22544A-7EE6-4342-B048-85BDC9FD1C3A}</a:tableStyleId>
              </a:tblPr>
              <a:tblGrid>
                <a:gridCol w="1862671">
                  <a:extLst>
                    <a:ext uri="{9D8B030D-6E8A-4147-A177-3AD203B41FA5}">
                      <a16:colId xmlns:a16="http://schemas.microsoft.com/office/drawing/2014/main" val="2867907846"/>
                    </a:ext>
                  </a:extLst>
                </a:gridCol>
                <a:gridCol w="4601517">
                  <a:extLst>
                    <a:ext uri="{9D8B030D-6E8A-4147-A177-3AD203B41FA5}">
                      <a16:colId xmlns:a16="http://schemas.microsoft.com/office/drawing/2014/main" val="3389018591"/>
                    </a:ext>
                  </a:extLst>
                </a:gridCol>
                <a:gridCol w="4967784">
                  <a:extLst>
                    <a:ext uri="{9D8B030D-6E8A-4147-A177-3AD203B41FA5}">
                      <a16:colId xmlns:a16="http://schemas.microsoft.com/office/drawing/2014/main" val="1074016977"/>
                    </a:ext>
                  </a:extLst>
                </a:gridCol>
              </a:tblGrid>
              <a:tr h="393572">
                <a:tc>
                  <a:txBody>
                    <a:bodyPr/>
                    <a:lstStyle/>
                    <a:p>
                      <a:pPr lvl="0">
                        <a:buNone/>
                      </a:pPr>
                      <a:r>
                        <a:rPr lang="en-US" sz="1600" b="1"/>
                        <a:t>Domain</a:t>
                      </a:r>
                    </a:p>
                  </a:txBody>
                  <a:tcPr/>
                </a:tc>
                <a:tc>
                  <a:txBody>
                    <a:bodyPr/>
                    <a:lstStyle/>
                    <a:p>
                      <a:r>
                        <a:rPr lang="en-US" sz="1600"/>
                        <a:t>Strict</a:t>
                      </a:r>
                    </a:p>
                  </a:txBody>
                  <a:tcPr>
                    <a:solidFill>
                      <a:schemeClr val="accent6">
                        <a:lumMod val="75000"/>
                      </a:schemeClr>
                    </a:solidFill>
                  </a:tcPr>
                </a:tc>
                <a:tc>
                  <a:txBody>
                    <a:bodyPr/>
                    <a:lstStyle/>
                    <a:p>
                      <a:r>
                        <a:rPr lang="en-US" sz="1600"/>
                        <a:t>Lenient</a:t>
                      </a:r>
                    </a:p>
                  </a:txBody>
                  <a:tcPr>
                    <a:solidFill>
                      <a:srgbClr val="D3AC1F"/>
                    </a:solidFill>
                  </a:tcPr>
                </a:tc>
                <a:extLst>
                  <a:ext uri="{0D108BD9-81ED-4DB2-BD59-A6C34878D82A}">
                    <a16:rowId xmlns:a16="http://schemas.microsoft.com/office/drawing/2014/main" val="3675517825"/>
                  </a:ext>
                </a:extLst>
              </a:tr>
              <a:tr h="622040">
                <a:tc>
                  <a:txBody>
                    <a:bodyPr/>
                    <a:lstStyle/>
                    <a:p>
                      <a:pPr lvl="0">
                        <a:buNone/>
                      </a:pPr>
                      <a:r>
                        <a:rPr lang="en-US" sz="1600" b="1" dirty="0"/>
                        <a:t>1M </a:t>
                      </a:r>
                    </a:p>
                    <a:p>
                      <a:pPr lvl="0">
                        <a:buNone/>
                      </a:pPr>
                      <a:r>
                        <a:rPr lang="en-US" sz="1600" b="1" dirty="0"/>
                        <a:t>(Certified Seeds)</a:t>
                      </a:r>
                    </a:p>
                  </a:txBody>
                  <a:tcPr>
                    <a:solidFill>
                      <a:schemeClr val="bg1">
                        <a:lumMod val="85000"/>
                      </a:schemeClr>
                    </a:solidFill>
                  </a:tcPr>
                </a:tc>
                <a:tc>
                  <a:txBody>
                    <a:bodyPr/>
                    <a:lstStyle/>
                    <a:p>
                      <a:r>
                        <a:rPr lang="en-US" sz="1600" dirty="0"/>
                        <a:t>All certified</a:t>
                      </a:r>
                    </a:p>
                  </a:txBody>
                  <a:tcPr>
                    <a:solidFill>
                      <a:schemeClr val="accent6">
                        <a:lumMod val="20000"/>
                        <a:lumOff val="80000"/>
                      </a:schemeClr>
                    </a:solidFill>
                  </a:tcPr>
                </a:tc>
                <a:tc>
                  <a:txBody>
                    <a:bodyPr/>
                    <a:lstStyle/>
                    <a:p>
                      <a:r>
                        <a:rPr lang="en-US" sz="1600"/>
                        <a:t>Certified and own seeds</a:t>
                      </a:r>
                    </a:p>
                  </a:txBody>
                  <a:tcPr>
                    <a:solidFill>
                      <a:srgbClr val="EED98C"/>
                    </a:solidFill>
                  </a:tcPr>
                </a:tc>
                <a:extLst>
                  <a:ext uri="{0D108BD9-81ED-4DB2-BD59-A6C34878D82A}">
                    <a16:rowId xmlns:a16="http://schemas.microsoft.com/office/drawing/2014/main" val="1742392767"/>
                  </a:ext>
                </a:extLst>
              </a:tr>
              <a:tr h="614619">
                <a:tc>
                  <a:txBody>
                    <a:bodyPr/>
                    <a:lstStyle/>
                    <a:p>
                      <a:pPr lvl="0">
                        <a:buNone/>
                      </a:pPr>
                      <a:r>
                        <a:rPr lang="en-US" sz="1600" b="1"/>
                        <a:t>1R </a:t>
                      </a:r>
                    </a:p>
                    <a:p>
                      <a:pPr lvl="0">
                        <a:buNone/>
                      </a:pPr>
                      <a:r>
                        <a:rPr lang="en-US" sz="1600" b="1"/>
                        <a:t>(Seed Rate)</a:t>
                      </a:r>
                    </a:p>
                  </a:txBody>
                  <a:tcPr>
                    <a:solidFill>
                      <a:schemeClr val="bg1">
                        <a:lumMod val="85000"/>
                      </a:schemeClr>
                    </a:solidFill>
                  </a:tcPr>
                </a:tc>
                <a:tc>
                  <a:txBody>
                    <a:bodyPr/>
                    <a:lstStyle/>
                    <a:p>
                      <a:r>
                        <a:rPr lang="en-US" sz="1600" dirty="0"/>
                        <a:t>Max 100 kg/ha</a:t>
                      </a:r>
                    </a:p>
                  </a:txBody>
                  <a:tcPr>
                    <a:solidFill>
                      <a:schemeClr val="accent6">
                        <a:lumMod val="20000"/>
                        <a:lumOff val="80000"/>
                      </a:schemeClr>
                    </a:solidFill>
                  </a:tcPr>
                </a:tc>
                <a:tc>
                  <a:txBody>
                    <a:bodyPr/>
                    <a:lstStyle/>
                    <a:p>
                      <a:r>
                        <a:rPr lang="en-US" sz="1600" dirty="0"/>
                        <a:t>Max 120 kg/ha</a:t>
                      </a:r>
                    </a:p>
                  </a:txBody>
                  <a:tcPr>
                    <a:solidFill>
                      <a:srgbClr val="EED98C"/>
                    </a:solidFill>
                  </a:tcPr>
                </a:tc>
                <a:extLst>
                  <a:ext uri="{0D108BD9-81ED-4DB2-BD59-A6C34878D82A}">
                    <a16:rowId xmlns:a16="http://schemas.microsoft.com/office/drawing/2014/main" val="3374105254"/>
                  </a:ext>
                </a:extLst>
              </a:tr>
              <a:tr h="614619">
                <a:tc>
                  <a:txBody>
                    <a:bodyPr/>
                    <a:lstStyle/>
                    <a:p>
                      <a:pPr lvl="0">
                        <a:buNone/>
                      </a:pPr>
                      <a:r>
                        <a:rPr lang="en-US" sz="1600" b="1"/>
                        <a:t>2R </a:t>
                      </a:r>
                    </a:p>
                    <a:p>
                      <a:pPr lvl="0">
                        <a:buNone/>
                      </a:pPr>
                      <a:r>
                        <a:rPr lang="en-US" sz="1600" b="1"/>
                        <a:t>(Fertilizer)</a:t>
                      </a:r>
                    </a:p>
                  </a:txBody>
                  <a:tcPr>
                    <a:solidFill>
                      <a:schemeClr val="bg1">
                        <a:lumMod val="85000"/>
                      </a:schemeClr>
                    </a:solidFill>
                  </a:tcPr>
                </a:tc>
                <a:tc>
                  <a:txBody>
                    <a:bodyPr/>
                    <a:lstStyle/>
                    <a:p>
                      <a:pPr marL="0" indent="0">
                        <a:buNone/>
                      </a:pPr>
                      <a:r>
                        <a:rPr lang="en-US" sz="1600" dirty="0"/>
                        <a:t>Max Nitrogen 100 kg/ha + Min 3 splits (doses) + Between tillering and panicle initiation</a:t>
                      </a:r>
                    </a:p>
                  </a:txBody>
                  <a:tcPr>
                    <a:solidFill>
                      <a:schemeClr val="accent6">
                        <a:lumMod val="20000"/>
                        <a:lumOff val="80000"/>
                      </a:schemeClr>
                    </a:solidFill>
                  </a:tcPr>
                </a:tc>
                <a:tc>
                  <a:txBody>
                    <a:bodyPr/>
                    <a:lstStyle/>
                    <a:p>
                      <a:r>
                        <a:rPr lang="en-US" sz="1600" dirty="0"/>
                        <a:t>Max Nitrogen 110 kg/ha + Min 2 splits</a:t>
                      </a:r>
                      <a:r>
                        <a:rPr lang="en-US" sz="1600" b="0" i="0" u="none" strike="noStrike" noProof="0" dirty="0">
                          <a:solidFill>
                            <a:srgbClr val="000000"/>
                          </a:solidFill>
                          <a:latin typeface="Aptos"/>
                        </a:rPr>
                        <a:t> (doses) + </a:t>
                      </a:r>
                    </a:p>
                    <a:p>
                      <a:r>
                        <a:rPr lang="en-US" sz="1600" b="0" i="0" u="none" strike="noStrike" noProof="0" dirty="0">
                          <a:solidFill>
                            <a:srgbClr val="000000"/>
                          </a:solidFill>
                          <a:latin typeface="Aptos"/>
                        </a:rPr>
                        <a:t>Between tillering and panicle initiation</a:t>
                      </a:r>
                      <a:endParaRPr lang="en-US" sz="1600" dirty="0"/>
                    </a:p>
                  </a:txBody>
                  <a:tcPr>
                    <a:solidFill>
                      <a:srgbClr val="EED98C"/>
                    </a:solidFill>
                  </a:tcPr>
                </a:tc>
                <a:extLst>
                  <a:ext uri="{0D108BD9-81ED-4DB2-BD59-A6C34878D82A}">
                    <a16:rowId xmlns:a16="http://schemas.microsoft.com/office/drawing/2014/main" val="3592390262"/>
                  </a:ext>
                </a:extLst>
              </a:tr>
              <a:tr h="776361">
                <a:tc>
                  <a:txBody>
                    <a:bodyPr/>
                    <a:lstStyle/>
                    <a:p>
                      <a:pPr lvl="0">
                        <a:buNone/>
                      </a:pPr>
                      <a:r>
                        <a:rPr lang="en-US" sz="1600" b="1"/>
                        <a:t>3R </a:t>
                      </a:r>
                    </a:p>
                    <a:p>
                      <a:pPr lvl="0">
                        <a:buNone/>
                      </a:pPr>
                      <a:r>
                        <a:rPr lang="en-US" sz="1600" b="1"/>
                        <a:t>(Pesticide)</a:t>
                      </a:r>
                    </a:p>
                  </a:txBody>
                  <a:tcPr>
                    <a:solidFill>
                      <a:schemeClr val="bg1">
                        <a:lumMod val="85000"/>
                      </a:schemeClr>
                    </a:solidFill>
                  </a:tcPr>
                </a:tc>
                <a:tc>
                  <a:txBody>
                    <a:bodyPr/>
                    <a:lstStyle/>
                    <a:p>
                      <a:r>
                        <a:rPr lang="en-US" sz="1600" dirty="0"/>
                        <a:t>Max 1 insecticide + Max 2 fungicide applications +</a:t>
                      </a:r>
                    </a:p>
                    <a:p>
                      <a:pPr lvl="0">
                        <a:buNone/>
                      </a:pPr>
                      <a:r>
                        <a:rPr lang="en-US" sz="1600" dirty="0"/>
                        <a:t>No </a:t>
                      </a:r>
                      <a:r>
                        <a:rPr lang="en-US" sz="1600" dirty="0" err="1"/>
                        <a:t>appln</a:t>
                      </a:r>
                      <a:r>
                        <a:rPr lang="en-US" sz="1600" dirty="0"/>
                        <a:t> before panicle initiation or after flowering + Avoid applying if plant can recover from damage</a:t>
                      </a:r>
                    </a:p>
                  </a:txBody>
                  <a:tcPr>
                    <a:solidFill>
                      <a:schemeClr val="accent6">
                        <a:lumMod val="20000"/>
                        <a:lumOff val="80000"/>
                      </a:schemeClr>
                    </a:solidFill>
                  </a:tcPr>
                </a:tc>
                <a:tc>
                  <a:txBody>
                    <a:bodyPr/>
                    <a:lstStyle/>
                    <a:p>
                      <a:r>
                        <a:rPr lang="en-US" sz="1600" dirty="0"/>
                        <a:t>Max 6 applications +</a:t>
                      </a:r>
                    </a:p>
                    <a:p>
                      <a:pPr lvl="0">
                        <a:buNone/>
                      </a:pPr>
                      <a:r>
                        <a:rPr lang="en-US" sz="1600" dirty="0"/>
                        <a:t>No insecticide before panicle initiation or after dough stage + </a:t>
                      </a:r>
                    </a:p>
                    <a:p>
                      <a:pPr lvl="0">
                        <a:buNone/>
                      </a:pPr>
                      <a:r>
                        <a:rPr lang="en-US" sz="1600" b="0" i="0" u="none" strike="noStrike" noProof="0" dirty="0">
                          <a:solidFill>
                            <a:srgbClr val="000000"/>
                          </a:solidFill>
                          <a:latin typeface="Aptos"/>
                        </a:rPr>
                        <a:t>Avoid applying if plant can recover from damage</a:t>
                      </a:r>
                      <a:endParaRPr lang="en-US" sz="1600" dirty="0"/>
                    </a:p>
                  </a:txBody>
                  <a:tcPr>
                    <a:solidFill>
                      <a:srgbClr val="EED98C"/>
                    </a:solidFill>
                  </a:tcPr>
                </a:tc>
                <a:extLst>
                  <a:ext uri="{0D108BD9-81ED-4DB2-BD59-A6C34878D82A}">
                    <a16:rowId xmlns:a16="http://schemas.microsoft.com/office/drawing/2014/main" val="2747021984"/>
                  </a:ext>
                </a:extLst>
              </a:tr>
              <a:tr h="776361">
                <a:tc>
                  <a:txBody>
                    <a:bodyPr/>
                    <a:lstStyle/>
                    <a:p>
                      <a:pPr lvl="0">
                        <a:buNone/>
                      </a:pPr>
                      <a:r>
                        <a:rPr lang="en-US" sz="1600" b="1" dirty="0"/>
                        <a:t>4R </a:t>
                      </a:r>
                    </a:p>
                    <a:p>
                      <a:pPr lvl="0">
                        <a:buNone/>
                      </a:pPr>
                      <a:r>
                        <a:rPr lang="en-US" sz="1600" b="1" dirty="0"/>
                        <a:t>(Water)</a:t>
                      </a:r>
                    </a:p>
                  </a:txBody>
                  <a:tcPr>
                    <a:solidFill>
                      <a:schemeClr val="bg1">
                        <a:lumMod val="85000"/>
                      </a:schemeClr>
                    </a:solidFill>
                  </a:tcPr>
                </a:tc>
                <a:tc>
                  <a:txBody>
                    <a:bodyPr/>
                    <a:lstStyle/>
                    <a:p>
                      <a:r>
                        <a:rPr lang="en-US" sz="1600" dirty="0"/>
                        <a:t>Alternate Wetting &amp; Drying: </a:t>
                      </a:r>
                    </a:p>
                    <a:p>
                      <a:pPr lvl="0">
                        <a:buNone/>
                      </a:pPr>
                      <a:r>
                        <a:rPr lang="en-US" sz="1600" dirty="0"/>
                        <a:t>Min 2 dry-downs so water falls 15 cm &lt; surface + </a:t>
                      </a:r>
                    </a:p>
                    <a:p>
                      <a:pPr lvl="0">
                        <a:buNone/>
                      </a:pPr>
                      <a:r>
                        <a:rPr lang="en-US" sz="1600" dirty="0"/>
                        <a:t>Between transplanting and max-tillering </a:t>
                      </a:r>
                    </a:p>
                  </a:txBody>
                  <a:tcPr>
                    <a:solidFill>
                      <a:schemeClr val="accent6">
                        <a:lumMod val="20000"/>
                        <a:lumOff val="80000"/>
                      </a:schemeClr>
                    </a:solidFill>
                  </a:tcPr>
                </a:tc>
                <a:tc>
                  <a:txBody>
                    <a:bodyPr/>
                    <a:lstStyle/>
                    <a:p>
                      <a:r>
                        <a:rPr lang="en-US" sz="1600" dirty="0"/>
                        <a:t>Min 2 dry-downs; at least 1 so water falls 15 cm &lt; surface + </a:t>
                      </a:r>
                    </a:p>
                    <a:p>
                      <a:r>
                        <a:rPr lang="en-US" sz="1600" dirty="0"/>
                        <a:t>Between transplanting and max-tillering</a:t>
                      </a:r>
                    </a:p>
                  </a:txBody>
                  <a:tcPr>
                    <a:solidFill>
                      <a:srgbClr val="EED98C"/>
                    </a:solidFill>
                  </a:tcPr>
                </a:tc>
                <a:extLst>
                  <a:ext uri="{0D108BD9-81ED-4DB2-BD59-A6C34878D82A}">
                    <a16:rowId xmlns:a16="http://schemas.microsoft.com/office/drawing/2014/main" val="782575308"/>
                  </a:ext>
                </a:extLst>
              </a:tr>
              <a:tr h="1455677">
                <a:tc>
                  <a:txBody>
                    <a:bodyPr/>
                    <a:lstStyle/>
                    <a:p>
                      <a:r>
                        <a:rPr lang="en-US" sz="1600" b="1">
                          <a:latin typeface="+mn-lt"/>
                        </a:rPr>
                        <a:t>5R </a:t>
                      </a:r>
                    </a:p>
                    <a:p>
                      <a:pPr lvl="0">
                        <a:buNone/>
                      </a:pPr>
                      <a:r>
                        <a:rPr lang="en-US" sz="1600" b="1">
                          <a:latin typeface="+mn-lt"/>
                        </a:rPr>
                        <a:t>(Post- harvest loss)</a:t>
                      </a:r>
                    </a:p>
                  </a:txBody>
                  <a:tcPr>
                    <a:solidFill>
                      <a:schemeClr val="bg1">
                        <a:lumMod val="85000"/>
                      </a:schemeClr>
                    </a:solidFill>
                  </a:tcPr>
                </a:tc>
                <a:tc>
                  <a:txBody>
                    <a:bodyPr/>
                    <a:lstStyle/>
                    <a:p>
                      <a:pPr marL="0" indent="0">
                        <a:buClr>
                          <a:srgbClr val="000000"/>
                        </a:buClr>
                        <a:buNone/>
                      </a:pPr>
                      <a:r>
                        <a:rPr lang="en-US" sz="1600" b="0" i="0" u="none" strike="noStrike" noProof="0" dirty="0">
                          <a:solidFill>
                            <a:srgbClr val="000000"/>
                          </a:solidFill>
                          <a:latin typeface="+mn-lt"/>
                        </a:rPr>
                        <a:t>Harvest when ≥ 85% grains/panicle straw-colored/yellow +  </a:t>
                      </a:r>
                    </a:p>
                    <a:p>
                      <a:pPr marL="0" indent="0">
                        <a:buClr>
                          <a:srgbClr val="000000"/>
                        </a:buClr>
                        <a:buNone/>
                      </a:pPr>
                      <a:r>
                        <a:rPr lang="en-US" sz="1600" b="0" i="0" u="none" strike="noStrike" noProof="0" dirty="0">
                          <a:solidFill>
                            <a:srgbClr val="000000"/>
                          </a:solidFill>
                          <a:latin typeface="+mn-lt"/>
                        </a:rPr>
                        <a:t>Use certified combine harvesters + </a:t>
                      </a:r>
                    </a:p>
                    <a:p>
                      <a:pPr marL="0" indent="0">
                        <a:buClr>
                          <a:srgbClr val="000000"/>
                        </a:buClr>
                        <a:buNone/>
                      </a:pPr>
                      <a:r>
                        <a:rPr lang="en-US" sz="1600" b="0" i="0" u="none" strike="noStrike" noProof="0" dirty="0">
                          <a:solidFill>
                            <a:srgbClr val="000000"/>
                          </a:solidFill>
                          <a:latin typeface="+mn-lt"/>
                        </a:rPr>
                        <a:t>Dry in certified dryers + </a:t>
                      </a:r>
                    </a:p>
                    <a:p>
                      <a:pPr marL="0" indent="0">
                        <a:buClr>
                          <a:srgbClr val="000000"/>
                        </a:buClr>
                        <a:buNone/>
                      </a:pPr>
                      <a:r>
                        <a:rPr lang="en-US" sz="1600" b="0" i="0" u="none" strike="noStrike" noProof="0" dirty="0">
                          <a:solidFill>
                            <a:srgbClr val="000000"/>
                          </a:solidFill>
                          <a:latin typeface="+mn-lt"/>
                        </a:rPr>
                        <a:t>Store in hermetic/aeration in a storage facility</a:t>
                      </a:r>
                      <a:endParaRPr lang="en-US" sz="1600" dirty="0">
                        <a:latin typeface="+mn-lt"/>
                      </a:endParaRPr>
                    </a:p>
                  </a:txBody>
                  <a:tcPr>
                    <a:solidFill>
                      <a:schemeClr val="accent6">
                        <a:lumMod val="20000"/>
                        <a:lumOff val="80000"/>
                      </a:schemeClr>
                    </a:solidFill>
                  </a:tcPr>
                </a:tc>
                <a:tc>
                  <a:txBody>
                    <a:bodyPr/>
                    <a:lstStyle/>
                    <a:p>
                      <a:pPr marL="0" lvl="0" indent="0">
                        <a:buClr>
                          <a:srgbClr val="000000"/>
                        </a:buClr>
                        <a:buNone/>
                      </a:pPr>
                      <a:r>
                        <a:rPr lang="en-US" sz="1600" b="0" i="0" u="none" strike="noStrike" noProof="0" dirty="0">
                          <a:solidFill>
                            <a:srgbClr val="000000"/>
                          </a:solidFill>
                          <a:latin typeface="+mn-lt"/>
                        </a:rPr>
                        <a:t>Harvest when 80-90% grains/panicle straw-colored or yellow + Use combine harvester or certified thresher + </a:t>
                      </a:r>
                    </a:p>
                    <a:p>
                      <a:pPr marL="0" lvl="0" indent="0">
                        <a:buClr>
                          <a:srgbClr val="000000"/>
                        </a:buClr>
                        <a:buNone/>
                      </a:pPr>
                      <a:r>
                        <a:rPr lang="en-US" sz="1600" b="0" i="0" u="none" strike="noStrike" noProof="0" dirty="0">
                          <a:solidFill>
                            <a:srgbClr val="000000"/>
                          </a:solidFill>
                          <a:latin typeface="+mn-lt"/>
                        </a:rPr>
                        <a:t>Dry evenly within 24h at ≤ 43 C  in flatbed recirculating columnar dryers + </a:t>
                      </a:r>
                    </a:p>
                    <a:p>
                      <a:pPr marL="0" lvl="0" indent="0">
                        <a:buClr>
                          <a:srgbClr val="000000"/>
                        </a:buClr>
                        <a:buNone/>
                      </a:pPr>
                      <a:r>
                        <a:rPr lang="en-US" sz="1600" b="0" i="0" u="none" strike="noStrike" noProof="0" dirty="0">
                          <a:solidFill>
                            <a:srgbClr val="000000"/>
                          </a:solidFill>
                          <a:latin typeface="+mn-lt"/>
                        </a:rPr>
                        <a:t>Store grain within 3 months at  ≤ 14% moisture, seeds ≤ 12% moisture in bags or bulk.</a:t>
                      </a:r>
                      <a:endParaRPr lang="en-US" sz="1600" dirty="0">
                        <a:latin typeface="+mn-lt"/>
                      </a:endParaRPr>
                    </a:p>
                  </a:txBody>
                  <a:tcPr>
                    <a:solidFill>
                      <a:srgbClr val="EED98C"/>
                    </a:solidFill>
                  </a:tcPr>
                </a:tc>
                <a:extLst>
                  <a:ext uri="{0D108BD9-81ED-4DB2-BD59-A6C34878D82A}">
                    <a16:rowId xmlns:a16="http://schemas.microsoft.com/office/drawing/2014/main" val="1423931770"/>
                  </a:ext>
                </a:extLst>
              </a:tr>
            </a:tbl>
          </a:graphicData>
        </a:graphic>
      </p:graphicFrame>
      <p:sp>
        <p:nvSpPr>
          <p:cNvPr id="3" name="TextBox 2">
            <a:extLst>
              <a:ext uri="{FF2B5EF4-FFF2-40B4-BE49-F238E27FC236}">
                <a16:creationId xmlns:a16="http://schemas.microsoft.com/office/drawing/2014/main" id="{31CA6DB2-FA69-4594-45EC-68A78FC9B26C}"/>
              </a:ext>
            </a:extLst>
          </p:cNvPr>
          <p:cNvSpPr txBox="1"/>
          <p:nvPr/>
        </p:nvSpPr>
        <p:spPr>
          <a:xfrm>
            <a:off x="6904243" y="706318"/>
            <a:ext cx="4318981" cy="338554"/>
          </a:xfrm>
          <a:prstGeom prst="rect">
            <a:avLst/>
          </a:prstGeom>
          <a:noFill/>
        </p:spPr>
        <p:txBody>
          <a:bodyPr wrap="square" lIns="91440" tIns="45720" rIns="91440" bIns="45720" rtlCol="0" anchor="t">
            <a:spAutoFit/>
          </a:bodyPr>
          <a:lstStyle/>
          <a:p>
            <a:r>
              <a:rPr lang="en-US" sz="1600"/>
              <a:t>*for the Winter-Spring season</a:t>
            </a:r>
            <a:endParaRPr lang="en-GB" sz="1600"/>
          </a:p>
        </p:txBody>
      </p:sp>
    </p:spTree>
    <p:extLst>
      <p:ext uri="{BB962C8B-B14F-4D97-AF65-F5344CB8AC3E}">
        <p14:creationId xmlns:p14="http://schemas.microsoft.com/office/powerpoint/2010/main" val="4177059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CBDF3-0B0D-A913-9D02-8188EE3A90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4ACD85-66E2-7BE7-B5BD-335682617DBA}"/>
              </a:ext>
            </a:extLst>
          </p:cNvPr>
          <p:cNvSpPr>
            <a:spLocks noGrp="1"/>
          </p:cNvSpPr>
          <p:nvPr>
            <p:ph type="title"/>
          </p:nvPr>
        </p:nvSpPr>
        <p:spPr>
          <a:xfrm>
            <a:off x="460729" y="216261"/>
            <a:ext cx="10515600" cy="1325563"/>
          </a:xfrm>
        </p:spPr>
        <p:txBody>
          <a:bodyPr/>
          <a:lstStyle/>
          <a:p>
            <a:r>
              <a:rPr lang="en-US" b="1" dirty="0"/>
              <a:t>Our approach in 2022</a:t>
            </a:r>
          </a:p>
        </p:txBody>
      </p:sp>
      <p:sp>
        <p:nvSpPr>
          <p:cNvPr id="9" name="Text Placeholder 8">
            <a:extLst>
              <a:ext uri="{FF2B5EF4-FFF2-40B4-BE49-F238E27FC236}">
                <a16:creationId xmlns:a16="http://schemas.microsoft.com/office/drawing/2014/main" id="{1ACCE1A6-DEA7-30F3-E665-5E83680702CD}"/>
              </a:ext>
            </a:extLst>
          </p:cNvPr>
          <p:cNvSpPr>
            <a:spLocks noGrp="1"/>
          </p:cNvSpPr>
          <p:nvPr>
            <p:ph type="body" idx="1"/>
          </p:nvPr>
        </p:nvSpPr>
        <p:spPr>
          <a:xfrm>
            <a:off x="401264" y="1265848"/>
            <a:ext cx="5575657" cy="2397071"/>
          </a:xfrm>
        </p:spPr>
        <p:txBody>
          <a:bodyPr anchor="ctr">
            <a:noAutofit/>
          </a:bodyPr>
          <a:lstStyle/>
          <a:p>
            <a:r>
              <a:rPr lang="en-US" sz="2000" dirty="0">
                <a:ea typeface="+mn-lt"/>
                <a:cs typeface="+mn-lt"/>
              </a:rPr>
              <a:t>We included 3 binary (Yes/No) questions: </a:t>
            </a:r>
            <a:endParaRPr lang="en-US" sz="2000" dirty="0">
              <a:highlight>
                <a:srgbClr val="FFFF00"/>
              </a:highlight>
              <a:ea typeface="+mn-lt"/>
              <a:cs typeface="+mn-lt"/>
            </a:endParaRPr>
          </a:p>
          <a:p>
            <a:pPr marL="457200" indent="-457200">
              <a:buAutoNum type="arabicPeriod"/>
            </a:pPr>
            <a:r>
              <a:rPr lang="en-US" sz="2000" b="0" dirty="0">
                <a:ea typeface="+mn-lt"/>
                <a:cs typeface="+mn-lt"/>
              </a:rPr>
              <a:t>Are you familiar with 1M5R?</a:t>
            </a:r>
          </a:p>
          <a:p>
            <a:pPr marL="457200" indent="-457200">
              <a:buAutoNum type="arabicPeriod"/>
            </a:pPr>
            <a:r>
              <a:rPr lang="en-US" sz="2000" b="0" dirty="0"/>
              <a:t>Have you ever applied 1M5R?</a:t>
            </a:r>
          </a:p>
          <a:p>
            <a:pPr marL="457200" indent="-457200">
              <a:buAutoNum type="arabicPeriod"/>
            </a:pPr>
            <a:r>
              <a:rPr lang="en-US" sz="2000" b="0" dirty="0"/>
              <a:t>Have you applied 1M5R during the last Winter-Spring season?</a:t>
            </a:r>
          </a:p>
        </p:txBody>
      </p:sp>
      <p:sp>
        <p:nvSpPr>
          <p:cNvPr id="14" name="Rectangle 13">
            <a:extLst>
              <a:ext uri="{FF2B5EF4-FFF2-40B4-BE49-F238E27FC236}">
                <a16:creationId xmlns:a16="http://schemas.microsoft.com/office/drawing/2014/main" id="{C95A64A2-C278-3748-8B3F-04DBA1A40BFB}"/>
              </a:ext>
            </a:extLst>
          </p:cNvPr>
          <p:cNvSpPr/>
          <p:nvPr/>
        </p:nvSpPr>
        <p:spPr>
          <a:xfrm>
            <a:off x="4352724" y="2778613"/>
            <a:ext cx="1523964" cy="81933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7" name="Rectangle 16">
            <a:extLst>
              <a:ext uri="{FF2B5EF4-FFF2-40B4-BE49-F238E27FC236}">
                <a16:creationId xmlns:a16="http://schemas.microsoft.com/office/drawing/2014/main" id="{45E49695-B332-C856-2446-BFB1C4842B8F}"/>
              </a:ext>
            </a:extLst>
          </p:cNvPr>
          <p:cNvSpPr/>
          <p:nvPr/>
        </p:nvSpPr>
        <p:spPr>
          <a:xfrm>
            <a:off x="960673" y="3937701"/>
            <a:ext cx="1474804" cy="81933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9" name="Freeform: Shape 18">
            <a:extLst>
              <a:ext uri="{FF2B5EF4-FFF2-40B4-BE49-F238E27FC236}">
                <a16:creationId xmlns:a16="http://schemas.microsoft.com/office/drawing/2014/main" id="{74BB7E32-1DE7-4A3B-8BD6-2E779A712554}"/>
              </a:ext>
            </a:extLst>
          </p:cNvPr>
          <p:cNvSpPr>
            <a:spLocks noChangeAspect="1"/>
          </p:cNvSpPr>
          <p:nvPr/>
        </p:nvSpPr>
        <p:spPr>
          <a:xfrm>
            <a:off x="3102123" y="4134749"/>
            <a:ext cx="1868389" cy="177944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7046" tIns="254710" rIns="227046" bIns="254710" numCol="1" spcCol="1270" anchor="ctr" anchorCtr="0">
            <a:noAutofit/>
          </a:bodyPr>
          <a:lstStyle/>
          <a:p>
            <a:pPr marL="0" lvl="0" indent="0" algn="ctr" defTabSz="488950">
              <a:lnSpc>
                <a:spcPct val="90000"/>
              </a:lnSpc>
              <a:spcBef>
                <a:spcPct val="0"/>
              </a:spcBef>
              <a:spcAft>
                <a:spcPct val="35000"/>
              </a:spcAft>
              <a:buNone/>
            </a:pPr>
            <a:r>
              <a:rPr lang="en-US" sz="1600" kern="1200"/>
              <a:t>Does not allow for conditional / partial affirmatives</a:t>
            </a:r>
            <a:endParaRPr lang="en-GB" sz="1600" kern="1200"/>
          </a:p>
        </p:txBody>
      </p:sp>
      <p:sp>
        <p:nvSpPr>
          <p:cNvPr id="20" name="Rectangle 19">
            <a:extLst>
              <a:ext uri="{FF2B5EF4-FFF2-40B4-BE49-F238E27FC236}">
                <a16:creationId xmlns:a16="http://schemas.microsoft.com/office/drawing/2014/main" id="{487D8F0F-EA9D-7984-DEB6-A3DED6532D9C}"/>
              </a:ext>
            </a:extLst>
          </p:cNvPr>
          <p:cNvSpPr/>
          <p:nvPr/>
        </p:nvSpPr>
        <p:spPr>
          <a:xfrm>
            <a:off x="4352724" y="5096788"/>
            <a:ext cx="1523964" cy="81933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0" name="Text Placeholder 9">
            <a:extLst>
              <a:ext uri="{FF2B5EF4-FFF2-40B4-BE49-F238E27FC236}">
                <a16:creationId xmlns:a16="http://schemas.microsoft.com/office/drawing/2014/main" id="{59FD5E6B-89E0-7B1E-55B8-95A9634D21E7}"/>
              </a:ext>
            </a:extLst>
          </p:cNvPr>
          <p:cNvSpPr>
            <a:spLocks noGrp="1"/>
          </p:cNvSpPr>
          <p:nvPr>
            <p:ph type="body" sz="quarter" idx="3"/>
          </p:nvPr>
        </p:nvSpPr>
        <p:spPr>
          <a:xfrm>
            <a:off x="5877195" y="1066497"/>
            <a:ext cx="5320996" cy="1026571"/>
          </a:xfrm>
        </p:spPr>
        <p:txBody>
          <a:bodyPr anchor="ctr">
            <a:normAutofit/>
          </a:bodyPr>
          <a:lstStyle/>
          <a:p>
            <a:r>
              <a:rPr lang="en-US" sz="2000"/>
              <a:t>We also included domain-specific questions about practices</a:t>
            </a:r>
            <a:endParaRPr lang="en-GB" sz="2000"/>
          </a:p>
        </p:txBody>
      </p:sp>
      <p:sp>
        <p:nvSpPr>
          <p:cNvPr id="11" name="Content Placeholder 10">
            <a:extLst>
              <a:ext uri="{FF2B5EF4-FFF2-40B4-BE49-F238E27FC236}">
                <a16:creationId xmlns:a16="http://schemas.microsoft.com/office/drawing/2014/main" id="{FBFD31CF-4B78-05CE-5BF8-9130A7053FEB}"/>
              </a:ext>
            </a:extLst>
          </p:cNvPr>
          <p:cNvSpPr>
            <a:spLocks noGrp="1"/>
          </p:cNvSpPr>
          <p:nvPr>
            <p:ph sz="quarter" idx="4"/>
          </p:nvPr>
        </p:nvSpPr>
        <p:spPr>
          <a:xfrm>
            <a:off x="6172200" y="2775829"/>
            <a:ext cx="5183188" cy="2997358"/>
          </a:xfrm>
        </p:spPr>
        <p:txBody>
          <a:bodyPr vert="horz" lIns="91440" tIns="45720" rIns="91440" bIns="45720" rtlCol="0" anchor="t">
            <a:normAutofit/>
          </a:bodyPr>
          <a:lstStyle/>
          <a:p>
            <a:pPr marL="0" indent="0">
              <a:buNone/>
            </a:pPr>
            <a:endParaRPr lang="en-US" sz="2000" dirty="0"/>
          </a:p>
          <a:p>
            <a:pPr marL="0" indent="0">
              <a:buNone/>
            </a:pPr>
            <a:endParaRPr lang="en-US" sz="2000" dirty="0"/>
          </a:p>
          <a:p>
            <a:pPr marL="0" indent="0">
              <a:buNone/>
            </a:pPr>
            <a:endParaRPr lang="en-US" sz="2000" dirty="0"/>
          </a:p>
        </p:txBody>
      </p:sp>
      <p:cxnSp>
        <p:nvCxnSpPr>
          <p:cNvPr id="23" name="Straight Connector 22">
            <a:extLst>
              <a:ext uri="{FF2B5EF4-FFF2-40B4-BE49-F238E27FC236}">
                <a16:creationId xmlns:a16="http://schemas.microsoft.com/office/drawing/2014/main" id="{AD248F30-EE3F-150B-C9DE-EA3BD76F19C6}"/>
              </a:ext>
            </a:extLst>
          </p:cNvPr>
          <p:cNvCxnSpPr/>
          <p:nvPr/>
        </p:nvCxnSpPr>
        <p:spPr>
          <a:xfrm>
            <a:off x="5661516" y="1263842"/>
            <a:ext cx="0" cy="4950691"/>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EE0DB194-B304-F3BA-7D8C-06E94FB4A81B}"/>
              </a:ext>
            </a:extLst>
          </p:cNvPr>
          <p:cNvSpPr txBox="1"/>
          <p:nvPr/>
        </p:nvSpPr>
        <p:spPr>
          <a:xfrm>
            <a:off x="5876287" y="2036205"/>
            <a:ext cx="5589240" cy="21126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875"/>
              </a:lnSpc>
            </a:pPr>
            <a:r>
              <a:rPr lang="en-US" sz="2000" dirty="0">
                <a:solidFill>
                  <a:srgbClr val="000000"/>
                </a:solidFill>
                <a:latin typeface="Aptos"/>
                <a:ea typeface="Arial"/>
                <a:cs typeface="Arial"/>
              </a:rPr>
              <a:t>Designed questions based on researcher expertise and VHLSS-imposed time constraints</a:t>
            </a:r>
          </a:p>
          <a:p>
            <a:pPr>
              <a:lnSpc>
                <a:spcPts val="1875"/>
              </a:lnSpc>
            </a:pPr>
            <a:endParaRPr lang="en-US" sz="2000">
              <a:solidFill>
                <a:srgbClr val="000000"/>
              </a:solidFill>
              <a:latin typeface="Aptos"/>
              <a:ea typeface="Arial"/>
              <a:cs typeface="Arial"/>
            </a:endParaRPr>
          </a:p>
          <a:p>
            <a:pPr>
              <a:lnSpc>
                <a:spcPts val="1875"/>
              </a:lnSpc>
            </a:pPr>
            <a:r>
              <a:rPr lang="en-US" sz="2000" dirty="0">
                <a:solidFill>
                  <a:srgbClr val="000000"/>
                </a:solidFill>
                <a:latin typeface="Aptos"/>
                <a:ea typeface="Arial"/>
                <a:cs typeface="Arial"/>
              </a:rPr>
              <a:t>Asked about </a:t>
            </a:r>
            <a:r>
              <a:rPr lang="en-US" sz="2000" dirty="0">
                <a:latin typeface="Aptos"/>
                <a:ea typeface="Arial"/>
                <a:cs typeface="Arial"/>
              </a:rPr>
              <a:t>​seeds, pesticides &amp; water</a:t>
            </a:r>
            <a:endParaRPr lang="en-US" sz="2000" dirty="0">
              <a:cs typeface="Arial"/>
            </a:endParaRPr>
          </a:p>
          <a:p>
            <a:pPr>
              <a:lnSpc>
                <a:spcPts val="1575"/>
              </a:lnSpc>
            </a:pPr>
            <a:endParaRPr lang="en-US" sz="2000">
              <a:solidFill>
                <a:srgbClr val="000000"/>
              </a:solidFill>
              <a:latin typeface="Aptos"/>
              <a:ea typeface="Arial"/>
              <a:cs typeface="Arial"/>
            </a:endParaRPr>
          </a:p>
          <a:p>
            <a:pPr>
              <a:lnSpc>
                <a:spcPts val="1575"/>
              </a:lnSpc>
            </a:pPr>
            <a:r>
              <a:rPr lang="en-US" sz="2000" b="1" dirty="0">
                <a:solidFill>
                  <a:srgbClr val="000000"/>
                </a:solidFill>
                <a:latin typeface="Aptos"/>
                <a:ea typeface="Arial"/>
                <a:cs typeface="Arial"/>
              </a:rPr>
              <a:t>Did not attempt</a:t>
            </a:r>
            <a:r>
              <a:rPr lang="en-US" sz="2000" baseline="0" dirty="0">
                <a:solidFill>
                  <a:srgbClr val="000000"/>
                </a:solidFill>
                <a:latin typeface="Aptos"/>
                <a:ea typeface="Arial"/>
                <a:cs typeface="Arial"/>
              </a:rPr>
              <a:t> fertilizer &amp; post-harvest losses</a:t>
            </a:r>
          </a:p>
          <a:p>
            <a:pPr>
              <a:lnSpc>
                <a:spcPts val="1575"/>
              </a:lnSpc>
            </a:pPr>
            <a:endParaRPr lang="en-US" sz="2000">
              <a:cs typeface="Arial"/>
            </a:endParaRPr>
          </a:p>
          <a:p>
            <a:pPr>
              <a:lnSpc>
                <a:spcPts val="1575"/>
              </a:lnSpc>
            </a:pPr>
            <a:endParaRPr lang="en-US" sz="2000">
              <a:cs typeface="Arial"/>
            </a:endParaRPr>
          </a:p>
          <a:p>
            <a:pPr>
              <a:lnSpc>
                <a:spcPts val="1575"/>
              </a:lnSpc>
            </a:pPr>
            <a:r>
              <a:rPr lang="en-US" sz="2000" b="1" dirty="0">
                <a:cs typeface="Arial"/>
              </a:rPr>
              <a:t>Challenges that remained</a:t>
            </a:r>
            <a:endParaRPr lang="en-US" b="1" dirty="0"/>
          </a:p>
        </p:txBody>
      </p:sp>
      <p:sp>
        <p:nvSpPr>
          <p:cNvPr id="8" name="Freeform: Shape 7">
            <a:extLst>
              <a:ext uri="{FF2B5EF4-FFF2-40B4-BE49-F238E27FC236}">
                <a16:creationId xmlns:a16="http://schemas.microsoft.com/office/drawing/2014/main" id="{B227F8E0-C0BD-5B09-DDA9-DF9E0B6C9F4A}"/>
              </a:ext>
            </a:extLst>
          </p:cNvPr>
          <p:cNvSpPr>
            <a:spLocks noChangeAspect="1"/>
          </p:cNvSpPr>
          <p:nvPr/>
        </p:nvSpPr>
        <p:spPr>
          <a:xfrm>
            <a:off x="5905680" y="4379424"/>
            <a:ext cx="1775545" cy="1850173"/>
          </a:xfrm>
          <a:prstGeom prst="roundRect">
            <a:avLst/>
          </a:prstGeom>
          <a:solidFill>
            <a:schemeClr val="accent1"/>
          </a:solidFill>
          <a:ln>
            <a:solidFill>
              <a:schemeClr val="bg1"/>
            </a:solidFill>
          </a:ln>
        </p:spPr>
        <p:style>
          <a:lnRef idx="2">
            <a:schemeClr val="accent1"/>
          </a:lnRef>
          <a:fillRef idx="1">
            <a:schemeClr val="lt1"/>
          </a:fillRef>
          <a:effectRef idx="0">
            <a:schemeClr val="accent1"/>
          </a:effectRef>
          <a:fontRef idx="minor">
            <a:schemeClr val="dk1"/>
          </a:fontRef>
        </p:style>
        <p:txBody>
          <a:bodyPr spcFirstLastPara="0" vert="horz" wrap="square" lIns="227046" tIns="254710" rIns="227046" bIns="254710" numCol="1" spcCol="1270" anchor="ctr" anchorCtr="0">
            <a:noAutofit/>
          </a:bodyPr>
          <a:lstStyle/>
          <a:p>
            <a:pPr algn="ctr" defTabSz="488950">
              <a:lnSpc>
                <a:spcPct val="90000"/>
              </a:lnSpc>
              <a:spcBef>
                <a:spcPct val="0"/>
              </a:spcBef>
              <a:spcAft>
                <a:spcPct val="35000"/>
              </a:spcAft>
            </a:pPr>
            <a:r>
              <a:rPr lang="en-US" sz="1600" kern="1200" dirty="0">
                <a:solidFill>
                  <a:schemeClr val="bg1"/>
                </a:solidFill>
              </a:rPr>
              <a:t>Different </a:t>
            </a:r>
            <a:r>
              <a:rPr lang="en-US" sz="1600" dirty="0">
                <a:solidFill>
                  <a:schemeClr val="bg1"/>
                </a:solidFill>
              </a:rPr>
              <a:t>terminology</a:t>
            </a:r>
            <a:r>
              <a:rPr lang="en-US" sz="1600" kern="1200" dirty="0">
                <a:solidFill>
                  <a:schemeClr val="bg1"/>
                </a:solidFill>
              </a:rPr>
              <a:t> in field</a:t>
            </a:r>
            <a:endParaRPr lang="en-GB" sz="1600" kern="1200" dirty="0">
              <a:solidFill>
                <a:schemeClr val="bg1"/>
              </a:solidFill>
            </a:endParaRPr>
          </a:p>
        </p:txBody>
      </p:sp>
      <p:sp>
        <p:nvSpPr>
          <p:cNvPr id="18" name="Freeform: Shape 7">
            <a:extLst>
              <a:ext uri="{FF2B5EF4-FFF2-40B4-BE49-F238E27FC236}">
                <a16:creationId xmlns:a16="http://schemas.microsoft.com/office/drawing/2014/main" id="{B1F51441-36BD-BAE4-03AE-5FA24CE4DBE8}"/>
              </a:ext>
            </a:extLst>
          </p:cNvPr>
          <p:cNvSpPr>
            <a:spLocks noChangeAspect="1"/>
          </p:cNvSpPr>
          <p:nvPr/>
        </p:nvSpPr>
        <p:spPr>
          <a:xfrm>
            <a:off x="7762825" y="4379424"/>
            <a:ext cx="1930697" cy="1825193"/>
          </a:xfrm>
          <a:prstGeom prst="roundRect">
            <a:avLst/>
          </a:prstGeom>
          <a:solidFill>
            <a:schemeClr val="accent1"/>
          </a:solidFill>
          <a:ln>
            <a:solidFill>
              <a:schemeClr val="bg1"/>
            </a:solidFill>
          </a:ln>
        </p:spPr>
        <p:style>
          <a:lnRef idx="2">
            <a:schemeClr val="accent1"/>
          </a:lnRef>
          <a:fillRef idx="1">
            <a:schemeClr val="lt1"/>
          </a:fillRef>
          <a:effectRef idx="0">
            <a:schemeClr val="accent1"/>
          </a:effectRef>
          <a:fontRef idx="minor">
            <a:schemeClr val="dk1"/>
          </a:fontRef>
        </p:style>
        <p:txBody>
          <a:bodyPr spcFirstLastPara="0" vert="horz" wrap="square" lIns="227046" tIns="254710" rIns="227046" bIns="254710" numCol="1" spcCol="1270" anchor="ctr" anchorCtr="0">
            <a:noAutofit/>
          </a:bodyPr>
          <a:lstStyle/>
          <a:p>
            <a:pPr algn="ctr" defTabSz="488950">
              <a:lnSpc>
                <a:spcPct val="90000"/>
              </a:lnSpc>
              <a:spcBef>
                <a:spcPct val="0"/>
              </a:spcBef>
              <a:spcAft>
                <a:spcPct val="35000"/>
              </a:spcAft>
            </a:pPr>
            <a:r>
              <a:rPr lang="en-US" sz="1600" dirty="0">
                <a:solidFill>
                  <a:schemeClr val="bg1"/>
                </a:solidFill>
              </a:rPr>
              <a:t>How do farmers recall and frame their behaviors? </a:t>
            </a:r>
            <a:endParaRPr lang="en-US" sz="1600" kern="1200" dirty="0">
              <a:solidFill>
                <a:schemeClr val="bg1"/>
              </a:solidFill>
            </a:endParaRPr>
          </a:p>
        </p:txBody>
      </p:sp>
      <p:sp>
        <p:nvSpPr>
          <p:cNvPr id="21" name="Freeform: Shape 7">
            <a:extLst>
              <a:ext uri="{FF2B5EF4-FFF2-40B4-BE49-F238E27FC236}">
                <a16:creationId xmlns:a16="http://schemas.microsoft.com/office/drawing/2014/main" id="{6EEB5D73-27A3-1D35-0CB0-3FE37287AB78}"/>
              </a:ext>
            </a:extLst>
          </p:cNvPr>
          <p:cNvSpPr>
            <a:spLocks noChangeAspect="1"/>
          </p:cNvSpPr>
          <p:nvPr/>
        </p:nvSpPr>
        <p:spPr>
          <a:xfrm>
            <a:off x="9775122" y="4370058"/>
            <a:ext cx="1775545" cy="1843927"/>
          </a:xfrm>
          <a:prstGeom prst="roundRect">
            <a:avLst/>
          </a:prstGeom>
          <a:solidFill>
            <a:schemeClr val="accent1"/>
          </a:solidFill>
          <a:ln>
            <a:solidFill>
              <a:schemeClr val="bg1"/>
            </a:solidFill>
          </a:ln>
        </p:spPr>
        <p:style>
          <a:lnRef idx="2">
            <a:schemeClr val="accent1"/>
          </a:lnRef>
          <a:fillRef idx="1">
            <a:schemeClr val="lt1"/>
          </a:fillRef>
          <a:effectRef idx="0">
            <a:schemeClr val="accent1"/>
          </a:effectRef>
          <a:fontRef idx="minor">
            <a:schemeClr val="dk1"/>
          </a:fontRef>
        </p:style>
        <p:txBody>
          <a:bodyPr spcFirstLastPara="0" vert="horz" wrap="square" lIns="227046" tIns="254710" rIns="227046" bIns="254710" numCol="1" spcCol="1270" anchor="ctr" anchorCtr="0">
            <a:noAutofit/>
          </a:bodyPr>
          <a:lstStyle/>
          <a:p>
            <a:pPr algn="ctr" defTabSz="488950">
              <a:lnSpc>
                <a:spcPct val="90000"/>
              </a:lnSpc>
              <a:spcBef>
                <a:spcPct val="0"/>
              </a:spcBef>
              <a:spcAft>
                <a:spcPct val="35000"/>
              </a:spcAft>
            </a:pPr>
            <a:r>
              <a:rPr lang="en-US" sz="1600" dirty="0">
                <a:solidFill>
                  <a:schemeClr val="bg1"/>
                </a:solidFill>
              </a:rPr>
              <a:t>Can survey questions allow attribution?</a:t>
            </a:r>
            <a:endParaRPr lang="en-US" sz="1600" kern="1200" dirty="0">
              <a:solidFill>
                <a:schemeClr val="bg1"/>
              </a:solidFill>
            </a:endParaRPr>
          </a:p>
        </p:txBody>
      </p:sp>
      <p:sp>
        <p:nvSpPr>
          <p:cNvPr id="3" name="Freeform: Shape 18">
            <a:extLst>
              <a:ext uri="{FF2B5EF4-FFF2-40B4-BE49-F238E27FC236}">
                <a16:creationId xmlns:a16="http://schemas.microsoft.com/office/drawing/2014/main" id="{F04D5314-2424-D9DB-E622-4D64AC827CDA}"/>
              </a:ext>
            </a:extLst>
          </p:cNvPr>
          <p:cNvSpPr>
            <a:spLocks noChangeAspect="1"/>
          </p:cNvSpPr>
          <p:nvPr/>
        </p:nvSpPr>
        <p:spPr>
          <a:xfrm>
            <a:off x="726470" y="4134749"/>
            <a:ext cx="1868389" cy="177944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7046" tIns="254710" rIns="227046" bIns="254710" numCol="1" spcCol="1270" anchor="ctr" anchorCtr="0">
            <a:noAutofit/>
          </a:bodyPr>
          <a:lstStyle/>
          <a:p>
            <a:pPr marL="0" lvl="0" indent="0" algn="ctr" defTabSz="488950">
              <a:lnSpc>
                <a:spcPct val="90000"/>
              </a:lnSpc>
              <a:spcBef>
                <a:spcPct val="0"/>
              </a:spcBef>
              <a:spcAft>
                <a:spcPct val="35000"/>
              </a:spcAft>
              <a:buNone/>
            </a:pPr>
            <a:r>
              <a:rPr lang="en-US" sz="1600" kern="1200" dirty="0"/>
              <a:t>Social desirability bias</a:t>
            </a:r>
            <a:endParaRPr lang="en-GB" sz="1600" kern="1200" dirty="0"/>
          </a:p>
        </p:txBody>
      </p:sp>
    </p:spTree>
    <p:extLst>
      <p:ext uri="{BB962C8B-B14F-4D97-AF65-F5344CB8AC3E}">
        <p14:creationId xmlns:p14="http://schemas.microsoft.com/office/powerpoint/2010/main" val="421935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891F4-5865-4903-7589-E58A197252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EDE2C9-8C78-DED7-CAD0-92743FF4CCA3}"/>
              </a:ext>
            </a:extLst>
          </p:cNvPr>
          <p:cNvSpPr>
            <a:spLocks noGrp="1"/>
          </p:cNvSpPr>
          <p:nvPr>
            <p:ph type="title"/>
          </p:nvPr>
        </p:nvSpPr>
        <p:spPr/>
        <p:txBody>
          <a:bodyPr>
            <a:normAutofit/>
          </a:bodyPr>
          <a:lstStyle/>
          <a:p>
            <a:r>
              <a:rPr lang="en-US" b="1" dirty="0"/>
              <a:t>Our mixed-methods approach in 2023</a:t>
            </a:r>
            <a:endParaRPr lang="en-US" dirty="0"/>
          </a:p>
        </p:txBody>
      </p:sp>
      <p:graphicFrame>
        <p:nvGraphicFramePr>
          <p:cNvPr id="7" name="Content Placeholder 6">
            <a:extLst>
              <a:ext uri="{FF2B5EF4-FFF2-40B4-BE49-F238E27FC236}">
                <a16:creationId xmlns:a16="http://schemas.microsoft.com/office/drawing/2014/main" id="{93A14102-70C1-3E27-C037-78599EA098B8}"/>
              </a:ext>
            </a:extLst>
          </p:cNvPr>
          <p:cNvGraphicFramePr>
            <a:graphicFrameLocks noGrp="1"/>
          </p:cNvGraphicFramePr>
          <p:nvPr>
            <p:ph sz="half" idx="1"/>
            <p:extLst>
              <p:ext uri="{D42A27DB-BD31-4B8C-83A1-F6EECF244321}">
                <p14:modId xmlns:p14="http://schemas.microsoft.com/office/powerpoint/2010/main" val="1783643764"/>
              </p:ext>
            </p:extLst>
          </p:nvPr>
        </p:nvGraphicFramePr>
        <p:xfrm>
          <a:off x="714910" y="1956086"/>
          <a:ext cx="10227067" cy="4703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1" name="Content Placeholder 7" descr="A person sitting at a table with her arm around her neck&#10;&#10;AI-generated content may be incorrect.">
            <a:extLst>
              <a:ext uri="{FF2B5EF4-FFF2-40B4-BE49-F238E27FC236}">
                <a16:creationId xmlns:a16="http://schemas.microsoft.com/office/drawing/2014/main" id="{999F7F2A-757C-421A-9B86-A48C652F52AC}"/>
              </a:ext>
            </a:extLst>
          </p:cNvPr>
          <p:cNvPicPr>
            <a:picLocks noChangeAspect="1"/>
          </p:cNvPicPr>
          <p:nvPr/>
        </p:nvPicPr>
        <p:blipFill>
          <a:blip r:embed="rId8"/>
          <a:stretch>
            <a:fillRect/>
          </a:stretch>
        </p:blipFill>
        <p:spPr>
          <a:xfrm>
            <a:off x="9132527" y="1508760"/>
            <a:ext cx="2560320" cy="1920240"/>
          </a:xfrm>
          <a:prstGeom prst="rect">
            <a:avLst/>
          </a:prstGeom>
        </p:spPr>
      </p:pic>
    </p:spTree>
    <p:extLst>
      <p:ext uri="{BB962C8B-B14F-4D97-AF65-F5344CB8AC3E}">
        <p14:creationId xmlns:p14="http://schemas.microsoft.com/office/powerpoint/2010/main" val="3541026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5BEA5-45CE-9221-F9CA-C0D1011B7682}"/>
            </a:ext>
          </a:extLst>
        </p:cNvPr>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DD50711-602C-2CB0-AE1E-1FAF650AA4E3}"/>
              </a:ext>
            </a:extLst>
          </p:cNvPr>
          <p:cNvCxnSpPr/>
          <p:nvPr/>
        </p:nvCxnSpPr>
        <p:spPr>
          <a:xfrm>
            <a:off x="6140898" y="1314160"/>
            <a:ext cx="0" cy="4950691"/>
          </a:xfrm>
          <a:prstGeom prst="line">
            <a:avLst/>
          </a:prstGeom>
        </p:spPr>
        <p:style>
          <a:lnRef idx="2">
            <a:schemeClr val="accent1"/>
          </a:lnRef>
          <a:fillRef idx="0">
            <a:schemeClr val="accent1"/>
          </a:fillRef>
          <a:effectRef idx="1">
            <a:schemeClr val="accent1"/>
          </a:effectRef>
          <a:fontRef idx="minor">
            <a:schemeClr val="tx1"/>
          </a:fontRef>
        </p:style>
      </p:cxnSp>
      <p:pic>
        <p:nvPicPr>
          <p:cNvPr id="978" name="Picture 977" descr="Two women sitting at a table&#10;&#10;AI-generated content may be incorrect.">
            <a:extLst>
              <a:ext uri="{FF2B5EF4-FFF2-40B4-BE49-F238E27FC236}">
                <a16:creationId xmlns:a16="http://schemas.microsoft.com/office/drawing/2014/main" id="{BB1865A2-B717-124B-CF01-82119D77821E}"/>
              </a:ext>
            </a:extLst>
          </p:cNvPr>
          <p:cNvPicPr>
            <a:picLocks noChangeAspect="1"/>
          </p:cNvPicPr>
          <p:nvPr/>
        </p:nvPicPr>
        <p:blipFill>
          <a:blip r:embed="rId3"/>
          <a:stretch>
            <a:fillRect/>
          </a:stretch>
        </p:blipFill>
        <p:spPr>
          <a:xfrm>
            <a:off x="6698769" y="2169455"/>
            <a:ext cx="4752937" cy="3240102"/>
          </a:xfrm>
          <a:prstGeom prst="rect">
            <a:avLst/>
          </a:prstGeom>
        </p:spPr>
      </p:pic>
      <p:sp>
        <p:nvSpPr>
          <p:cNvPr id="3" name="TextBox 2">
            <a:extLst>
              <a:ext uri="{FF2B5EF4-FFF2-40B4-BE49-F238E27FC236}">
                <a16:creationId xmlns:a16="http://schemas.microsoft.com/office/drawing/2014/main" id="{EE29322F-6A28-0AC0-1201-8403D2290D02}"/>
              </a:ext>
            </a:extLst>
          </p:cNvPr>
          <p:cNvSpPr txBox="1"/>
          <p:nvPr/>
        </p:nvSpPr>
        <p:spPr>
          <a:xfrm>
            <a:off x="386994" y="1695161"/>
            <a:ext cx="5543074" cy="44935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ts val="1950"/>
              </a:lnSpc>
            </a:pPr>
            <a:endParaRPr lang="en-US" sz="2000" b="1" baseline="0" dirty="0">
              <a:latin typeface="Aptos"/>
              <a:ea typeface="Arial"/>
              <a:cs typeface="Arial"/>
            </a:endParaRPr>
          </a:p>
          <a:p>
            <a:pPr rtl="0">
              <a:lnSpc>
                <a:spcPts val="1950"/>
              </a:lnSpc>
            </a:pPr>
            <a:r>
              <a:rPr lang="en-US" sz="2000" b="1" baseline="0" dirty="0">
                <a:latin typeface="Aptos"/>
                <a:ea typeface="Arial"/>
                <a:cs typeface="Arial"/>
              </a:rPr>
              <a:t>Qual Interviews and Qual Piloting</a:t>
            </a:r>
            <a:r>
              <a:rPr lang="en-US" sz="2000" dirty="0">
                <a:latin typeface="Aptos"/>
                <a:ea typeface="Arial"/>
                <a:cs typeface="Arial"/>
              </a:rPr>
              <a:t>​</a:t>
            </a:r>
          </a:p>
          <a:p>
            <a:pPr marL="342900" lvl="0" indent="-342900" rtl="0">
              <a:lnSpc>
                <a:spcPts val="1950"/>
              </a:lnSpc>
              <a:buFont typeface=""/>
              <a:buChar char="•"/>
            </a:pPr>
            <a:r>
              <a:rPr lang="en-US" sz="2000" baseline="0" dirty="0">
                <a:latin typeface="Aptos"/>
                <a:ea typeface="Arial"/>
                <a:cs typeface="Arial"/>
              </a:rPr>
              <a:t>Centering farmers' expertise</a:t>
            </a:r>
            <a:r>
              <a:rPr lang="en-US" sz="2000" dirty="0">
                <a:latin typeface="Aptos"/>
                <a:ea typeface="Arial"/>
                <a:cs typeface="Arial"/>
              </a:rPr>
              <a:t>​</a:t>
            </a:r>
          </a:p>
          <a:p>
            <a:pPr marL="342900" lvl="0" indent="-342900" rtl="0">
              <a:lnSpc>
                <a:spcPts val="1950"/>
              </a:lnSpc>
              <a:buFont typeface=""/>
              <a:buChar char="•"/>
            </a:pPr>
            <a:r>
              <a:rPr lang="en-US" sz="2000" baseline="0" dirty="0">
                <a:latin typeface="Aptos"/>
                <a:ea typeface="Arial"/>
                <a:cs typeface="Arial"/>
              </a:rPr>
              <a:t>Cognitive empathy: understand farmers' logic, rationale, language and terminology to design questions that resonate with their lived experiences</a:t>
            </a:r>
            <a:r>
              <a:rPr lang="en-US" sz="2000" dirty="0">
                <a:latin typeface="Aptos"/>
                <a:ea typeface="Arial"/>
                <a:cs typeface="Arial"/>
              </a:rPr>
              <a:t>​</a:t>
            </a:r>
          </a:p>
          <a:p>
            <a:pPr marL="228600" lvl="0" indent="-228600" rtl="0">
              <a:buFont typeface=""/>
              <a:buChar char="•"/>
            </a:pPr>
            <a:endParaRPr lang="en-US" dirty="0">
              <a:latin typeface="Arial"/>
              <a:ea typeface="Arial"/>
              <a:cs typeface="Arial"/>
            </a:endParaRPr>
          </a:p>
          <a:p>
            <a:pPr rtl="0">
              <a:lnSpc>
                <a:spcPts val="1950"/>
              </a:lnSpc>
            </a:pPr>
            <a:endParaRPr lang="en-US" sz="2000" b="1" baseline="0" dirty="0">
              <a:latin typeface="Aptos"/>
              <a:ea typeface="Arial"/>
              <a:cs typeface="Arial"/>
            </a:endParaRPr>
          </a:p>
          <a:p>
            <a:pPr rtl="0">
              <a:lnSpc>
                <a:spcPts val="1950"/>
              </a:lnSpc>
            </a:pPr>
            <a:endParaRPr lang="en-US" sz="2000" b="1" dirty="0">
              <a:latin typeface="Aptos"/>
              <a:ea typeface="Arial"/>
              <a:cs typeface="Arial"/>
            </a:endParaRPr>
          </a:p>
          <a:p>
            <a:pPr rtl="0">
              <a:lnSpc>
                <a:spcPts val="1950"/>
              </a:lnSpc>
            </a:pPr>
            <a:endParaRPr lang="en-US" sz="2000" b="1" baseline="0" dirty="0">
              <a:latin typeface="Aptos"/>
              <a:ea typeface="Arial"/>
              <a:cs typeface="Arial"/>
            </a:endParaRPr>
          </a:p>
          <a:p>
            <a:pPr rtl="0">
              <a:lnSpc>
                <a:spcPts val="1950"/>
              </a:lnSpc>
            </a:pPr>
            <a:r>
              <a:rPr lang="en-US" sz="2000" b="1" baseline="0" dirty="0">
                <a:latin typeface="Aptos"/>
                <a:ea typeface="Arial"/>
                <a:cs typeface="Arial"/>
              </a:rPr>
              <a:t>Field-testing of survey modules</a:t>
            </a:r>
            <a:r>
              <a:rPr lang="en-US" sz="2000" dirty="0">
                <a:latin typeface="Aptos"/>
                <a:ea typeface="Arial"/>
                <a:cs typeface="Arial"/>
              </a:rPr>
              <a:t>​</a:t>
            </a:r>
          </a:p>
          <a:p>
            <a:pPr marL="342900" lvl="0" indent="-342900" rtl="0">
              <a:lnSpc>
                <a:spcPts val="1950"/>
              </a:lnSpc>
              <a:buFont typeface=""/>
              <a:buChar char="•"/>
            </a:pPr>
            <a:r>
              <a:rPr lang="en-US" sz="2000" baseline="0" dirty="0">
                <a:latin typeface="Aptos"/>
                <a:ea typeface="Arial"/>
                <a:cs typeface="Arial"/>
              </a:rPr>
              <a:t>Testing if questions are effective with non-researcher enumerators</a:t>
            </a:r>
            <a:r>
              <a:rPr lang="en-US" sz="2000" dirty="0">
                <a:latin typeface="Aptos"/>
                <a:ea typeface="Arial"/>
                <a:cs typeface="Arial"/>
              </a:rPr>
              <a:t>​</a:t>
            </a:r>
          </a:p>
          <a:p>
            <a:pPr marL="342900" lvl="0" indent="-342900" rtl="0">
              <a:lnSpc>
                <a:spcPts val="1950"/>
              </a:lnSpc>
              <a:buFont typeface=""/>
              <a:buChar char="•"/>
            </a:pPr>
            <a:r>
              <a:rPr lang="en-US" sz="2000" baseline="0" dirty="0">
                <a:latin typeface="Aptos"/>
                <a:ea typeface="Arial"/>
                <a:cs typeface="Arial"/>
              </a:rPr>
              <a:t>Expanded scale across agroecological zones to test q’s’ generalizability.</a:t>
            </a:r>
            <a:r>
              <a:rPr lang="en-US" sz="2000" dirty="0">
                <a:latin typeface="Aptos"/>
                <a:ea typeface="Arial"/>
                <a:cs typeface="Arial"/>
              </a:rPr>
              <a:t>​</a:t>
            </a:r>
          </a:p>
          <a:p>
            <a:pPr algn="ctr"/>
            <a:endParaRPr lang="en-US" dirty="0"/>
          </a:p>
        </p:txBody>
      </p:sp>
      <p:sp>
        <p:nvSpPr>
          <p:cNvPr id="2" name="Title 1">
            <a:extLst>
              <a:ext uri="{FF2B5EF4-FFF2-40B4-BE49-F238E27FC236}">
                <a16:creationId xmlns:a16="http://schemas.microsoft.com/office/drawing/2014/main" id="{E0942DE5-CA30-1465-2FC4-78800E8994C1}"/>
              </a:ext>
            </a:extLst>
          </p:cNvPr>
          <p:cNvSpPr>
            <a:spLocks noGrp="1"/>
          </p:cNvSpPr>
          <p:nvPr>
            <p:ph type="title"/>
          </p:nvPr>
        </p:nvSpPr>
        <p:spPr>
          <a:xfrm>
            <a:off x="455428" y="369598"/>
            <a:ext cx="11349578" cy="1325563"/>
          </a:xfrm>
        </p:spPr>
        <p:txBody>
          <a:bodyPr/>
          <a:lstStyle/>
          <a:p>
            <a:r>
              <a:rPr lang="en-US" b="1" dirty="0"/>
              <a:t>Our mixed-methods approach in 2023 (contd.)</a:t>
            </a:r>
          </a:p>
        </p:txBody>
      </p:sp>
    </p:spTree>
    <p:extLst>
      <p:ext uri="{BB962C8B-B14F-4D97-AF65-F5344CB8AC3E}">
        <p14:creationId xmlns:p14="http://schemas.microsoft.com/office/powerpoint/2010/main" val="3969096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CCD95-7C3C-4D84-09DA-4608EE3A2125}"/>
              </a:ext>
            </a:extLst>
          </p:cNvPr>
          <p:cNvSpPr>
            <a:spLocks noGrp="1"/>
          </p:cNvSpPr>
          <p:nvPr>
            <p:ph type="title"/>
          </p:nvPr>
        </p:nvSpPr>
        <p:spPr/>
        <p:txBody>
          <a:bodyPr/>
          <a:lstStyle/>
          <a:p>
            <a:pPr algn="ctr"/>
            <a:r>
              <a:rPr lang="en-US" b="1" dirty="0"/>
              <a:t>Our findings</a:t>
            </a:r>
            <a:endParaRPr lang="en-US" dirty="0"/>
          </a:p>
        </p:txBody>
      </p:sp>
      <p:sp>
        <p:nvSpPr>
          <p:cNvPr id="3" name="Content Placeholder 2">
            <a:extLst>
              <a:ext uri="{FF2B5EF4-FFF2-40B4-BE49-F238E27FC236}">
                <a16:creationId xmlns:a16="http://schemas.microsoft.com/office/drawing/2014/main" id="{83B69E6A-EC64-478B-5902-690FAC2DDEFC}"/>
              </a:ext>
            </a:extLst>
          </p:cNvPr>
          <p:cNvSpPr>
            <a:spLocks noGrp="1"/>
          </p:cNvSpPr>
          <p:nvPr>
            <p:ph idx="1"/>
          </p:nvPr>
        </p:nvSpPr>
        <p:spPr/>
        <p:txBody>
          <a:bodyPr vert="horz" lIns="91440" tIns="45720" rIns="91440" bIns="45720" rtlCol="0" anchor="t">
            <a:normAutofit/>
          </a:bodyPr>
          <a:lstStyle/>
          <a:p>
            <a:pPr marL="0" indent="0">
              <a:buNone/>
            </a:pPr>
            <a:endParaRPr lang="en-US" b="1" dirty="0"/>
          </a:p>
          <a:p>
            <a:pPr marL="0" indent="0">
              <a:buNone/>
            </a:pPr>
            <a:endParaRPr lang="en-US" b="1" dirty="0"/>
          </a:p>
          <a:p>
            <a:pPr marL="0" indent="0">
              <a:buNone/>
            </a:pPr>
            <a:r>
              <a:rPr lang="en-US" b="1" dirty="0"/>
              <a:t>Theme 1</a:t>
            </a:r>
            <a:r>
              <a:rPr lang="en-US" dirty="0"/>
              <a:t>: Measurability of Embodied Technologies (1M, 1R and 2R)</a:t>
            </a:r>
          </a:p>
          <a:p>
            <a:pPr marL="514350" indent="-514350">
              <a:buAutoNum type="arabicPeriod"/>
            </a:pPr>
            <a:endParaRPr lang="en-US" dirty="0"/>
          </a:p>
          <a:p>
            <a:pPr marL="0" indent="0">
              <a:buNone/>
            </a:pPr>
            <a:r>
              <a:rPr lang="en-US" b="1" dirty="0"/>
              <a:t>Theme 2</a:t>
            </a:r>
            <a:r>
              <a:rPr lang="en-US" dirty="0"/>
              <a:t>: The Challenge of Disembodied Technologies (3R)</a:t>
            </a:r>
          </a:p>
          <a:p>
            <a:pPr marL="514350" indent="-514350">
              <a:buAutoNum type="arabicPeriod"/>
            </a:pPr>
            <a:endParaRPr lang="en-US" dirty="0"/>
          </a:p>
          <a:p>
            <a:pPr marL="0" indent="0">
              <a:buNone/>
            </a:pPr>
            <a:r>
              <a:rPr lang="en-US" b="1" dirty="0"/>
              <a:t>Theme 3</a:t>
            </a:r>
            <a:r>
              <a:rPr lang="en-US" dirty="0"/>
              <a:t>: Structure and Agency (4R and 5R)</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6256511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0</TotalTime>
  <Words>5839</Words>
  <Application>Microsoft Office PowerPoint</Application>
  <PresentationFormat>Widescreen</PresentationFormat>
  <Paragraphs>738</Paragraphs>
  <Slides>45</Slides>
  <Notes>44</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PowerPoint Presentation</vt:lpstr>
      <vt:lpstr>Our setting</vt:lpstr>
      <vt:lpstr>Measuring adoption of a CGIAR innovation</vt:lpstr>
      <vt:lpstr>1M5R: 1 Must-do, 5 Reductions in rice cultivation</vt:lpstr>
      <vt:lpstr>1M5R Recommendations*</vt:lpstr>
      <vt:lpstr>Our approach in 2022</vt:lpstr>
      <vt:lpstr>Our mixed-methods approach in 2023</vt:lpstr>
      <vt:lpstr>Our mixed-methods approach in 2023 (contd.)</vt:lpstr>
      <vt:lpstr>Our findings</vt:lpstr>
      <vt:lpstr>Measurability of Embodied Technologies (1M, 1R and 2R)</vt:lpstr>
      <vt:lpstr>Theme 1: Measurability of Embodied Technologies</vt:lpstr>
      <vt:lpstr>1M: Use certified seeds</vt:lpstr>
      <vt:lpstr>Adoption of 1M: Are farmers using certified seeds?</vt:lpstr>
      <vt:lpstr>Adoption of 1M - Results – Comparison across 2022 and 2023</vt:lpstr>
      <vt:lpstr>1R: Reduce seed rate</vt:lpstr>
      <vt:lpstr>Adoption of 1R: Are farmers reducing seed rates? Can we attribute change in practices to 1M5R?</vt:lpstr>
      <vt:lpstr>Adoption of 1R (Lenient criterion):  Embodiment Supports Precise Recall and Temporal Attribution</vt:lpstr>
      <vt:lpstr>2R: Reduce fertilizer use</vt:lpstr>
      <vt:lpstr>Adoption of 2R: More complex case of embodiment</vt:lpstr>
      <vt:lpstr>Adoption of 2R: Questions on Number and Timing of Applications</vt:lpstr>
      <vt:lpstr>Adoption of 2R: Question on Quantity of Nitrogen</vt:lpstr>
      <vt:lpstr>Adoption of 2R (lenient criterion): Results</vt:lpstr>
      <vt:lpstr>The Challenge of Disembodied Technologies (3R)</vt:lpstr>
      <vt:lpstr>Theme 2: The Challenge of Disembodied Technologies</vt:lpstr>
      <vt:lpstr>Adoption of 3R: What qual interviews revealed about applications</vt:lpstr>
      <vt:lpstr>Adoption of 3R: From Qual Insights to 2023 Survey Questions</vt:lpstr>
      <vt:lpstr>Adoption of 3R: From Qual Insights to 2023 Survey Questions (continued)</vt:lpstr>
      <vt:lpstr>Adoption of 3R (lenient criterion): Results </vt:lpstr>
      <vt:lpstr>The Limits of Measurability of Disembodied Technologies: Attribution</vt:lpstr>
      <vt:lpstr>Structure v. Agency problem  (4R &amp; 5R)</vt:lpstr>
      <vt:lpstr>4R: Reduce water use (AWD - Alternate Wetting and Drying)</vt:lpstr>
      <vt:lpstr>Structure and Agency in Water Use (4R)</vt:lpstr>
      <vt:lpstr>Adoption of 4R: 2022 Questions</vt:lpstr>
      <vt:lpstr>Adoption of 4R: From Qual Insights to 2023 Survey Questions</vt:lpstr>
      <vt:lpstr>PowerPoint Presentation</vt:lpstr>
      <vt:lpstr>Control correlates with adoption</vt:lpstr>
      <vt:lpstr>5R: Reduce post-harvest losses</vt:lpstr>
      <vt:lpstr>Adoption of 5R: 2022 Questions</vt:lpstr>
      <vt:lpstr>5R: From Qual Insights to Survey Questions (Part 1: Harvest)</vt:lpstr>
      <vt:lpstr>5R: From Qual Insights to Survey Questions (Part 2: Drying and Storage)</vt:lpstr>
      <vt:lpstr>Adoption of  5R: 2023 results</vt:lpstr>
      <vt:lpstr>1M5R Adoption rate estimates</vt:lpstr>
      <vt:lpstr>Adoption estimates from 2022 (lenient criteria)</vt:lpstr>
      <vt:lpstr>Adoption estimates from 2023 (lenient criteria)</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Thanh, Binh Le (IRRI SPIA)</dc:creator>
  <cp:lastModifiedBy>Visaria, Sujata</cp:lastModifiedBy>
  <cp:revision>248</cp:revision>
  <dcterms:created xsi:type="dcterms:W3CDTF">2024-06-19T10:22:27Z</dcterms:created>
  <dcterms:modified xsi:type="dcterms:W3CDTF">2026-04-14T16:06:18Z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6c24981-b6df-48f8-949b-0896357b9b03_Enabled">
    <vt:lpwstr>true</vt:lpwstr>
  </property>
  <property fmtid="{D5CDD505-2E9C-101B-9397-08002B2CF9AE}" pid="3" name="MSIP_Label_06c24981-b6df-48f8-949b-0896357b9b03_SetDate">
    <vt:lpwstr>2024-06-20T15:47:21Z</vt:lpwstr>
  </property>
  <property fmtid="{D5CDD505-2E9C-101B-9397-08002B2CF9AE}" pid="4" name="MSIP_Label_06c24981-b6df-48f8-949b-0896357b9b03_Method">
    <vt:lpwstr>Standard</vt:lpwstr>
  </property>
  <property fmtid="{D5CDD505-2E9C-101B-9397-08002B2CF9AE}" pid="5" name="MSIP_Label_06c24981-b6df-48f8-949b-0896357b9b03_Name">
    <vt:lpwstr>Official</vt:lpwstr>
  </property>
  <property fmtid="{D5CDD505-2E9C-101B-9397-08002B2CF9AE}" pid="6" name="MSIP_Label_06c24981-b6df-48f8-949b-0896357b9b03_SiteId">
    <vt:lpwstr>dd615949-5bd0-4da0-ac52-28ef8d336373</vt:lpwstr>
  </property>
  <property fmtid="{D5CDD505-2E9C-101B-9397-08002B2CF9AE}" pid="7" name="MSIP_Label_06c24981-b6df-48f8-949b-0896357b9b03_ActionId">
    <vt:lpwstr>b5a4c138-2442-4b51-9407-467a5fe7e934</vt:lpwstr>
  </property>
  <property fmtid="{D5CDD505-2E9C-101B-9397-08002B2CF9AE}" pid="8" name="MSIP_Label_06c24981-b6df-48f8-949b-0896357b9b03_ContentBits">
    <vt:lpwstr>0</vt:lpwstr>
  </property>
</Properties>
</file>